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6" r:id="rId1"/>
  </p:sldMasterIdLst>
  <p:sldIdLst>
    <p:sldId id="256" r:id="rId2"/>
    <p:sldId id="257" r:id="rId3"/>
    <p:sldId id="258" r:id="rId4"/>
    <p:sldId id="262" r:id="rId5"/>
    <p:sldId id="259" r:id="rId6"/>
    <p:sldId id="264" r:id="rId7"/>
    <p:sldId id="265" r:id="rId8"/>
    <p:sldId id="261"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2A3F20B-93A2-4828-B71B-230E40046757}" type="datetimeFigureOut">
              <a:rPr lang="ru-RU" smtClean="0"/>
              <a:t>09.10.2022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651BBA3-45BA-4E38-9599-F733FFB21CCB}" type="slidenum">
              <a:rPr lang="ru-RU" smtClean="0"/>
              <a:t>‹#›</a:t>
            </a:fld>
            <a:endParaRPr lang="ru-RU"/>
          </a:p>
        </p:txBody>
      </p:sp>
    </p:spTree>
    <p:extLst>
      <p:ext uri="{BB962C8B-B14F-4D97-AF65-F5344CB8AC3E}">
        <p14:creationId xmlns:p14="http://schemas.microsoft.com/office/powerpoint/2010/main" val="1693137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2A3F20B-93A2-4828-B71B-230E40046757}" type="datetimeFigureOut">
              <a:rPr lang="ru-RU" smtClean="0"/>
              <a:t>09.10.2022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651BBA3-45BA-4E38-9599-F733FFB21CCB}" type="slidenum">
              <a:rPr lang="ru-RU" smtClean="0"/>
              <a:t>‹#›</a:t>
            </a:fld>
            <a:endParaRPr lang="ru-RU"/>
          </a:p>
        </p:txBody>
      </p:sp>
    </p:spTree>
    <p:extLst>
      <p:ext uri="{BB962C8B-B14F-4D97-AF65-F5344CB8AC3E}">
        <p14:creationId xmlns:p14="http://schemas.microsoft.com/office/powerpoint/2010/main" val="1150104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2A3F20B-93A2-4828-B71B-230E40046757}" type="datetimeFigureOut">
              <a:rPr lang="ru-RU" smtClean="0"/>
              <a:t>09.10.2022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651BBA3-45BA-4E38-9599-F733FFB21CCB}"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11948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2A3F20B-93A2-4828-B71B-230E40046757}" type="datetimeFigureOut">
              <a:rPr lang="ru-RU" smtClean="0"/>
              <a:t>09.10.2022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651BBA3-45BA-4E38-9599-F733FFB21CCB}" type="slidenum">
              <a:rPr lang="ru-RU" smtClean="0"/>
              <a:t>‹#›</a:t>
            </a:fld>
            <a:endParaRPr lang="ru-RU"/>
          </a:p>
        </p:txBody>
      </p:sp>
    </p:spTree>
    <p:extLst>
      <p:ext uri="{BB962C8B-B14F-4D97-AF65-F5344CB8AC3E}">
        <p14:creationId xmlns:p14="http://schemas.microsoft.com/office/powerpoint/2010/main" val="23119874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2A3F20B-93A2-4828-B71B-230E40046757}" type="datetimeFigureOut">
              <a:rPr lang="ru-RU" smtClean="0"/>
              <a:t>09.10.2022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651BBA3-45BA-4E38-9599-F733FFB21CCB}"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136732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2A3F20B-93A2-4828-B71B-230E40046757}" type="datetimeFigureOut">
              <a:rPr lang="ru-RU" smtClean="0"/>
              <a:t>09.10.2022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651BBA3-45BA-4E38-9599-F733FFB21CCB}" type="slidenum">
              <a:rPr lang="ru-RU" smtClean="0"/>
              <a:t>‹#›</a:t>
            </a:fld>
            <a:endParaRPr lang="ru-RU"/>
          </a:p>
        </p:txBody>
      </p:sp>
    </p:spTree>
    <p:extLst>
      <p:ext uri="{BB962C8B-B14F-4D97-AF65-F5344CB8AC3E}">
        <p14:creationId xmlns:p14="http://schemas.microsoft.com/office/powerpoint/2010/main" val="7672329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2A3F20B-93A2-4828-B71B-230E40046757}" type="datetimeFigureOut">
              <a:rPr lang="ru-RU" smtClean="0"/>
              <a:t>09.10.2022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651BBA3-45BA-4E38-9599-F733FFB21CCB}" type="slidenum">
              <a:rPr lang="ru-RU" smtClean="0"/>
              <a:t>‹#›</a:t>
            </a:fld>
            <a:endParaRPr lang="ru-RU"/>
          </a:p>
        </p:txBody>
      </p:sp>
    </p:spTree>
    <p:extLst>
      <p:ext uri="{BB962C8B-B14F-4D97-AF65-F5344CB8AC3E}">
        <p14:creationId xmlns:p14="http://schemas.microsoft.com/office/powerpoint/2010/main" val="5488503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2A3F20B-93A2-4828-B71B-230E40046757}" type="datetimeFigureOut">
              <a:rPr lang="ru-RU" smtClean="0"/>
              <a:t>09.10.2022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651BBA3-45BA-4E38-9599-F733FFB21CCB}" type="slidenum">
              <a:rPr lang="ru-RU" smtClean="0"/>
              <a:t>‹#›</a:t>
            </a:fld>
            <a:endParaRPr lang="ru-RU"/>
          </a:p>
        </p:txBody>
      </p:sp>
    </p:spTree>
    <p:extLst>
      <p:ext uri="{BB962C8B-B14F-4D97-AF65-F5344CB8AC3E}">
        <p14:creationId xmlns:p14="http://schemas.microsoft.com/office/powerpoint/2010/main" val="3711958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2A3F20B-93A2-4828-B71B-230E40046757}" type="datetimeFigureOut">
              <a:rPr lang="ru-RU" smtClean="0"/>
              <a:t>09.10.2022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651BBA3-45BA-4E38-9599-F733FFB21CCB}" type="slidenum">
              <a:rPr lang="ru-RU" smtClean="0"/>
              <a:t>‹#›</a:t>
            </a:fld>
            <a:endParaRPr lang="ru-RU"/>
          </a:p>
        </p:txBody>
      </p:sp>
    </p:spTree>
    <p:extLst>
      <p:ext uri="{BB962C8B-B14F-4D97-AF65-F5344CB8AC3E}">
        <p14:creationId xmlns:p14="http://schemas.microsoft.com/office/powerpoint/2010/main" val="388599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2A3F20B-93A2-4828-B71B-230E40046757}" type="datetimeFigureOut">
              <a:rPr lang="ru-RU" smtClean="0"/>
              <a:t>09.10.2022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651BBA3-45BA-4E38-9599-F733FFB21CCB}" type="slidenum">
              <a:rPr lang="ru-RU" smtClean="0"/>
              <a:t>‹#›</a:t>
            </a:fld>
            <a:endParaRPr lang="ru-RU"/>
          </a:p>
        </p:txBody>
      </p:sp>
    </p:spTree>
    <p:extLst>
      <p:ext uri="{BB962C8B-B14F-4D97-AF65-F5344CB8AC3E}">
        <p14:creationId xmlns:p14="http://schemas.microsoft.com/office/powerpoint/2010/main" val="2247981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2A3F20B-93A2-4828-B71B-230E40046757}" type="datetimeFigureOut">
              <a:rPr lang="ru-RU" smtClean="0"/>
              <a:t>09.10.2022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651BBA3-45BA-4E38-9599-F733FFB21CCB}" type="slidenum">
              <a:rPr lang="ru-RU" smtClean="0"/>
              <a:t>‹#›</a:t>
            </a:fld>
            <a:endParaRPr lang="ru-RU"/>
          </a:p>
        </p:txBody>
      </p:sp>
    </p:spTree>
    <p:extLst>
      <p:ext uri="{BB962C8B-B14F-4D97-AF65-F5344CB8AC3E}">
        <p14:creationId xmlns:p14="http://schemas.microsoft.com/office/powerpoint/2010/main" val="594090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2A3F20B-93A2-4828-B71B-230E40046757}" type="datetimeFigureOut">
              <a:rPr lang="ru-RU" smtClean="0"/>
              <a:t>09.10.2022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651BBA3-45BA-4E38-9599-F733FFB21CCB}" type="slidenum">
              <a:rPr lang="ru-RU" smtClean="0"/>
              <a:t>‹#›</a:t>
            </a:fld>
            <a:endParaRPr lang="ru-RU"/>
          </a:p>
        </p:txBody>
      </p:sp>
    </p:spTree>
    <p:extLst>
      <p:ext uri="{BB962C8B-B14F-4D97-AF65-F5344CB8AC3E}">
        <p14:creationId xmlns:p14="http://schemas.microsoft.com/office/powerpoint/2010/main" val="947595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2A3F20B-93A2-4828-B71B-230E40046757}" type="datetimeFigureOut">
              <a:rPr lang="ru-RU" smtClean="0"/>
              <a:t>09.10.2022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651BBA3-45BA-4E38-9599-F733FFB21CCB}" type="slidenum">
              <a:rPr lang="ru-RU" smtClean="0"/>
              <a:t>‹#›</a:t>
            </a:fld>
            <a:endParaRPr lang="ru-RU"/>
          </a:p>
        </p:txBody>
      </p:sp>
    </p:spTree>
    <p:extLst>
      <p:ext uri="{BB962C8B-B14F-4D97-AF65-F5344CB8AC3E}">
        <p14:creationId xmlns:p14="http://schemas.microsoft.com/office/powerpoint/2010/main" val="1109783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A3F20B-93A2-4828-B71B-230E40046757}" type="datetimeFigureOut">
              <a:rPr lang="ru-RU" smtClean="0"/>
              <a:t>09.10.2022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651BBA3-45BA-4E38-9599-F733FFB21CCB}" type="slidenum">
              <a:rPr lang="ru-RU" smtClean="0"/>
              <a:t>‹#›</a:t>
            </a:fld>
            <a:endParaRPr lang="ru-RU"/>
          </a:p>
        </p:txBody>
      </p:sp>
    </p:spTree>
    <p:extLst>
      <p:ext uri="{BB962C8B-B14F-4D97-AF65-F5344CB8AC3E}">
        <p14:creationId xmlns:p14="http://schemas.microsoft.com/office/powerpoint/2010/main" val="3696819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32A3F20B-93A2-4828-B71B-230E40046757}" type="datetimeFigureOut">
              <a:rPr lang="ru-RU" smtClean="0"/>
              <a:t>09.10.2022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651BBA3-45BA-4E38-9599-F733FFB21CCB}" type="slidenum">
              <a:rPr lang="ru-RU" smtClean="0"/>
              <a:t>‹#›</a:t>
            </a:fld>
            <a:endParaRPr lang="ru-RU"/>
          </a:p>
        </p:txBody>
      </p:sp>
    </p:spTree>
    <p:extLst>
      <p:ext uri="{BB962C8B-B14F-4D97-AF65-F5344CB8AC3E}">
        <p14:creationId xmlns:p14="http://schemas.microsoft.com/office/powerpoint/2010/main" val="124316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651BBA3-45BA-4E38-9599-F733FFB21CCB}" type="slidenum">
              <a:rPr lang="ru-RU" smtClean="0"/>
              <a:t>‹#›</a:t>
            </a:fld>
            <a:endParaRPr lang="ru-RU"/>
          </a:p>
        </p:txBody>
      </p:sp>
      <p:sp>
        <p:nvSpPr>
          <p:cNvPr id="5" name="Date Placeholder 4"/>
          <p:cNvSpPr>
            <a:spLocks noGrp="1"/>
          </p:cNvSpPr>
          <p:nvPr>
            <p:ph type="dt" sz="half" idx="10"/>
          </p:nvPr>
        </p:nvSpPr>
        <p:spPr/>
        <p:txBody>
          <a:bodyPr/>
          <a:lstStyle/>
          <a:p>
            <a:fld id="{32A3F20B-93A2-4828-B71B-230E40046757}" type="datetimeFigureOut">
              <a:rPr lang="ru-RU" smtClean="0"/>
              <a:t>09.10.2022</a:t>
            </a:fld>
            <a:endParaRPr lang="ru-RU"/>
          </a:p>
        </p:txBody>
      </p:sp>
    </p:spTree>
    <p:extLst>
      <p:ext uri="{BB962C8B-B14F-4D97-AF65-F5344CB8AC3E}">
        <p14:creationId xmlns:p14="http://schemas.microsoft.com/office/powerpoint/2010/main" val="2654152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2A3F20B-93A2-4828-B71B-230E40046757}" type="datetimeFigureOut">
              <a:rPr lang="ru-RU" smtClean="0"/>
              <a:t>09.10.2022</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651BBA3-45BA-4E38-9599-F733FFB21CCB}" type="slidenum">
              <a:rPr lang="ru-RU" smtClean="0"/>
              <a:t>‹#›</a:t>
            </a:fld>
            <a:endParaRPr lang="ru-RU"/>
          </a:p>
        </p:txBody>
      </p:sp>
    </p:spTree>
    <p:extLst>
      <p:ext uri="{BB962C8B-B14F-4D97-AF65-F5344CB8AC3E}">
        <p14:creationId xmlns:p14="http://schemas.microsoft.com/office/powerpoint/2010/main" val="3489933031"/>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 id="2147483789" r:id="rId13"/>
    <p:sldLayoutId id="2147483790" r:id="rId14"/>
    <p:sldLayoutId id="2147483791" r:id="rId15"/>
    <p:sldLayoutId id="214748379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www.b17.ru/media/19873/?prt=iryna_plu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avatars.mds.yandex.net/i?id=b6906c4607e4b32bb8bf2b4e2ae96f75_l-4538830-images-thumbs&amp;n=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6764" y="108706"/>
            <a:ext cx="5480260" cy="6541477"/>
          </a:xfrm>
          <a:prstGeom prst="rect">
            <a:avLst/>
          </a:prstGeom>
          <a:noFill/>
          <a:extLst>
            <a:ext uri="{909E8E84-426E-40DD-AFC4-6F175D3DCCD1}">
              <a14:hiddenFill xmlns:a14="http://schemas.microsoft.com/office/drawing/2010/main">
                <a:solidFill>
                  <a:srgbClr val="FFFFFF"/>
                </a:solidFill>
              </a14:hiddenFill>
            </a:ext>
          </a:extLst>
        </p:spPr>
      </p:pic>
      <p:sp>
        <p:nvSpPr>
          <p:cNvPr id="11" name="Текст 10"/>
          <p:cNvSpPr>
            <a:spLocks noGrp="1"/>
          </p:cNvSpPr>
          <p:nvPr>
            <p:ph type="body" idx="4294967295"/>
          </p:nvPr>
        </p:nvSpPr>
        <p:spPr>
          <a:xfrm>
            <a:off x="221672" y="3892550"/>
            <a:ext cx="3228109" cy="2813050"/>
          </a:xfrm>
        </p:spPr>
        <p:txBody>
          <a:bodyPr>
            <a:normAutofit/>
          </a:bodyPr>
          <a:lstStyle/>
          <a:p>
            <a:pPr marL="0" indent="0">
              <a:buNone/>
            </a:pPr>
            <a:r>
              <a:rPr lang="ru-RU" dirty="0" smtClean="0">
                <a:latin typeface="Times New Roman" panose="02020603050405020304" pitchFamily="18" charset="0"/>
                <a:cs typeface="Times New Roman" panose="02020603050405020304" pitchFamily="18" charset="0"/>
              </a:rPr>
              <a:t>Разработала</a:t>
            </a:r>
          </a:p>
          <a:p>
            <a:pPr marL="0" indent="0">
              <a:buNone/>
            </a:pPr>
            <a:r>
              <a:rPr lang="ru-RU" dirty="0">
                <a:latin typeface="Times New Roman" panose="02020603050405020304" pitchFamily="18" charset="0"/>
                <a:cs typeface="Times New Roman" panose="02020603050405020304" pitchFamily="18" charset="0"/>
              </a:rPr>
              <a:t>п</a:t>
            </a:r>
            <a:r>
              <a:rPr lang="ru-RU" dirty="0" smtClean="0">
                <a:latin typeface="Times New Roman" panose="02020603050405020304" pitchFamily="18" charset="0"/>
                <a:cs typeface="Times New Roman" panose="02020603050405020304" pitchFamily="18" charset="0"/>
              </a:rPr>
              <a:t>едагог – психолог </a:t>
            </a:r>
          </a:p>
          <a:p>
            <a:pPr marL="0" indent="0">
              <a:buNone/>
            </a:pPr>
            <a:r>
              <a:rPr lang="ru-RU" dirty="0" smtClean="0">
                <a:latin typeface="Times New Roman" panose="02020603050405020304" pitchFamily="18" charset="0"/>
                <a:cs typeface="Times New Roman" panose="02020603050405020304" pitchFamily="18" charset="0"/>
              </a:rPr>
              <a:t>ГКОУ «Тверская школа №2»</a:t>
            </a:r>
          </a:p>
          <a:p>
            <a:pPr marL="0" indent="0">
              <a:buNone/>
            </a:pPr>
            <a:r>
              <a:rPr lang="ru-RU" dirty="0" smtClean="0">
                <a:latin typeface="Times New Roman" panose="02020603050405020304" pitchFamily="18" charset="0"/>
                <a:cs typeface="Times New Roman" panose="02020603050405020304" pitchFamily="18" charset="0"/>
              </a:rPr>
              <a:t>Ракова Арина Владимировна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40392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ru-RU" dirty="0" smtClean="0">
                <a:latin typeface="Times New Roman" panose="02020603050405020304" pitchFamily="18" charset="0"/>
                <a:cs typeface="Times New Roman" panose="02020603050405020304" pitchFamily="18" charset="0"/>
              </a:rPr>
              <a:t>ВСЕМИРНЫЙ ДЕНЬ </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ПСИХИЧЕСКОГО ЗДОРОВЬЯ</a:t>
            </a:r>
            <a:endParaRPr lang="ru-RU"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346364" y="2160589"/>
            <a:ext cx="9767454" cy="3880773"/>
          </a:xfrm>
        </p:spPr>
        <p:txBody>
          <a:bodyPr>
            <a:normAutofit/>
          </a:bodyPr>
          <a:lstStyle/>
          <a:p>
            <a:pPr marL="0" indent="0">
              <a:lnSpc>
                <a:spcPct val="150000"/>
              </a:lnSpc>
              <a:buNone/>
            </a:pPr>
            <a:r>
              <a:rPr lang="ru-RU" sz="2000" dirty="0">
                <a:latin typeface="Times New Roman" panose="02020603050405020304" pitchFamily="18" charset="0"/>
                <a:cs typeface="Times New Roman" panose="02020603050405020304" pitchFamily="18" charset="0"/>
              </a:rPr>
              <a:t>Отмечается ежегодно 10 октября с 1992 года</a:t>
            </a:r>
            <a:r>
              <a:rPr lang="ru-RU" sz="2000" dirty="0" smtClean="0">
                <a:latin typeface="Times New Roman" panose="02020603050405020304" pitchFamily="18" charset="0"/>
                <a:cs typeface="Times New Roman" panose="02020603050405020304" pitchFamily="18" charset="0"/>
              </a:rPr>
              <a:t>. </a:t>
            </a:r>
          </a:p>
          <a:p>
            <a:pPr marL="0" indent="0">
              <a:lnSpc>
                <a:spcPct val="150000"/>
              </a:lnSpc>
              <a:buNone/>
            </a:pPr>
            <a:r>
              <a:rPr lang="ru-RU" sz="2000" dirty="0" smtClean="0">
                <a:latin typeface="Times New Roman" panose="02020603050405020304" pitchFamily="18" charset="0"/>
                <a:cs typeface="Times New Roman" panose="02020603050405020304" pitchFamily="18" charset="0"/>
              </a:rPr>
              <a:t>Установлен </a:t>
            </a:r>
            <a:r>
              <a:rPr lang="ru-RU" sz="2000" dirty="0">
                <a:latin typeface="Times New Roman" panose="02020603050405020304" pitchFamily="18" charset="0"/>
                <a:cs typeface="Times New Roman" panose="02020603050405020304" pitchFamily="18" charset="0"/>
              </a:rPr>
              <a:t>по инициативе Всемирной </a:t>
            </a:r>
            <a:r>
              <a:rPr lang="ru-RU" sz="2000" dirty="0" smtClean="0">
                <a:latin typeface="Times New Roman" panose="02020603050405020304" pitchFamily="18" charset="0"/>
                <a:cs typeface="Times New Roman" panose="02020603050405020304" pitchFamily="18" charset="0"/>
              </a:rPr>
              <a:t>федерации психического</a:t>
            </a:r>
            <a:r>
              <a:rPr lang="ru-RU" sz="2000" dirty="0">
                <a:latin typeface="Times New Roman" panose="02020603050405020304" pitchFamily="18" charset="0"/>
                <a:cs typeface="Times New Roman" panose="02020603050405020304" pitchFamily="18" charset="0"/>
              </a:rPr>
              <a:t> здоровья при </a:t>
            </a:r>
            <a:r>
              <a:rPr lang="ru-RU" sz="2000" dirty="0" smtClean="0">
                <a:latin typeface="Times New Roman" panose="02020603050405020304" pitchFamily="18" charset="0"/>
                <a:cs typeface="Times New Roman" panose="02020603050405020304" pitchFamily="18" charset="0"/>
              </a:rPr>
              <a:t>поддержке Всемирной</a:t>
            </a:r>
            <a:r>
              <a:rPr lang="ru-RU" sz="2000" dirty="0">
                <a:latin typeface="Times New Roman" panose="02020603050405020304" pitchFamily="18" charset="0"/>
                <a:cs typeface="Times New Roman" panose="02020603050405020304" pitchFamily="18" charset="0"/>
              </a:rPr>
              <a:t> организации </a:t>
            </a:r>
            <a:r>
              <a:rPr lang="ru-RU" sz="2000" dirty="0" smtClean="0">
                <a:latin typeface="Times New Roman" panose="02020603050405020304" pitchFamily="18" charset="0"/>
                <a:cs typeface="Times New Roman" panose="02020603050405020304" pitchFamily="18" charset="0"/>
              </a:rPr>
              <a:t>здравоохранения.</a:t>
            </a:r>
          </a:p>
          <a:p>
            <a:pPr marL="0" indent="0">
              <a:lnSpc>
                <a:spcPct val="150000"/>
              </a:lnSpc>
              <a:buNone/>
            </a:pPr>
            <a:r>
              <a:rPr lang="ru-RU" sz="2000" dirty="0" smtClean="0">
                <a:latin typeface="Times New Roman" panose="02020603050405020304" pitchFamily="18" charset="0"/>
                <a:cs typeface="Times New Roman" panose="02020603050405020304" pitchFamily="18" charset="0"/>
              </a:rPr>
              <a:t>В </a:t>
            </a:r>
            <a:r>
              <a:rPr lang="ru-RU" sz="2000" dirty="0">
                <a:latin typeface="Times New Roman" panose="02020603050405020304" pitchFamily="18" charset="0"/>
                <a:cs typeface="Times New Roman" panose="02020603050405020304" pitchFamily="18" charset="0"/>
              </a:rPr>
              <a:t>России День психического здоровья отмечается с 2002 </a:t>
            </a:r>
            <a:r>
              <a:rPr lang="ru-RU" sz="2000" dirty="0" smtClean="0">
                <a:latin typeface="Times New Roman" panose="02020603050405020304" pitchFamily="18" charset="0"/>
                <a:cs typeface="Times New Roman" panose="02020603050405020304" pitchFamily="18" charset="0"/>
              </a:rPr>
              <a:t>года по </a:t>
            </a:r>
            <a:r>
              <a:rPr lang="ru-RU" sz="2000" dirty="0">
                <a:latin typeface="Times New Roman" panose="02020603050405020304" pitchFamily="18" charset="0"/>
                <a:cs typeface="Times New Roman" panose="02020603050405020304" pitchFamily="18" charset="0"/>
              </a:rPr>
              <a:t>инициативе академика РАМН Т. Б. Дмитриевой.</a:t>
            </a:r>
          </a:p>
        </p:txBody>
      </p:sp>
    </p:spTree>
    <p:extLst>
      <p:ext uri="{BB962C8B-B14F-4D97-AF65-F5344CB8AC3E}">
        <p14:creationId xmlns:p14="http://schemas.microsoft.com/office/powerpoint/2010/main" val="27181422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401782"/>
            <a:ext cx="3854528" cy="554182"/>
          </a:xfrm>
        </p:spPr>
        <p:txBody>
          <a:bodyPr>
            <a:normAutofit/>
          </a:bodyPr>
          <a:lstStyle/>
          <a:p>
            <a:r>
              <a:rPr lang="ru-RU" sz="2800" dirty="0">
                <a:latin typeface="Times New Roman" panose="02020603050405020304" pitchFamily="18" charset="0"/>
                <a:cs typeface="Times New Roman" panose="02020603050405020304" pitchFamily="18" charset="0"/>
              </a:rPr>
              <a:t>Психическое здоровье </a:t>
            </a:r>
          </a:p>
        </p:txBody>
      </p:sp>
      <p:pic>
        <p:nvPicPr>
          <p:cNvPr id="1026" name="Picture 2" descr="https://kvd11.ru/wp-content/uploads/2019/03/894489489.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31862" y="955965"/>
            <a:ext cx="4986211" cy="4322616"/>
          </a:xfrm>
          <a:prstGeom prst="rect">
            <a:avLst/>
          </a:prstGeom>
          <a:noFill/>
          <a:extLst>
            <a:ext uri="{909E8E84-426E-40DD-AFC4-6F175D3DCCD1}">
              <a14:hiddenFill xmlns:a14="http://schemas.microsoft.com/office/drawing/2010/main">
                <a:solidFill>
                  <a:srgbClr val="FFFFFF"/>
                </a:solidFill>
              </a14:hiddenFill>
            </a:ext>
          </a:extLst>
        </p:spPr>
      </p:pic>
      <p:sp>
        <p:nvSpPr>
          <p:cNvPr id="4" name="Текст 3"/>
          <p:cNvSpPr>
            <a:spLocks noGrp="1"/>
          </p:cNvSpPr>
          <p:nvPr>
            <p:ph type="body" sz="half" idx="2"/>
          </p:nvPr>
        </p:nvSpPr>
        <p:spPr>
          <a:xfrm>
            <a:off x="249382" y="1191491"/>
            <a:ext cx="3865418" cy="5763491"/>
          </a:xfrm>
        </p:spPr>
        <p:txBody>
          <a:bodyPr>
            <a:normAutofit fontScale="62500" lnSpcReduction="20000"/>
          </a:bodyPr>
          <a:lstStyle/>
          <a:p>
            <a:pPr>
              <a:lnSpc>
                <a:spcPct val="170000"/>
              </a:lnSpc>
            </a:pPr>
            <a:r>
              <a:rPr lang="ru-RU" sz="2900" b="1" dirty="0">
                <a:latin typeface="Times New Roman" panose="02020603050405020304" pitchFamily="18" charset="0"/>
                <a:cs typeface="Times New Roman" panose="02020603050405020304" pitchFamily="18" charset="0"/>
              </a:rPr>
              <a:t>Психическое здоровье (ментальное здоровье)</a:t>
            </a:r>
            <a:r>
              <a:rPr lang="ru-RU" sz="2900" dirty="0">
                <a:latin typeface="Times New Roman" panose="02020603050405020304" pitchFamily="18" charset="0"/>
                <a:cs typeface="Times New Roman" panose="02020603050405020304" pitchFamily="18" charset="0"/>
              </a:rPr>
              <a:t> — согласно определению Всемирной организации здравоохранения, это состояние благополучия, при котором человек может реализовать свой собственный потенциал, справляться с обычными жизненными стрессами, продуктивно и плодотворно работать, а также вносить вклад в жизнь своего сообщества.</a:t>
            </a:r>
          </a:p>
          <a:p>
            <a:endParaRPr lang="ru-RU" dirty="0"/>
          </a:p>
          <a:p>
            <a:endParaRPr lang="ru-RU" dirty="0"/>
          </a:p>
          <a:p>
            <a:endParaRPr lang="ru-RU" dirty="0"/>
          </a:p>
          <a:p>
            <a:endParaRPr lang="ru-RU" dirty="0"/>
          </a:p>
          <a:p>
            <a:endParaRPr lang="ru-RU" dirty="0"/>
          </a:p>
          <a:p>
            <a:endParaRPr lang="ru-RU" dirty="0"/>
          </a:p>
        </p:txBody>
      </p:sp>
    </p:spTree>
    <p:extLst>
      <p:ext uri="{BB962C8B-B14F-4D97-AF65-F5344CB8AC3E}">
        <p14:creationId xmlns:p14="http://schemas.microsoft.com/office/powerpoint/2010/main" val="38341483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677334" y="609600"/>
            <a:ext cx="8596668" cy="1219200"/>
          </a:xfrm>
        </p:spPr>
        <p:txBody>
          <a:bodyPr>
            <a:normAutofit/>
          </a:bodyPr>
          <a:lstStyle/>
          <a:p>
            <a:pPr algn="ctr"/>
            <a:r>
              <a:rPr lang="ru-RU" sz="2800" dirty="0">
                <a:latin typeface="Times New Roman" panose="02020603050405020304" pitchFamily="18" charset="0"/>
                <a:cs typeface="Times New Roman" panose="02020603050405020304" pitchFamily="18" charset="0"/>
              </a:rPr>
              <a:t>Всемирная организация здравоохранения выделяет следующие критерии психического здоровья:</a:t>
            </a:r>
          </a:p>
        </p:txBody>
      </p:sp>
      <p:sp>
        <p:nvSpPr>
          <p:cNvPr id="6" name="Объект 5"/>
          <p:cNvSpPr>
            <a:spLocks noGrp="1"/>
          </p:cNvSpPr>
          <p:nvPr>
            <p:ph idx="1"/>
          </p:nvPr>
        </p:nvSpPr>
        <p:spPr>
          <a:xfrm>
            <a:off x="677334" y="1828801"/>
            <a:ext cx="8596668" cy="4212562"/>
          </a:xfrm>
        </p:spPr>
        <p:txBody>
          <a:bodyPr>
            <a:normAutofit fontScale="92500" lnSpcReduction="20000"/>
          </a:bodyPr>
          <a:lstStyle/>
          <a:p>
            <a:pPr fontAlgn="base"/>
            <a:r>
              <a:rPr lang="ru-RU" sz="2000" dirty="0">
                <a:latin typeface="Times New Roman" panose="02020603050405020304" pitchFamily="18" charset="0"/>
                <a:cs typeface="Times New Roman" panose="02020603050405020304" pitchFamily="18" charset="0"/>
              </a:rPr>
              <a:t>осознание и чувство непрерывности, постоянства и идентичности своего физического и психического «Я».</a:t>
            </a:r>
          </a:p>
          <a:p>
            <a:pPr fontAlgn="base"/>
            <a:r>
              <a:rPr lang="ru-RU" sz="2000" dirty="0">
                <a:latin typeface="Times New Roman" panose="02020603050405020304" pitchFamily="18" charset="0"/>
                <a:cs typeface="Times New Roman" panose="02020603050405020304" pitchFamily="18" charset="0"/>
              </a:rPr>
              <a:t>чувство постоянства и идентичности переживаний в однотипных ситуациях.</a:t>
            </a:r>
          </a:p>
          <a:p>
            <a:pPr fontAlgn="base"/>
            <a:r>
              <a:rPr lang="ru-RU" sz="2000" dirty="0">
                <a:latin typeface="Times New Roman" panose="02020603050405020304" pitchFamily="18" charset="0"/>
                <a:cs typeface="Times New Roman" panose="02020603050405020304" pitchFamily="18" charset="0"/>
              </a:rPr>
              <a:t>критичность к себе и своей собственной психической продукции (деятельности) и ее результатам.</a:t>
            </a:r>
          </a:p>
          <a:p>
            <a:pPr fontAlgn="base"/>
            <a:r>
              <a:rPr lang="ru-RU" sz="2000" dirty="0">
                <a:latin typeface="Times New Roman" panose="02020603050405020304" pitchFamily="18" charset="0"/>
                <a:cs typeface="Times New Roman" panose="02020603050405020304" pitchFamily="18" charset="0"/>
              </a:rPr>
              <a:t>соответствие психических реакций (адекватность) силе и частоте средовых воздействий, социальным обстоятельствам и ситуациям.</a:t>
            </a:r>
          </a:p>
          <a:p>
            <a:pPr fontAlgn="base"/>
            <a:r>
              <a:rPr lang="ru-RU" sz="2000" dirty="0">
                <a:latin typeface="Times New Roman" panose="02020603050405020304" pitchFamily="18" charset="0"/>
                <a:cs typeface="Times New Roman" panose="02020603050405020304" pitchFamily="18" charset="0"/>
              </a:rPr>
              <a:t>способность самоуправления поведением в соответствии с социальными нормами, правилами, законами.</a:t>
            </a:r>
          </a:p>
          <a:p>
            <a:pPr fontAlgn="base"/>
            <a:r>
              <a:rPr lang="ru-RU" sz="2000" dirty="0">
                <a:latin typeface="Times New Roman" panose="02020603050405020304" pitchFamily="18" charset="0"/>
                <a:cs typeface="Times New Roman" panose="02020603050405020304" pitchFamily="18" charset="0"/>
              </a:rPr>
              <a:t>способность планировать собственную жизнедеятельность и реализовывать эти планы.</a:t>
            </a:r>
          </a:p>
          <a:p>
            <a:pPr fontAlgn="base"/>
            <a:r>
              <a:rPr lang="ru-RU" sz="2000" dirty="0">
                <a:latin typeface="Times New Roman" panose="02020603050405020304" pitchFamily="18" charset="0"/>
                <a:cs typeface="Times New Roman" panose="02020603050405020304" pitchFamily="18" charset="0"/>
              </a:rPr>
              <a:t>способность изменять способ поведения в зависимости от смены жизненных ситуаций и обстоятельств.</a:t>
            </a:r>
          </a:p>
          <a:p>
            <a:endParaRPr lang="ru-RU" dirty="0"/>
          </a:p>
        </p:txBody>
      </p:sp>
    </p:spTree>
    <p:extLst>
      <p:ext uri="{BB962C8B-B14F-4D97-AF65-F5344CB8AC3E}">
        <p14:creationId xmlns:p14="http://schemas.microsoft.com/office/powerpoint/2010/main" val="21255350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49382"/>
            <a:ext cx="3854528" cy="886691"/>
          </a:xfrm>
        </p:spPr>
        <p:txBody>
          <a:bodyPr>
            <a:normAutofit/>
          </a:bodyPr>
          <a:lstStyle/>
          <a:p>
            <a:r>
              <a:rPr lang="ru-RU" sz="2400" dirty="0">
                <a:latin typeface="Times New Roman" panose="02020603050405020304" pitchFamily="18" charset="0"/>
                <a:cs typeface="Times New Roman" panose="02020603050405020304" pitchFamily="18" charset="0"/>
              </a:rPr>
              <a:t>Что нужно для психического здоровья?</a:t>
            </a:r>
          </a:p>
        </p:txBody>
      </p:sp>
      <p:pic>
        <p:nvPicPr>
          <p:cNvPr id="3074" name="Picture 2" descr="https://kvd11.ru/wp-content/uploads/2019/03/684416.png"/>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5012251" y="955964"/>
            <a:ext cx="4491967" cy="4170218"/>
          </a:xfrm>
          <a:prstGeom prst="rect">
            <a:avLst/>
          </a:prstGeom>
          <a:noFill/>
          <a:extLst>
            <a:ext uri="{909E8E84-426E-40DD-AFC4-6F175D3DCCD1}">
              <a14:hiddenFill xmlns:a14="http://schemas.microsoft.com/office/drawing/2010/main">
                <a:solidFill>
                  <a:srgbClr val="FFFFFF"/>
                </a:solidFill>
              </a14:hiddenFill>
            </a:ext>
          </a:extLst>
        </p:spPr>
      </p:pic>
      <p:sp>
        <p:nvSpPr>
          <p:cNvPr id="4" name="Текст 3"/>
          <p:cNvSpPr>
            <a:spLocks noGrp="1"/>
          </p:cNvSpPr>
          <p:nvPr>
            <p:ph type="body" sz="half" idx="2"/>
          </p:nvPr>
        </p:nvSpPr>
        <p:spPr>
          <a:xfrm>
            <a:off x="677334" y="1260764"/>
            <a:ext cx="3854528" cy="4890653"/>
          </a:xfrm>
        </p:spPr>
        <p:txBody>
          <a:bodyPr>
            <a:noAutofit/>
          </a:bodyPr>
          <a:lstStyle/>
          <a:p>
            <a:pPr marL="285750" lvl="0" indent="-285750">
              <a:buFont typeface="Arial" panose="020B0604020202020204" pitchFamily="34" charset="0"/>
              <a:buChar char="•"/>
            </a:pPr>
            <a:r>
              <a:rPr lang="ru-RU" sz="1800" dirty="0">
                <a:latin typeface="Times New Roman" panose="02020603050405020304" pitchFamily="18" charset="0"/>
                <a:cs typeface="Times New Roman" panose="02020603050405020304" pitchFamily="18" charset="0"/>
              </a:rPr>
              <a:t>Первой и самой важной составляющей является принятие себя как человека, достойного уважения.</a:t>
            </a:r>
          </a:p>
          <a:p>
            <a:pPr marL="285750" indent="-285750">
              <a:buFont typeface="Arial" panose="020B0604020202020204" pitchFamily="34" charset="0"/>
              <a:buChar char="•"/>
            </a:pPr>
            <a:r>
              <a:rPr lang="ru-RU" sz="1800" dirty="0" smtClean="0">
                <a:latin typeface="Times New Roman" panose="02020603050405020304" pitchFamily="18" charset="0"/>
                <a:cs typeface="Times New Roman" panose="02020603050405020304" pitchFamily="18" charset="0"/>
              </a:rPr>
              <a:t>Умение </a:t>
            </a:r>
            <a:r>
              <a:rPr lang="ru-RU" sz="1800" dirty="0">
                <a:latin typeface="Times New Roman" panose="02020603050405020304" pitchFamily="18" charset="0"/>
                <a:cs typeface="Times New Roman" panose="02020603050405020304" pitchFamily="18" charset="0"/>
              </a:rPr>
              <a:t>человека поддерживать позитивные, теплые, доверительные отношения с другими.</a:t>
            </a:r>
          </a:p>
          <a:p>
            <a:pPr marL="285750" indent="-285750">
              <a:buFont typeface="Arial" panose="020B0604020202020204" pitchFamily="34" charset="0"/>
              <a:buChar char="•"/>
            </a:pPr>
            <a:r>
              <a:rPr lang="ru-RU" sz="1800" dirty="0" smtClean="0">
                <a:latin typeface="Times New Roman" panose="02020603050405020304" pitchFamily="18" charset="0"/>
                <a:cs typeface="Times New Roman" panose="02020603050405020304" pitchFamily="18" charset="0"/>
              </a:rPr>
              <a:t>Автономность </a:t>
            </a:r>
            <a:r>
              <a:rPr lang="ru-RU" sz="1800" dirty="0">
                <a:latin typeface="Times New Roman" panose="02020603050405020304" pitchFamily="18" charset="0"/>
                <a:cs typeface="Times New Roman" panose="02020603050405020304" pitchFamily="18" charset="0"/>
              </a:rPr>
              <a:t>- это независимость и способность человека регулировать свое поведение изнутри, а не ждать похвалы или оценки себя со стороны окружающих. </a:t>
            </a:r>
          </a:p>
          <a:p>
            <a:pPr marL="285750" indent="-285750">
              <a:buFont typeface="Arial" panose="020B0604020202020204" pitchFamily="34" charset="0"/>
              <a:buChar char="•"/>
            </a:pPr>
            <a:r>
              <a:rPr lang="ru-RU" sz="1800" dirty="0" smtClean="0">
                <a:latin typeface="Times New Roman" panose="02020603050405020304" pitchFamily="18" charset="0"/>
                <a:cs typeface="Times New Roman" panose="02020603050405020304" pitchFamily="18" charset="0"/>
              </a:rPr>
              <a:t>Положительные </a:t>
            </a:r>
            <a:r>
              <a:rPr lang="ru-RU" sz="1800" dirty="0">
                <a:latin typeface="Times New Roman" panose="02020603050405020304" pitchFamily="18" charset="0"/>
                <a:cs typeface="Times New Roman" panose="02020603050405020304" pitchFamily="18" charset="0"/>
              </a:rPr>
              <a:t>эмоции</a:t>
            </a:r>
          </a:p>
        </p:txBody>
      </p:sp>
    </p:spTree>
    <p:extLst>
      <p:ext uri="{BB962C8B-B14F-4D97-AF65-F5344CB8AC3E}">
        <p14:creationId xmlns:p14="http://schemas.microsoft.com/office/powerpoint/2010/main" val="13937839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1870364"/>
          </a:xfrm>
        </p:spPr>
        <p:txBody>
          <a:bodyPr>
            <a:normAutofit fontScale="90000"/>
          </a:bodyPr>
          <a:lstStyle/>
          <a:p>
            <a:pPr fontAlgn="base"/>
            <a:r>
              <a:rPr lang="ru-RU" sz="2700" dirty="0" smtClean="0">
                <a:latin typeface="Times New Roman" panose="02020603050405020304" pitchFamily="18" charset="0"/>
                <a:cs typeface="Times New Roman" panose="02020603050405020304" pitchFamily="18" charset="0"/>
              </a:rPr>
              <a:t>Если Вы испытываете дискомфорт на рабочем месте</a:t>
            </a:r>
            <a:r>
              <a:rPr lang="ru-RU" sz="2700" dirty="0">
                <a:latin typeface="Times New Roman" panose="02020603050405020304" pitchFamily="18" charset="0"/>
                <a:cs typeface="Times New Roman" panose="02020603050405020304" pitchFamily="18" charset="0"/>
              </a:rPr>
              <a:t>, мы предлагаем Вам познакомиться с рекомендациями, </a:t>
            </a:r>
            <a:r>
              <a:rPr lang="ru-RU" sz="2700" dirty="0" smtClean="0">
                <a:latin typeface="Times New Roman" panose="02020603050405020304" pitchFamily="18" charset="0"/>
                <a:cs typeface="Times New Roman" panose="02020603050405020304" pitchFamily="18" charset="0"/>
              </a:rPr>
              <a:t>которые помогают </a:t>
            </a:r>
            <a:r>
              <a:rPr lang="ru-RU" sz="2700" dirty="0" smtClean="0">
                <a:latin typeface="Times New Roman" panose="02020603050405020304" pitchFamily="18" charset="0"/>
                <a:cs typeface="Times New Roman" panose="02020603050405020304" pitchFamily="18" charset="0"/>
              </a:rPr>
              <a:t>справиться </a:t>
            </a:r>
            <a:r>
              <a:rPr lang="ru-RU" sz="2700" dirty="0" smtClean="0">
                <a:latin typeface="Times New Roman" panose="02020603050405020304" pitchFamily="18" charset="0"/>
                <a:cs typeface="Times New Roman" panose="02020603050405020304" pitchFamily="18" charset="0"/>
              </a:rPr>
              <a:t>с психологическими </a:t>
            </a:r>
            <a:r>
              <a:rPr lang="ru-RU" sz="2700" dirty="0" smtClean="0">
                <a:latin typeface="Times New Roman" panose="02020603050405020304" pitchFamily="18" charset="0"/>
                <a:cs typeface="Times New Roman" panose="02020603050405020304" pitchFamily="18" charset="0"/>
              </a:rPr>
              <a:t>проблемами и способствуют </a:t>
            </a:r>
            <a:r>
              <a:rPr lang="ru-RU" sz="2700" dirty="0" smtClean="0">
                <a:latin typeface="Times New Roman" panose="02020603050405020304" pitchFamily="18" charset="0"/>
                <a:cs typeface="Times New Roman" panose="02020603050405020304" pitchFamily="18" charset="0"/>
              </a:rPr>
              <a:t>повышению </a:t>
            </a:r>
            <a:r>
              <a:rPr lang="ru-RU" sz="2700" dirty="0" smtClean="0">
                <a:latin typeface="Times New Roman" panose="02020603050405020304" pitchFamily="18" charset="0"/>
                <a:cs typeface="Times New Roman" panose="02020603050405020304" pitchFamily="18" charset="0"/>
              </a:rPr>
              <a:t>стрессоустойчивости:</a:t>
            </a:r>
            <a:r>
              <a:rPr lang="ru-RU" sz="1800" dirty="0"/>
              <a:t/>
            </a:r>
            <a:br>
              <a:rPr lang="ru-RU" sz="1800" dirty="0"/>
            </a:br>
            <a:endParaRPr lang="ru-RU" sz="1800" dirty="0"/>
          </a:p>
        </p:txBody>
      </p:sp>
      <p:sp>
        <p:nvSpPr>
          <p:cNvPr id="3" name="Объект 2"/>
          <p:cNvSpPr>
            <a:spLocks noGrp="1"/>
          </p:cNvSpPr>
          <p:nvPr>
            <p:ph idx="1"/>
          </p:nvPr>
        </p:nvSpPr>
        <p:spPr>
          <a:xfrm>
            <a:off x="677334" y="2479965"/>
            <a:ext cx="8596668" cy="3561398"/>
          </a:xfrm>
        </p:spPr>
        <p:txBody>
          <a:bodyPr>
            <a:normAutofit/>
          </a:bodyPr>
          <a:lstStyle/>
          <a:p>
            <a:pPr fontAlgn="base"/>
            <a:r>
              <a:rPr lang="ru-RU" b="1" dirty="0">
                <a:latin typeface="Times New Roman" panose="02020603050405020304" pitchFamily="18" charset="0"/>
                <a:cs typeface="Times New Roman" panose="02020603050405020304" pitchFamily="18" charset="0"/>
              </a:rPr>
              <a:t>Просыпайтесь раньше</a:t>
            </a:r>
            <a:r>
              <a:rPr lang="ru-RU" dirty="0">
                <a:latin typeface="Times New Roman" panose="02020603050405020304" pitchFamily="18" charset="0"/>
                <a:cs typeface="Times New Roman" panose="02020603050405020304" pitchFamily="18" charset="0"/>
              </a:rPr>
              <a:t>– как минимум за час до выхода из дома на работу, насладитесь временем, уделённым только себе перед тем, как начнётся напряжённый день. Дайте себе время спокойно съесть завтрак, выйти на пробежку или сделать, то, что поможет вам начать ваш день позитивно. Ничто не поможет вам так улучшить свое настроение, как мысль о том, что вы сделали что-то приятное лично для себя</a:t>
            </a:r>
            <a:r>
              <a:rPr lang="ru-RU" dirty="0" smtClean="0">
                <a:latin typeface="Times New Roman" panose="02020603050405020304" pitchFamily="18" charset="0"/>
                <a:cs typeface="Times New Roman" panose="02020603050405020304" pitchFamily="18" charset="0"/>
              </a:rPr>
              <a:t>.</a:t>
            </a:r>
          </a:p>
          <a:p>
            <a:pPr fontAlgn="base"/>
            <a:r>
              <a:rPr lang="ru-RU" b="1" dirty="0" smtClean="0">
                <a:latin typeface="Times New Roman" panose="02020603050405020304" pitchFamily="18" charset="0"/>
                <a:cs typeface="Times New Roman" panose="02020603050405020304" pitchFamily="18" charset="0"/>
              </a:rPr>
              <a:t>Улыбайтесь</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Даже </a:t>
            </a:r>
            <a:r>
              <a:rPr lang="ru-RU" dirty="0">
                <a:latin typeface="Times New Roman" panose="02020603050405020304" pitchFamily="18" charset="0"/>
                <a:cs typeface="Times New Roman" panose="02020603050405020304" pitchFamily="18" charset="0"/>
              </a:rPr>
              <a:t>если вы чувствуете себя </a:t>
            </a:r>
            <a:r>
              <a:rPr lang="ru-RU" dirty="0" smtClean="0">
                <a:latin typeface="Times New Roman" panose="02020603050405020304" pitchFamily="18" charset="0"/>
                <a:cs typeface="Times New Roman" panose="02020603050405020304" pitchFamily="18" charset="0"/>
              </a:rPr>
              <a:t>раздраженным на </a:t>
            </a:r>
            <a:r>
              <a:rPr lang="ru-RU" dirty="0">
                <a:latin typeface="Times New Roman" panose="02020603050405020304" pitchFamily="18" charset="0"/>
                <a:cs typeface="Times New Roman" panose="02020603050405020304" pitchFamily="18" charset="0"/>
              </a:rPr>
              <a:t>своём рабочем </a:t>
            </a:r>
            <a:r>
              <a:rPr lang="ru-RU" dirty="0" smtClean="0">
                <a:latin typeface="Times New Roman" panose="02020603050405020304" pitchFamily="18" charset="0"/>
                <a:cs typeface="Times New Roman" panose="02020603050405020304" pitchFamily="18" charset="0"/>
              </a:rPr>
              <a:t>месте. Постарайтесь </a:t>
            </a:r>
            <a:r>
              <a:rPr lang="ru-RU" dirty="0">
                <a:latin typeface="Times New Roman" panose="02020603050405020304" pitchFamily="18" charset="0"/>
                <a:cs typeface="Times New Roman" panose="02020603050405020304" pitchFamily="18" charset="0"/>
              </a:rPr>
              <a:t>улыбаться! Доказано – это улучшает настроение и помогает чувствовать себя счастливее. Если вы всем недовольны, постоянно жалуетесь или негативно высказываетесь своим коллегам, вы гарантированно станете чувствовать себя еще хуже.</a:t>
            </a:r>
          </a:p>
        </p:txBody>
      </p:sp>
    </p:spTree>
    <p:extLst>
      <p:ext uri="{BB962C8B-B14F-4D97-AF65-F5344CB8AC3E}">
        <p14:creationId xmlns:p14="http://schemas.microsoft.com/office/powerpoint/2010/main" val="39048951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249238"/>
            <a:ext cx="8596313" cy="5792787"/>
          </a:xfrm>
        </p:spPr>
        <p:txBody>
          <a:bodyPr>
            <a:normAutofit/>
          </a:bodyPr>
          <a:lstStyle/>
          <a:p>
            <a:pPr fontAlgn="base"/>
            <a:r>
              <a:rPr lang="ru-RU" sz="2000" b="1" dirty="0">
                <a:latin typeface="Times New Roman" panose="02020603050405020304" pitchFamily="18" charset="0"/>
                <a:cs typeface="Times New Roman" panose="02020603050405020304" pitchFamily="18" charset="0"/>
              </a:rPr>
              <a:t>Думайте о тех людях, которым вы нужны</a:t>
            </a:r>
            <a:r>
              <a:rPr lang="ru-RU" sz="2000" dirty="0">
                <a:latin typeface="Times New Roman" panose="02020603050405020304" pitchFamily="18" charset="0"/>
                <a:cs typeface="Times New Roman" panose="02020603050405020304" pitchFamily="18" charset="0"/>
              </a:rPr>
              <a:t>. Когда вы расстроены на работе, сделайте небольшой перерыв и вспомните о тех людях, которым Вы помогаете или которые зависят от вас. </a:t>
            </a:r>
            <a:endParaRPr lang="ru-RU" sz="2000" dirty="0" smtClean="0">
              <a:latin typeface="Times New Roman" panose="02020603050405020304" pitchFamily="18" charset="0"/>
              <a:cs typeface="Times New Roman" panose="02020603050405020304" pitchFamily="18" charset="0"/>
            </a:endParaRPr>
          </a:p>
          <a:p>
            <a:pPr fontAlgn="base"/>
            <a:r>
              <a:rPr lang="ru-RU" sz="2000" b="1" dirty="0" smtClean="0">
                <a:latin typeface="Times New Roman" panose="02020603050405020304" pitchFamily="18" charset="0"/>
                <a:cs typeface="Times New Roman" panose="02020603050405020304" pitchFamily="18" charset="0"/>
              </a:rPr>
              <a:t>Уделяйте </a:t>
            </a:r>
            <a:r>
              <a:rPr lang="ru-RU" sz="2000" b="1" dirty="0">
                <a:latin typeface="Times New Roman" panose="02020603050405020304" pitchFamily="18" charset="0"/>
                <a:cs typeface="Times New Roman" panose="02020603050405020304" pitchFamily="18" charset="0"/>
              </a:rPr>
              <a:t>время своим друзьям и семье</a:t>
            </a:r>
            <a:r>
              <a:rPr lang="ru-RU" sz="2000" dirty="0">
                <a:latin typeface="Times New Roman" panose="02020603050405020304" pitchFamily="18" charset="0"/>
                <a:cs typeface="Times New Roman" panose="02020603050405020304" pitchFamily="18" charset="0"/>
              </a:rPr>
              <a:t>. Не зависимо от того, насколько вы заняты, очень важно уделять время самым близким для вас людям. </a:t>
            </a:r>
            <a:r>
              <a:rPr lang="ru-RU" sz="2000" dirty="0" smtClean="0">
                <a:latin typeface="Times New Roman" panose="02020603050405020304" pitchFamily="18" charset="0"/>
                <a:cs typeface="Times New Roman" panose="02020603050405020304" pitchFamily="18" charset="0"/>
              </a:rPr>
              <a:t>Вы </a:t>
            </a:r>
            <a:r>
              <a:rPr lang="ru-RU" sz="2000" dirty="0">
                <a:latin typeface="Times New Roman" panose="02020603050405020304" pitchFamily="18" charset="0"/>
                <a:cs typeface="Times New Roman" panose="02020603050405020304" pitchFamily="18" charset="0"/>
              </a:rPr>
              <a:t>будете лучше чувствовать себя на работе, если ваша личная жизнь будет наполнена любовью, семейными ценностями и крепкой дружбой</a:t>
            </a:r>
            <a:r>
              <a:rPr lang="ru-RU" sz="2000" dirty="0" smtClean="0">
                <a:latin typeface="Times New Roman" panose="02020603050405020304" pitchFamily="18" charset="0"/>
                <a:cs typeface="Times New Roman" panose="02020603050405020304" pitchFamily="18" charset="0"/>
              </a:rPr>
              <a:t>.</a:t>
            </a:r>
          </a:p>
          <a:p>
            <a:pPr fontAlgn="base"/>
            <a:r>
              <a:rPr lang="ru-RU" sz="2000" b="1" dirty="0">
                <a:latin typeface="Times New Roman" panose="02020603050405020304" pitchFamily="18" charset="0"/>
                <a:cs typeface="Times New Roman" panose="02020603050405020304" pitchFamily="18" charset="0"/>
              </a:rPr>
              <a:t>Не пренебрегайте временем, предназначенным для приёма пищи</a:t>
            </a:r>
            <a:r>
              <a:rPr lang="ru-RU" sz="2000" dirty="0">
                <a:latin typeface="Times New Roman" panose="02020603050405020304" pitchFamily="18" charset="0"/>
                <a:cs typeface="Times New Roman" panose="02020603050405020304" pitchFamily="18" charset="0"/>
              </a:rPr>
              <a:t>. Используйте время своего обеда для отдыха и приёма пищи, а не для работы. Это даст вам энергию для дальнейшей деятельности. В течение дня балуйте себя лёгкими и здоровыми перекусами: фрукты, орехи, несладкий йогурт и т.д. Они поднимут вам настроение и повысят эффективность труда.</a:t>
            </a:r>
          </a:p>
          <a:p>
            <a:pPr fontAlgn="base"/>
            <a:endParaRPr lang="ru-RU" sz="1600" dirty="0"/>
          </a:p>
        </p:txBody>
      </p:sp>
    </p:spTree>
    <p:extLst>
      <p:ext uri="{BB962C8B-B14F-4D97-AF65-F5344CB8AC3E}">
        <p14:creationId xmlns:p14="http://schemas.microsoft.com/office/powerpoint/2010/main" val="13450075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dirty="0" smtClean="0">
                <a:latin typeface="Times New Roman" panose="02020603050405020304" pitchFamily="18" charset="0"/>
                <a:cs typeface="Times New Roman" panose="02020603050405020304" pitchFamily="18" charset="0"/>
              </a:rPr>
              <a:t>Ели Вы испытываете эмоциональное напряжение, можно:</a:t>
            </a:r>
            <a:endParaRPr lang="ru-RU" sz="32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r>
              <a:rPr lang="ru-RU" sz="2000" dirty="0" smtClean="0">
                <a:latin typeface="Times New Roman" panose="02020603050405020304" pitchFamily="18" charset="0"/>
                <a:cs typeface="Times New Roman" panose="02020603050405020304" pitchFamily="18" charset="0"/>
              </a:rPr>
              <a:t>давать </a:t>
            </a:r>
            <a:r>
              <a:rPr lang="ru-RU" sz="2000" dirty="0">
                <a:latin typeface="Times New Roman" panose="02020603050405020304" pitchFamily="18" charset="0"/>
                <a:cs typeface="Times New Roman" panose="02020603050405020304" pitchFamily="18" charset="0"/>
              </a:rPr>
              <a:t>себе систематическую физическую </a:t>
            </a:r>
            <a:r>
              <a:rPr lang="ru-RU" sz="2000" dirty="0" smtClean="0">
                <a:latin typeface="Times New Roman" panose="02020603050405020304" pitchFamily="18" charset="0"/>
                <a:cs typeface="Times New Roman" panose="02020603050405020304" pitchFamily="18" charset="0"/>
              </a:rPr>
              <a:t>нагрузку (спорт</a:t>
            </a:r>
            <a:r>
              <a:rPr lang="ru-RU" sz="2000" dirty="0">
                <a:latin typeface="Times New Roman" panose="02020603050405020304" pitchFamily="18" charset="0"/>
                <a:cs typeface="Times New Roman" panose="02020603050405020304" pitchFamily="18" charset="0"/>
              </a:rPr>
              <a:t>, уборка, перестановка и т.д</a:t>
            </a:r>
            <a:r>
              <a:rPr lang="ru-RU"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r>
              <a:rPr lang="ru-RU" sz="2000" dirty="0" smtClean="0">
                <a:latin typeface="Times New Roman" panose="02020603050405020304" pitchFamily="18" charset="0"/>
                <a:cs typeface="Times New Roman" panose="02020603050405020304" pitchFamily="18" charset="0"/>
              </a:rPr>
              <a:t>делать </a:t>
            </a:r>
            <a:r>
              <a:rPr lang="ru-RU" sz="2000" dirty="0">
                <a:latin typeface="Times New Roman" panose="02020603050405020304" pitchFamily="18" charset="0"/>
                <a:cs typeface="Times New Roman" panose="02020603050405020304" pitchFamily="18" charset="0"/>
              </a:rPr>
              <a:t>дыхательные упражнения, направленные на расслабление (например, «вдох» на 4 счета — задержка дыхания на 2 счета — «выдох» на 6 счетов).</a:t>
            </a:r>
          </a:p>
          <a:p>
            <a:r>
              <a:rPr lang="ru-RU" sz="2000" dirty="0" smtClean="0">
                <a:latin typeface="Times New Roman" panose="02020603050405020304" pitchFamily="18" charset="0"/>
                <a:cs typeface="Times New Roman" panose="02020603050405020304" pitchFamily="18" charset="0"/>
              </a:rPr>
              <a:t>Применять медитацию</a:t>
            </a:r>
            <a:r>
              <a:rPr lang="ru-RU" sz="2000" dirty="0" smtClean="0">
                <a:latin typeface="Times New Roman" panose="02020603050405020304" pitchFamily="18" charset="0"/>
                <a:cs typeface="Times New Roman" panose="02020603050405020304" pitchFamily="18" charset="0"/>
              </a:rPr>
              <a:t>. Одна </a:t>
            </a:r>
            <a:r>
              <a:rPr lang="ru-RU" sz="2000" dirty="0">
                <a:latin typeface="Times New Roman" panose="02020603050405020304" pitchFamily="18" charset="0"/>
                <a:cs typeface="Times New Roman" panose="02020603050405020304" pitchFamily="18" charset="0"/>
              </a:rPr>
              <a:t>из </a:t>
            </a:r>
            <a:r>
              <a:rPr lang="ru-RU" sz="2000" dirty="0" smtClean="0">
                <a:latin typeface="Times New Roman" panose="02020603050405020304" pitchFamily="18" charset="0"/>
                <a:cs typeface="Times New Roman" panose="02020603050405020304" pitchFamily="18" charset="0"/>
              </a:rPr>
              <a:t>расслабляющих техник для </a:t>
            </a:r>
            <a:r>
              <a:rPr lang="ru-RU" sz="2000" dirty="0">
                <a:latin typeface="Times New Roman" panose="02020603050405020304" pitchFamily="18" charset="0"/>
                <a:cs typeface="Times New Roman" panose="02020603050405020304" pitchFamily="18" charset="0"/>
              </a:rPr>
              <a:t>уменьшения </a:t>
            </a:r>
            <a:r>
              <a:rPr lang="ru-RU" sz="2000" dirty="0" smtClean="0">
                <a:latin typeface="Times New Roman" panose="02020603050405020304" pitchFamily="18" charset="0"/>
                <a:cs typeface="Times New Roman" panose="02020603050405020304" pitchFamily="18" charset="0"/>
              </a:rPr>
              <a:t>напряжения называется «Безопасное  </a:t>
            </a:r>
            <a:r>
              <a:rPr lang="ru-RU" sz="2000" dirty="0">
                <a:latin typeface="Times New Roman" panose="02020603050405020304" pitchFamily="18" charset="0"/>
                <a:cs typeface="Times New Roman" panose="02020603050405020304" pitchFamily="18" charset="0"/>
              </a:rPr>
              <a:t>место»: </a:t>
            </a:r>
            <a:r>
              <a:rPr lang="ru-RU" sz="2000" dirty="0">
                <a:latin typeface="Times New Roman" panose="02020603050405020304" pitchFamily="18" charset="0"/>
                <a:cs typeface="Times New Roman" panose="02020603050405020304" pitchFamily="18" charset="0"/>
                <a:hlinkClick r:id="rId2"/>
              </a:rPr>
              <a:t>http://www.b17.ru/media/19873/?prt=iryna_plus</a:t>
            </a:r>
            <a:endParaRPr lang="ru-RU" sz="2000" dirty="0">
              <a:latin typeface="Times New Roman" panose="02020603050405020304" pitchFamily="18" charset="0"/>
              <a:cs typeface="Times New Roman" panose="02020603050405020304" pitchFamily="18" charset="0"/>
            </a:endParaRPr>
          </a:p>
          <a:p>
            <a:pPr marL="0" indent="0" algn="ctr">
              <a:buNone/>
            </a:pPr>
            <a:endParaRPr lang="ru-RU" sz="2000" dirty="0">
              <a:latin typeface="Times New Roman" panose="02020603050405020304" pitchFamily="18" charset="0"/>
              <a:cs typeface="Times New Roman" panose="02020603050405020304" pitchFamily="18" charset="0"/>
            </a:endParaRPr>
          </a:p>
          <a:p>
            <a:pPr marL="0" indent="0" algn="ctr">
              <a:buNone/>
            </a:pPr>
            <a:r>
              <a:rPr lang="ru-RU" sz="2800" dirty="0" smtClean="0">
                <a:latin typeface="Times New Roman" panose="02020603050405020304" pitchFamily="18" charset="0"/>
                <a:cs typeface="Times New Roman" panose="02020603050405020304" pitchFamily="18" charset="0"/>
              </a:rPr>
              <a:t>Будьте здоровы!</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9697183"/>
      </p:ext>
    </p:extLst>
  </p:cSld>
  <p:clrMapOvr>
    <a:masterClrMapping/>
  </p:clrMapOvr>
  <p:timing>
    <p:tnLst>
      <p:par>
        <p:cTn id="1" dur="indefinite" restart="never" nodeType="tmRoot"/>
      </p:par>
    </p:tnLst>
  </p:timing>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
  <TotalTime>140</TotalTime>
  <Words>284</Words>
  <Application>Microsoft Office PowerPoint</Application>
  <PresentationFormat>Широкоэкранный</PresentationFormat>
  <Paragraphs>39</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Times New Roman</vt:lpstr>
      <vt:lpstr>Trebuchet MS</vt:lpstr>
      <vt:lpstr>Wingdings 3</vt:lpstr>
      <vt:lpstr>Аспект</vt:lpstr>
      <vt:lpstr>Презентация PowerPoint</vt:lpstr>
      <vt:lpstr>ВСЕМИРНЫЙ ДЕНЬ  ПСИХИЧЕСКОГО ЗДОРОВЬЯ</vt:lpstr>
      <vt:lpstr>Психическое здоровье </vt:lpstr>
      <vt:lpstr>Всемирная организация здравоохранения выделяет следующие критерии психического здоровья:</vt:lpstr>
      <vt:lpstr>Что нужно для психического здоровья?</vt:lpstr>
      <vt:lpstr>Если Вы испытываете дискомфорт на рабочем месте, мы предлагаем Вам познакомиться с рекомендациями, которые помогают справиться с психологическими проблемами и способствуют повышению стрессоустойчивости: </vt:lpstr>
      <vt:lpstr>Презентация PowerPoint</vt:lpstr>
      <vt:lpstr>Ели Вы испытываете эмоциональное напряжение, можно:</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Арина Ракова</dc:creator>
  <cp:lastModifiedBy>Арина Ракова</cp:lastModifiedBy>
  <cp:revision>18</cp:revision>
  <dcterms:created xsi:type="dcterms:W3CDTF">2022-10-08T13:20:15Z</dcterms:created>
  <dcterms:modified xsi:type="dcterms:W3CDTF">2022-10-09T14:57:42Z</dcterms:modified>
</cp:coreProperties>
</file>