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352" r:id="rId3"/>
    <p:sldId id="353" r:id="rId4"/>
    <p:sldId id="354" r:id="rId5"/>
    <p:sldId id="269" r:id="rId6"/>
    <p:sldId id="355" r:id="rId7"/>
    <p:sldId id="356" r:id="rId8"/>
    <p:sldId id="338" r:id="rId9"/>
    <p:sldId id="270" r:id="rId10"/>
    <p:sldId id="272" r:id="rId11"/>
    <p:sldId id="273" r:id="rId12"/>
    <p:sldId id="275" r:id="rId13"/>
    <p:sldId id="358" r:id="rId14"/>
    <p:sldId id="276" r:id="rId15"/>
    <p:sldId id="277" r:id="rId16"/>
    <p:sldId id="278" r:id="rId17"/>
    <p:sldId id="279" r:id="rId18"/>
    <p:sldId id="261" r:id="rId19"/>
    <p:sldId id="280" r:id="rId20"/>
    <p:sldId id="309" r:id="rId21"/>
    <p:sldId id="331" r:id="rId22"/>
    <p:sldId id="35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3971" autoAdjust="0"/>
    <p:restoredTop sz="94660"/>
  </p:normalViewPr>
  <p:slideViewPr>
    <p:cSldViewPr>
      <p:cViewPr varScale="1">
        <p:scale>
          <a:sx n="93" d="100"/>
          <a:sy n="93" d="100"/>
        </p:scale>
        <p:origin x="31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5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5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8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730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9306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613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0189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754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86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1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00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5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98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2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58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88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59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6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0E61FA-EEC4-4365-A29F-79FE49514548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EB03DCC-3922-4BCA-B45C-8CB1483BC6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972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7397" y="-119905"/>
            <a:ext cx="8223448" cy="1800200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/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>
                <a:solidFill>
                  <a:srgbClr val="FF0000"/>
                </a:solidFill>
              </a:rPr>
              <a:t> </a:t>
            </a:r>
            <a:r>
              <a:rPr lang="ru-RU" sz="8000" b="1" dirty="0" smtClean="0">
                <a:solidFill>
                  <a:srgbClr val="FF0000"/>
                </a:solidFill>
              </a:rPr>
              <a:t>         </a:t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>
                <a:solidFill>
                  <a:srgbClr val="FF0000"/>
                </a:solidFill>
              </a:rPr>
              <a:t/>
            </a:r>
            <a:br>
              <a:rPr lang="ru-RU" sz="8000" b="1" dirty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                            </a:t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ГБУ АО </a:t>
            </a:r>
            <a:r>
              <a:rPr lang="ru-RU" sz="4000" b="1" dirty="0" smtClean="0">
                <a:solidFill>
                  <a:srgbClr val="FF0000"/>
                </a:solidFill>
              </a:rPr>
              <a:t>«</a:t>
            </a:r>
            <a:r>
              <a:rPr lang="ru-RU" sz="4000" b="1" dirty="0" smtClean="0">
                <a:solidFill>
                  <a:srgbClr val="FF0000"/>
                </a:solidFill>
              </a:rPr>
              <a:t>Котласский детский дом».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999" y="3284087"/>
            <a:ext cx="7690554" cy="290094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500" dirty="0" smtClean="0">
                <a:solidFill>
                  <a:schemeClr val="tx1"/>
                </a:solidFill>
              </a:rPr>
              <a:t>« </a:t>
            </a:r>
            <a:r>
              <a:rPr lang="en-US" sz="3500" dirty="0">
                <a:solidFill>
                  <a:schemeClr val="tx1"/>
                </a:solidFill>
              </a:rPr>
              <a:t>C</a:t>
            </a:r>
            <a:r>
              <a:rPr lang="ru-RU" sz="3500" dirty="0" err="1" smtClean="0">
                <a:solidFill>
                  <a:schemeClr val="tx1"/>
                </a:solidFill>
              </a:rPr>
              <a:t>оциально</a:t>
            </a:r>
            <a:r>
              <a:rPr lang="ru-RU" sz="3500" dirty="0" smtClean="0">
                <a:solidFill>
                  <a:schemeClr val="tx1"/>
                </a:solidFill>
              </a:rPr>
              <a:t> –педагогические  технологии  , формы  работы с детьми группы </a:t>
            </a:r>
            <a:r>
              <a:rPr lang="ru-RU" sz="3500" dirty="0" smtClean="0">
                <a:solidFill>
                  <a:schemeClr val="tx1"/>
                </a:solidFill>
              </a:rPr>
              <a:t>риска».</a:t>
            </a:r>
          </a:p>
          <a:p>
            <a:pPr algn="r"/>
            <a:endParaRPr lang="ru-RU" sz="2800" smtClean="0">
              <a:solidFill>
                <a:schemeClr val="tx1"/>
              </a:solidFill>
            </a:endParaRPr>
          </a:p>
          <a:p>
            <a:pPr algn="r"/>
            <a:r>
              <a:rPr lang="ru-RU" sz="2800" smtClean="0">
                <a:solidFill>
                  <a:schemeClr val="tx1"/>
                </a:solidFill>
              </a:rPr>
              <a:t>Социальный </a:t>
            </a:r>
            <a:r>
              <a:rPr lang="ru-RU" sz="2800" dirty="0" smtClean="0">
                <a:solidFill>
                  <a:schemeClr val="tx1"/>
                </a:solidFill>
              </a:rPr>
              <a:t>педагог :Рыжкова О.Н.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r"/>
            <a:endParaRPr lang="ru-RU" sz="4100" dirty="0">
              <a:solidFill>
                <a:schemeClr val="tx1"/>
              </a:solidFill>
            </a:endParaRPr>
          </a:p>
        </p:txBody>
      </p:sp>
      <p:pic>
        <p:nvPicPr>
          <p:cNvPr id="4" name="Очень красивая песня и душевное исполнение - тема из к_ф Одиноким предоставляет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 flipH="1" flipV="1">
            <a:off x="7808687" y="5290592"/>
            <a:ext cx="1567408" cy="1567408"/>
          </a:xfrm>
          <a:prstGeom prst="rect">
            <a:avLst/>
          </a:prstGeom>
        </p:spPr>
      </p:pic>
      <p:pic>
        <p:nvPicPr>
          <p:cNvPr id="5" name="Picture 2" descr="C:\Users\ольга\Desktop\на буклет\SAM_00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329" y="1726107"/>
            <a:ext cx="249158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79269" cy="44371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79269" y="1340768"/>
            <a:ext cx="6057227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bg1"/>
                </a:solidFill>
              </a:rPr>
              <a:t>Трудно держать в уме множество воспитательных целей, все равно не удержишь. Если наши дети будут совестливы и добры, этого достаточно, все остальное приложится.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bg1"/>
                </a:solidFill>
              </a:rPr>
              <a:t>Из школы, из жизни они сами будут выбирать и вбирать в себя все доброе и честное. 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bg1"/>
                </a:solidFill>
              </a:rPr>
              <a:t>Они будут </a:t>
            </a:r>
            <a:r>
              <a:rPr lang="ru-RU" altLang="ru-RU" sz="2400" dirty="0" err="1">
                <a:solidFill>
                  <a:schemeClr val="bg1"/>
                </a:solidFill>
              </a:rPr>
              <a:t>воспитуемы</a:t>
            </a:r>
            <a:r>
              <a:rPr lang="ru-RU" altLang="ru-RU" sz="2400" dirty="0">
                <a:solidFill>
                  <a:schemeClr val="bg1"/>
                </a:solidFill>
              </a:rPr>
              <a:t>, как говорил Сухомлинский. Будет основа – и серьезное воспитание во всех его видах и направлениях пойдет им впрок. </a:t>
            </a:r>
          </a:p>
          <a:p>
            <a:pPr>
              <a:lnSpc>
                <a:spcPct val="80000"/>
              </a:lnSpc>
            </a:pPr>
            <a:r>
              <a:rPr lang="ru-RU" altLang="ru-RU" sz="2400" dirty="0">
                <a:solidFill>
                  <a:schemeClr val="bg1"/>
                </a:solidFill>
              </a:rPr>
              <a:t>Но нельзя строить третий и пятый этажи там, где нет фундамента.</a:t>
            </a:r>
          </a:p>
          <a:p>
            <a:pPr algn="ctr">
              <a:lnSpc>
                <a:spcPct val="80000"/>
              </a:lnSpc>
            </a:pPr>
            <a:r>
              <a:rPr lang="ru-RU" altLang="ru-RU" sz="2400" dirty="0">
                <a:solidFill>
                  <a:schemeClr val="bg1"/>
                </a:solidFill>
              </a:rPr>
              <a:t>                         </a:t>
            </a:r>
            <a:r>
              <a:rPr lang="ru-RU" altLang="ru-RU" sz="2400" i="1" dirty="0">
                <a:solidFill>
                  <a:schemeClr val="bg1"/>
                </a:solidFill>
              </a:rPr>
              <a:t>Симон Соловейчик</a:t>
            </a:r>
          </a:p>
          <a:p>
            <a:pPr algn="ctr">
              <a:lnSpc>
                <a:spcPct val="80000"/>
              </a:lnSpc>
            </a:pPr>
            <a:r>
              <a:rPr lang="ru-RU" altLang="ru-RU" sz="2400" i="1" dirty="0">
                <a:solidFill>
                  <a:schemeClr val="bg1"/>
                </a:solidFill>
              </a:rPr>
              <a:t>        Из книги «Педагогика для всех»</a:t>
            </a:r>
          </a:p>
        </p:txBody>
      </p:sp>
    </p:spTree>
    <p:extLst>
      <p:ext uri="{BB962C8B-B14F-4D97-AF65-F5344CB8AC3E}">
        <p14:creationId xmlns:p14="http://schemas.microsoft.com/office/powerpoint/2010/main" val="428526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852936"/>
            <a:ext cx="8229600" cy="82832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Основная </a:t>
            </a:r>
            <a:r>
              <a:rPr lang="ru-RU" sz="2000" dirty="0">
                <a:solidFill>
                  <a:schemeClr val="bg1"/>
                </a:solidFill>
              </a:rPr>
              <a:t>идея комплекса </a:t>
            </a:r>
            <a:r>
              <a:rPr lang="ru-RU" sz="2000" dirty="0" err="1">
                <a:solidFill>
                  <a:schemeClr val="bg1"/>
                </a:solidFill>
              </a:rPr>
              <a:t>тренинговых</a:t>
            </a:r>
            <a:r>
              <a:rPr lang="ru-RU" sz="2000" dirty="0">
                <a:solidFill>
                  <a:schemeClr val="bg1"/>
                </a:solidFill>
              </a:rPr>
              <a:t> занятий – научить подростков преодолевать трудные участки жизненного пути, проходить те или иные кризисы, связанные с учебой, личными проблемами, проблемами во взаимоотношениях друг с другом, с родителями. </a:t>
            </a:r>
            <a:r>
              <a:rPr lang="ru-RU" sz="2000" dirty="0" err="1">
                <a:solidFill>
                  <a:schemeClr val="bg1"/>
                </a:solidFill>
              </a:rPr>
              <a:t>Осноные</a:t>
            </a:r>
            <a:r>
              <a:rPr lang="ru-RU" sz="2000" dirty="0">
                <a:solidFill>
                  <a:schemeClr val="bg1"/>
                </a:solidFill>
              </a:rPr>
              <a:t> задачи </a:t>
            </a:r>
            <a:r>
              <a:rPr lang="ru-RU" sz="2000" dirty="0" err="1">
                <a:solidFill>
                  <a:schemeClr val="bg1"/>
                </a:solidFill>
              </a:rPr>
              <a:t>тренинговых</a:t>
            </a:r>
            <a:r>
              <a:rPr lang="ru-RU" sz="2000" dirty="0">
                <a:solidFill>
                  <a:schemeClr val="bg1"/>
                </a:solidFill>
              </a:rPr>
              <a:t> занятий: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– способствовать развитию представлений о человеческой психики и о себе, способности к самопознанию, саморазвитию и самосохранению, самоконтролю, </a:t>
            </a:r>
            <a:r>
              <a:rPr lang="ru-RU" sz="2000" dirty="0" err="1">
                <a:solidFill>
                  <a:schemeClr val="bg1"/>
                </a:solidFill>
              </a:rPr>
              <a:t>саморегуляции</a:t>
            </a:r>
            <a:r>
              <a:rPr lang="ru-RU" sz="2000" dirty="0">
                <a:solidFill>
                  <a:schemeClr val="bg1"/>
                </a:solidFill>
              </a:rPr>
              <a:t> и пр.;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– формировать личную ответственность за свое поведение, за свое настоящее и будущее;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– научить подростков находить положительные моменты в трудных жизненных ситуациях;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– научить видеть в окружающих людях позитивное, говорить им об этом, испытывать симпатию к другим и самим вызывать симпатию к себе.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58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435280" cy="21602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профилактики </a:t>
            </a:r>
            <a:r>
              <a:rPr lang="ru-RU" sz="2000" dirty="0">
                <a:solidFill>
                  <a:schemeClr val="bg1"/>
                </a:solidFill>
              </a:rPr>
              <a:t>является занятость учащихся во внеурочное время, поэтому в </a:t>
            </a:r>
            <a:r>
              <a:rPr lang="ru-RU" sz="2000" dirty="0" smtClean="0">
                <a:solidFill>
                  <a:schemeClr val="bg1"/>
                </a:solidFill>
              </a:rPr>
              <a:t>детском доме  </a:t>
            </a:r>
            <a:r>
              <a:rPr lang="ru-RU" sz="2000" dirty="0">
                <a:solidFill>
                  <a:schemeClr val="bg1"/>
                </a:solidFill>
              </a:rPr>
              <a:t>большое внимание уделяется дополнительному образованию. 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Ориентация </a:t>
            </a:r>
            <a:r>
              <a:rPr lang="ru-RU" sz="2000" b="1" dirty="0">
                <a:solidFill>
                  <a:schemeClr val="bg1"/>
                </a:solidFill>
              </a:rPr>
              <a:t>на здоровый образ жизни.</a:t>
            </a:r>
          </a:p>
        </p:txBody>
      </p:sp>
      <p:pic>
        <p:nvPicPr>
          <p:cNvPr id="3074" name="Picture 2" descr="https://fs00.infourok.ru/images/doc/152/176108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1" y="188640"/>
            <a:ext cx="8766278" cy="65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63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up/datas/255830/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89634"/>
            <a:ext cx="8640961" cy="648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5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7248" y="2736145"/>
            <a:ext cx="5545084" cy="1838953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s://ds02.infourok.ru/uploads/ex/07e9/0007e3a0-05fa441e/hello_html_m3ce2255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74208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46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8428" y="3363596"/>
            <a:ext cx="6782314" cy="907727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bigslide.ru/images/28/27817/960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24" y="188640"/>
            <a:ext cx="8700069" cy="652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0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ds02.infourok.ru/uploads/ex/0131/00003bc8-f9f1df23/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44" y="15583"/>
            <a:ext cx="8866312" cy="664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59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3474790"/>
            <a:ext cx="8229600" cy="1476400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s://ds04.infourok.ru/uploads/ex/0915/0002668c-db7d709f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0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23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129" y="3446939"/>
            <a:ext cx="8132846" cy="4724804"/>
          </a:xfrm>
        </p:spPr>
        <p:txBody>
          <a:bodyPr>
            <a:normAutofit/>
          </a:bodyPr>
          <a:lstStyle/>
          <a:p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images.myshared.ru/7/815619/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"/>
            <a:ext cx="9159593" cy="686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43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378" y="3228255"/>
            <a:ext cx="8823288" cy="1053617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https://myslide.ru/documents_3/a9a1d654e6f725732ab1effa90cf951a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52" y="332656"/>
            <a:ext cx="825691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03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7"/>
            <a:ext cx="63904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Конфликтный</a:t>
            </a:r>
          </a:p>
          <a:p>
            <a:r>
              <a:rPr lang="ru-RU" sz="2800" b="1" dirty="0"/>
              <a:t>Дерзкий</a:t>
            </a:r>
          </a:p>
          <a:p>
            <a:r>
              <a:rPr lang="ru-RU" sz="2800" b="1" dirty="0"/>
              <a:t>Ленивый</a:t>
            </a:r>
          </a:p>
          <a:p>
            <a:r>
              <a:rPr lang="ru-RU" sz="2800" b="1" dirty="0"/>
              <a:t>Агрессивный</a:t>
            </a:r>
          </a:p>
          <a:p>
            <a:r>
              <a:rPr lang="ru-RU" sz="2800" b="1" dirty="0"/>
              <a:t>Лживый</a:t>
            </a:r>
          </a:p>
          <a:p>
            <a:r>
              <a:rPr lang="ru-RU" sz="2800" b="1" dirty="0"/>
              <a:t>Неуверенный в себе</a:t>
            </a:r>
          </a:p>
          <a:p>
            <a:r>
              <a:rPr lang="ru-RU" sz="2800" b="1" dirty="0"/>
              <a:t>Драчливый</a:t>
            </a:r>
          </a:p>
          <a:p>
            <a:r>
              <a:rPr lang="ru-RU" sz="2800" b="1" dirty="0" err="1"/>
              <a:t>Несомостоятельный</a:t>
            </a:r>
            <a:endParaRPr lang="ru-RU" sz="2800" b="1" dirty="0"/>
          </a:p>
          <a:p>
            <a:r>
              <a:rPr lang="ru-RU" sz="2800" b="1" dirty="0"/>
              <a:t>Лживый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065" y="908720"/>
            <a:ext cx="4572638" cy="48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6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Users\ольга\Desktop\на буклет\hTFfXJ7RNW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93" y="1988840"/>
            <a:ext cx="3528392" cy="471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ольга\Desktop\на буклет\9GCn6zNX2H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24744"/>
            <a:ext cx="615668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55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2400"/>
            <a:ext cx="6995120" cy="900336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552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8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БЛАГОДАРЮ  ЗА ВНИМАНИЕ!</a:t>
            </a:r>
            <a:endParaRPr lang="ru-RU" b="1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8638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28" y="533399"/>
            <a:ext cx="2950052" cy="29041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9620" y="3861048"/>
            <a:ext cx="2341067" cy="270076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828" y="3645024"/>
            <a:ext cx="6375124" cy="237477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Причины детской  неуправляемости</a:t>
            </a:r>
            <a:r>
              <a:rPr lang="ru-RU" sz="2000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-БОРЬБА ЗА ВНИМАНИЕ</a:t>
            </a:r>
          </a:p>
          <a:p>
            <a:r>
              <a:rPr lang="en-US" sz="2000" smtClean="0">
                <a:solidFill>
                  <a:schemeClr val="bg1"/>
                </a:solidFill>
              </a:rPr>
              <a:t>-</a:t>
            </a:r>
            <a:r>
              <a:rPr lang="ru-RU" sz="2000" smtClean="0">
                <a:solidFill>
                  <a:schemeClr val="bg1"/>
                </a:solidFill>
              </a:rPr>
              <a:t>БОРЬБА </a:t>
            </a:r>
            <a:r>
              <a:rPr lang="ru-RU" sz="2000" dirty="0" smtClean="0">
                <a:solidFill>
                  <a:schemeClr val="bg1"/>
                </a:solidFill>
              </a:rPr>
              <a:t>ЗА САМОУТВЕРЖДЕНИЕ</a:t>
            </a:r>
          </a:p>
          <a:p>
            <a:r>
              <a:rPr lang="ru-RU" sz="2000" dirty="0" smtClean="0">
                <a:solidFill>
                  <a:schemeClr val="bg1"/>
                </a:solidFill>
              </a:rPr>
              <a:t>-НЕВЕРИЕ В СВОЙ УСПЕХ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-</a:t>
            </a:r>
            <a:r>
              <a:rPr lang="ru-RU" sz="2000" dirty="0" smtClean="0">
                <a:solidFill>
                  <a:schemeClr val="bg1"/>
                </a:solidFill>
              </a:rPr>
              <a:t>ЖАЖДА МЩЕНИЯ ОКРУЖАЮЩЕМУ МИРУ И ВЗРОСЛЫМ</a:t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1" y="2902557"/>
            <a:ext cx="8350377" cy="39627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3"/>
          </p:nvPr>
        </p:nvSpPr>
        <p:spPr>
          <a:xfrm>
            <a:off x="1035179" y="622301"/>
            <a:ext cx="8077200" cy="3124200"/>
          </a:xfrm>
        </p:spPr>
      </p:sp>
      <p:sp>
        <p:nvSpPr>
          <p:cNvPr id="7" name="Прямоугольник 6"/>
          <p:cNvSpPr/>
          <p:nvPr/>
        </p:nvSpPr>
        <p:spPr>
          <a:xfrm>
            <a:off x="1043608" y="347132"/>
            <a:ext cx="7200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725" lvl="1" algn="ctr">
              <a:buClr>
                <a:srgbClr val="000000"/>
              </a:buClr>
              <a:buSzPct val="4500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3600" b="1" dirty="0" err="1">
                <a:solidFill>
                  <a:schemeClr val="bg1"/>
                </a:solidFill>
              </a:rPr>
              <a:t>Непослушание</a:t>
            </a:r>
            <a:r>
              <a:rPr lang="en-GB" altLang="ru-RU" sz="3600" b="1" dirty="0">
                <a:solidFill>
                  <a:schemeClr val="bg1"/>
                </a:solidFill>
              </a:rPr>
              <a:t> – </a:t>
            </a:r>
            <a:r>
              <a:rPr lang="en-GB" altLang="ru-RU" sz="3600" b="1" dirty="0" err="1">
                <a:solidFill>
                  <a:schemeClr val="bg1"/>
                </a:solidFill>
              </a:rPr>
              <a:t>это</a:t>
            </a:r>
            <a:r>
              <a:rPr lang="en-GB" altLang="ru-RU" sz="3600" b="1" dirty="0">
                <a:solidFill>
                  <a:schemeClr val="bg1"/>
                </a:solidFill>
              </a:rPr>
              <a:t> </a:t>
            </a:r>
            <a:r>
              <a:rPr lang="en-GB" altLang="ru-RU" sz="3600" b="1" dirty="0" err="1">
                <a:solidFill>
                  <a:schemeClr val="bg1"/>
                </a:solidFill>
              </a:rPr>
              <a:t>тоже</a:t>
            </a:r>
            <a:r>
              <a:rPr lang="en-GB" altLang="ru-RU" sz="36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возможность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привлечь</a:t>
            </a:r>
            <a:r>
              <a:rPr lang="en-GB" altLang="ru-RU" sz="2400" b="1" dirty="0">
                <a:solidFill>
                  <a:schemeClr val="bg1"/>
                </a:solidFill>
              </a:rPr>
              <a:t> к </a:t>
            </a:r>
            <a:r>
              <a:rPr lang="en-GB" altLang="ru-RU" sz="2400" b="1" dirty="0" err="1">
                <a:solidFill>
                  <a:schemeClr val="bg1"/>
                </a:solidFill>
              </a:rPr>
              <a:t>себе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внимание</a:t>
            </a:r>
            <a:r>
              <a:rPr lang="en-GB" altLang="ru-RU" sz="2400" b="1" dirty="0">
                <a:solidFill>
                  <a:schemeClr val="bg1"/>
                </a:solidFill>
              </a:rPr>
              <a:t>, </a:t>
            </a:r>
            <a:r>
              <a:rPr lang="en-GB" altLang="ru-RU" sz="2400" b="1" dirty="0" err="1">
                <a:solidFill>
                  <a:schemeClr val="bg1"/>
                </a:solidFill>
              </a:rPr>
              <a:t>заявить</a:t>
            </a:r>
            <a:r>
              <a:rPr lang="en-GB" altLang="ru-RU" sz="2400" b="1" dirty="0">
                <a:solidFill>
                  <a:schemeClr val="bg1"/>
                </a:solidFill>
              </a:rPr>
              <a:t> о </a:t>
            </a:r>
            <a:r>
              <a:rPr lang="en-GB" altLang="ru-RU" sz="2400" b="1" dirty="0" err="1">
                <a:solidFill>
                  <a:schemeClr val="bg1"/>
                </a:solidFill>
              </a:rPr>
              <a:t>себе</a:t>
            </a:r>
            <a:r>
              <a:rPr lang="en-GB" altLang="ru-RU" sz="2400" b="1" dirty="0">
                <a:solidFill>
                  <a:schemeClr val="bg1"/>
                </a:solidFill>
              </a:rPr>
              <a:t>, </a:t>
            </a:r>
            <a:r>
              <a:rPr lang="en-GB" altLang="ru-RU" sz="2400" b="1" dirty="0" err="1">
                <a:solidFill>
                  <a:schemeClr val="bg1"/>
                </a:solidFill>
              </a:rPr>
              <a:t>если</a:t>
            </a:r>
            <a:r>
              <a:rPr lang="en-GB" altLang="ru-RU" sz="2400" b="1" dirty="0">
                <a:solidFill>
                  <a:schemeClr val="bg1"/>
                </a:solidFill>
              </a:rPr>
              <a:t> о </a:t>
            </a:r>
            <a:r>
              <a:rPr lang="en-GB" altLang="ru-RU" sz="2400" b="1" dirty="0" err="1">
                <a:solidFill>
                  <a:schemeClr val="bg1"/>
                </a:solidFill>
              </a:rPr>
              <a:t>тебе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забыли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взрослые</a:t>
            </a:r>
            <a:r>
              <a:rPr lang="en-GB" altLang="ru-RU" sz="2400" b="1" dirty="0">
                <a:solidFill>
                  <a:schemeClr val="bg1"/>
                </a:solidFill>
              </a:rPr>
              <a:t>. </a:t>
            </a:r>
            <a:r>
              <a:rPr lang="en-GB" altLang="ru-RU" sz="2400" b="1" dirty="0" err="1">
                <a:solidFill>
                  <a:schemeClr val="bg1"/>
                </a:solidFill>
              </a:rPr>
              <a:t>Внимание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необходимо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любому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человеку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для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эмоционального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благополучия</a:t>
            </a:r>
            <a:r>
              <a:rPr lang="en-GB" altLang="ru-RU" sz="2400" b="1" dirty="0">
                <a:solidFill>
                  <a:schemeClr val="bg1"/>
                </a:solidFill>
              </a:rPr>
              <a:t>, а </a:t>
            </a:r>
            <a:r>
              <a:rPr lang="en-GB" altLang="ru-RU" sz="2400" b="1" dirty="0" err="1">
                <a:solidFill>
                  <a:schemeClr val="bg1"/>
                </a:solidFill>
              </a:rPr>
              <a:t>тем</a:t>
            </a:r>
            <a:r>
              <a:rPr lang="en-GB" altLang="ru-RU" sz="2400" b="1" dirty="0">
                <a:solidFill>
                  <a:schemeClr val="bg1"/>
                </a:solidFill>
              </a:rPr>
              <a:t> </a:t>
            </a:r>
            <a:r>
              <a:rPr lang="en-GB" altLang="ru-RU" sz="2400" b="1" dirty="0" err="1">
                <a:solidFill>
                  <a:schemeClr val="bg1"/>
                </a:solidFill>
              </a:rPr>
              <a:t>более</a:t>
            </a:r>
            <a:r>
              <a:rPr lang="en-GB" altLang="ru-RU" sz="2400" b="1" dirty="0">
                <a:solidFill>
                  <a:schemeClr val="bg1"/>
                </a:solidFill>
              </a:rPr>
              <a:t> – </a:t>
            </a:r>
            <a:r>
              <a:rPr lang="en-GB" altLang="ru-RU" sz="2400" b="1" dirty="0" err="1">
                <a:solidFill>
                  <a:schemeClr val="bg1"/>
                </a:solidFill>
              </a:rPr>
              <a:t>ребёнку</a:t>
            </a:r>
            <a:r>
              <a:rPr lang="en-GB" altLang="ru-RU" sz="24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77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810330" cy="285927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152400"/>
            <a:ext cx="4402832" cy="900336"/>
          </a:xfrm>
        </p:spPr>
        <p:txBody>
          <a:bodyPr>
            <a:normAutofit fontScale="90000"/>
          </a:bodyPr>
          <a:lstStyle/>
          <a:p>
            <a:r>
              <a:rPr lang="en-GB" altLang="ru-RU" dirty="0" err="1">
                <a:solidFill>
                  <a:schemeClr val="bg1"/>
                </a:solidFill>
              </a:rPr>
              <a:t>Борьба</a:t>
            </a:r>
            <a:r>
              <a:rPr lang="en-GB" altLang="ru-RU" dirty="0">
                <a:solidFill>
                  <a:schemeClr val="bg1"/>
                </a:solidFill>
              </a:rPr>
              <a:t> </a:t>
            </a:r>
            <a:r>
              <a:rPr lang="en-GB" altLang="ru-RU" dirty="0" err="1">
                <a:solidFill>
                  <a:schemeClr val="bg1"/>
                </a:solidFill>
              </a:rPr>
              <a:t>за</a:t>
            </a:r>
            <a:r>
              <a:rPr lang="en-GB" altLang="ru-RU" dirty="0">
                <a:solidFill>
                  <a:schemeClr val="bg1"/>
                </a:solidFill>
              </a:rPr>
              <a:t> </a:t>
            </a:r>
            <a:r>
              <a:rPr lang="en-GB" altLang="ru-RU" dirty="0" err="1">
                <a:solidFill>
                  <a:schemeClr val="bg1"/>
                </a:solidFill>
              </a:rPr>
              <a:t>самоутверждение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9871" y="1484784"/>
            <a:ext cx="526817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725" lvl="1" algn="ctr">
              <a:buClr>
                <a:srgbClr val="000000"/>
              </a:buClr>
              <a:buSzPct val="4500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3200" b="1" dirty="0" err="1">
                <a:solidFill>
                  <a:schemeClr val="bg1"/>
                </a:solidFill>
              </a:rPr>
              <a:t>Ребёнок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объявляет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войну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бесконечным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указаниям</a:t>
            </a:r>
            <a:r>
              <a:rPr lang="en-GB" altLang="ru-RU" sz="3200" b="1" dirty="0">
                <a:solidFill>
                  <a:schemeClr val="bg1"/>
                </a:solidFill>
              </a:rPr>
              <a:t>, </a:t>
            </a:r>
            <a:r>
              <a:rPr lang="en-GB" altLang="ru-RU" sz="3200" b="1" dirty="0" err="1">
                <a:solidFill>
                  <a:schemeClr val="bg1"/>
                </a:solidFill>
              </a:rPr>
              <a:t>замечаниям</a:t>
            </a:r>
            <a:r>
              <a:rPr lang="en-GB" altLang="ru-RU" sz="3200" b="1" dirty="0">
                <a:solidFill>
                  <a:schemeClr val="bg1"/>
                </a:solidFill>
              </a:rPr>
              <a:t> и </a:t>
            </a:r>
            <a:r>
              <a:rPr lang="en-GB" altLang="ru-RU" sz="3200" b="1" dirty="0" err="1">
                <a:solidFill>
                  <a:schemeClr val="bg1"/>
                </a:solidFill>
              </a:rPr>
              <a:t>опасениям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взрослых</a:t>
            </a:r>
            <a:r>
              <a:rPr lang="en-GB" altLang="ru-RU" sz="3200" b="1" dirty="0">
                <a:solidFill>
                  <a:schemeClr val="bg1"/>
                </a:solidFill>
              </a:rPr>
              <a:t>. </a:t>
            </a:r>
            <a:r>
              <a:rPr lang="en-GB" altLang="ru-RU" sz="3200" b="1" dirty="0" err="1">
                <a:solidFill>
                  <a:schemeClr val="bg1"/>
                </a:solidFill>
              </a:rPr>
              <a:t>Он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ждет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доверия</a:t>
            </a:r>
            <a:r>
              <a:rPr lang="en-GB" altLang="ru-RU" sz="3200" b="1" dirty="0">
                <a:solidFill>
                  <a:schemeClr val="bg1"/>
                </a:solidFill>
              </a:rPr>
              <a:t> к </a:t>
            </a:r>
            <a:r>
              <a:rPr lang="en-GB" altLang="ru-RU" sz="3200" b="1" dirty="0" err="1">
                <a:solidFill>
                  <a:schemeClr val="bg1"/>
                </a:solidFill>
              </a:rPr>
              <a:t>себе</a:t>
            </a:r>
            <a:r>
              <a:rPr lang="en-GB" altLang="ru-RU" sz="3200" b="1" dirty="0">
                <a:solidFill>
                  <a:schemeClr val="bg1"/>
                </a:solidFill>
              </a:rPr>
              <a:t>. </a:t>
            </a:r>
            <a:r>
              <a:rPr lang="en-GB" altLang="ru-RU" sz="3200" b="1" dirty="0" err="1">
                <a:solidFill>
                  <a:schemeClr val="bg1"/>
                </a:solidFill>
              </a:rPr>
              <a:t>Он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хочет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решать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сам</a:t>
            </a:r>
            <a:r>
              <a:rPr lang="en-GB" altLang="ru-RU" sz="3200" b="1" dirty="0">
                <a:solidFill>
                  <a:schemeClr val="bg1"/>
                </a:solidFill>
              </a:rPr>
              <a:t>. </a:t>
            </a:r>
            <a:r>
              <a:rPr lang="en-GB" altLang="ru-RU" sz="3200" b="1" dirty="0" err="1">
                <a:solidFill>
                  <a:schemeClr val="bg1"/>
                </a:solidFill>
              </a:rPr>
              <a:t>Это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заложено</a:t>
            </a:r>
            <a:r>
              <a:rPr lang="en-GB" altLang="ru-RU" sz="3200" b="1" dirty="0">
                <a:solidFill>
                  <a:schemeClr val="bg1"/>
                </a:solidFill>
              </a:rPr>
              <a:t> в </a:t>
            </a:r>
            <a:r>
              <a:rPr lang="en-GB" altLang="ru-RU" sz="3200" b="1" dirty="0" err="1">
                <a:solidFill>
                  <a:schemeClr val="bg1"/>
                </a:solidFill>
              </a:rPr>
              <a:t>его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природе</a:t>
            </a:r>
            <a:r>
              <a:rPr lang="en-GB" altLang="ru-RU" sz="3200" b="1" dirty="0">
                <a:solidFill>
                  <a:schemeClr val="bg1"/>
                </a:solidFill>
              </a:rPr>
              <a:t> – </a:t>
            </a:r>
            <a:r>
              <a:rPr lang="en-GB" altLang="ru-RU" sz="3200" b="1" dirty="0" err="1">
                <a:solidFill>
                  <a:schemeClr val="bg1"/>
                </a:solidFill>
              </a:rPr>
              <a:t>нельзя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прожить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жизнь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на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опыте</a:t>
            </a:r>
            <a:r>
              <a:rPr lang="en-GB" altLang="ru-RU" sz="3200" b="1" dirty="0">
                <a:solidFill>
                  <a:schemeClr val="bg1"/>
                </a:solidFill>
              </a:rPr>
              <a:t> </a:t>
            </a:r>
            <a:r>
              <a:rPr lang="en-GB" altLang="ru-RU" sz="3200" b="1" dirty="0" err="1">
                <a:solidFill>
                  <a:schemeClr val="bg1"/>
                </a:solidFill>
              </a:rPr>
              <a:t>старших</a:t>
            </a:r>
            <a:r>
              <a:rPr lang="en-GB" altLang="ru-RU" sz="3200" b="1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127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57136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2800" dirty="0" err="1">
                <a:solidFill>
                  <a:schemeClr val="bg1"/>
                </a:solidFill>
              </a:rPr>
              <a:t>Неверие</a:t>
            </a:r>
            <a:r>
              <a:rPr lang="en-GB" altLang="ru-RU" sz="2800" dirty="0">
                <a:solidFill>
                  <a:schemeClr val="bg1"/>
                </a:solidFill>
              </a:rPr>
              <a:t> в </a:t>
            </a:r>
            <a:r>
              <a:rPr lang="en-GB" altLang="ru-RU" sz="2800" dirty="0" err="1">
                <a:solidFill>
                  <a:schemeClr val="bg1"/>
                </a:solidFill>
              </a:rPr>
              <a:t>свой</a:t>
            </a:r>
            <a:r>
              <a:rPr lang="en-GB" altLang="ru-RU" sz="2800" dirty="0">
                <a:solidFill>
                  <a:schemeClr val="bg1"/>
                </a:solidFill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</a:rPr>
              <a:t>успех</a:t>
            </a:r>
            <a:r>
              <a:rPr lang="en-GB" altLang="ru-RU" sz="2800" dirty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999892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725" lvl="1" algn="ctr">
              <a:buClr>
                <a:srgbClr val="000000"/>
              </a:buClr>
              <a:buSzPct val="4500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800" b="1" dirty="0" err="1">
                <a:solidFill>
                  <a:srgbClr val="FF0000"/>
                </a:solidFill>
              </a:rPr>
              <a:t>Причины</a:t>
            </a:r>
            <a:r>
              <a:rPr lang="en-GB" altLang="ru-RU" sz="2800" b="1" dirty="0">
                <a:solidFill>
                  <a:srgbClr val="FF0000"/>
                </a:solidFill>
              </a:rPr>
              <a:t>  </a:t>
            </a:r>
            <a:r>
              <a:rPr lang="en-GB" altLang="ru-RU" sz="2800" b="1" dirty="0" err="1">
                <a:solidFill>
                  <a:srgbClr val="FF0000"/>
                </a:solidFill>
              </a:rPr>
              <a:t>неверия</a:t>
            </a:r>
            <a:r>
              <a:rPr lang="en-GB" altLang="ru-RU" sz="2800" b="1" dirty="0">
                <a:solidFill>
                  <a:srgbClr val="FF0000"/>
                </a:solidFill>
              </a:rPr>
              <a:t> в </a:t>
            </a:r>
            <a:r>
              <a:rPr lang="en-GB" altLang="ru-RU" sz="2800" b="1" dirty="0" err="1">
                <a:solidFill>
                  <a:srgbClr val="FF0000"/>
                </a:solidFill>
              </a:rPr>
              <a:t>собственный</a:t>
            </a:r>
            <a:r>
              <a:rPr lang="en-GB" altLang="ru-RU" sz="2800" b="1" dirty="0">
                <a:solidFill>
                  <a:srgbClr val="FF0000"/>
                </a:solidFill>
              </a:rPr>
              <a:t> </a:t>
            </a:r>
            <a:r>
              <a:rPr lang="en-GB" altLang="ru-RU" sz="2800" b="1" dirty="0" err="1">
                <a:solidFill>
                  <a:srgbClr val="FF0000"/>
                </a:solidFill>
              </a:rPr>
              <a:t>успех</a:t>
            </a:r>
            <a:r>
              <a:rPr lang="en-GB" altLang="ru-RU" sz="2800" b="1" dirty="0">
                <a:solidFill>
                  <a:srgbClr val="FF0000"/>
                </a:solidFill>
              </a:rPr>
              <a:t>:</a:t>
            </a:r>
            <a:r>
              <a:rPr lang="en-GB" altLang="ru-RU" sz="2800" dirty="0">
                <a:solidFill>
                  <a:srgbClr val="CCCCCC"/>
                </a:solidFill>
              </a:rPr>
              <a:t> </a:t>
            </a: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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низкие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школьные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результаты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вне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зависимости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от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приложенных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ребёнком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усилий</a:t>
            </a:r>
            <a:endParaRPr lang="en-GB" altLang="ru-RU" sz="2800" dirty="0">
              <a:solidFill>
                <a:srgbClr val="FFFFFF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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низкая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самооценка</a:t>
            </a:r>
            <a:r>
              <a:rPr lang="en-GB" altLang="ru-RU" sz="2800" dirty="0">
                <a:solidFill>
                  <a:srgbClr val="FFFFFF"/>
                </a:solidFill>
              </a:rPr>
              <a:t>, </a:t>
            </a:r>
            <a:r>
              <a:rPr lang="en-GB" altLang="ru-RU" sz="2800" dirty="0" err="1">
                <a:solidFill>
                  <a:srgbClr val="FFFFFF"/>
                </a:solidFill>
              </a:rPr>
              <a:t>поощряемая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педагогами</a:t>
            </a:r>
            <a:r>
              <a:rPr lang="en-GB" altLang="ru-RU" sz="2800" dirty="0">
                <a:solidFill>
                  <a:srgbClr val="FFFFFF"/>
                </a:solidFill>
              </a:rPr>
              <a:t> и </a:t>
            </a:r>
            <a:r>
              <a:rPr lang="en-GB" altLang="ru-RU" sz="2800" dirty="0" err="1">
                <a:solidFill>
                  <a:srgbClr val="FFFFFF"/>
                </a:solidFill>
              </a:rPr>
              <a:t>семьёй</a:t>
            </a:r>
            <a:r>
              <a:rPr lang="en-GB" altLang="ru-RU" sz="2800" dirty="0">
                <a:solidFill>
                  <a:srgbClr val="FFFFFF"/>
                </a:solidFill>
              </a:rPr>
              <a:t>, </a:t>
            </a: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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800" dirty="0" err="1">
                <a:solidFill>
                  <a:srgbClr val="FFFFFF"/>
                </a:solidFill>
              </a:rPr>
              <a:t>плохие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взаимоотношения</a:t>
            </a:r>
            <a:r>
              <a:rPr lang="en-GB" altLang="ru-RU" sz="2800" dirty="0">
                <a:solidFill>
                  <a:srgbClr val="FFFFFF"/>
                </a:solidFill>
              </a:rPr>
              <a:t> в </a:t>
            </a:r>
            <a:r>
              <a:rPr lang="en-GB" altLang="ru-RU" sz="2800" dirty="0" err="1">
                <a:solidFill>
                  <a:srgbClr val="FFFFFF"/>
                </a:solidFill>
              </a:rPr>
              <a:t>классе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со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сверстниками</a:t>
            </a:r>
            <a:r>
              <a:rPr lang="en-GB" altLang="ru-RU" sz="2800" dirty="0">
                <a:solidFill>
                  <a:srgbClr val="FFFFFF"/>
                </a:solidFill>
              </a:rPr>
              <a:t>, </a:t>
            </a: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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800" dirty="0" err="1">
                <a:solidFill>
                  <a:srgbClr val="FFFFFF"/>
                </a:solidFill>
              </a:rPr>
              <a:t>откровенная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изоляция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ребёнка</a:t>
            </a:r>
            <a:r>
              <a:rPr lang="en-GB" altLang="ru-RU" sz="2800" dirty="0">
                <a:solidFill>
                  <a:srgbClr val="FFFFFF"/>
                </a:solidFill>
              </a:rPr>
              <a:t>, </a:t>
            </a:r>
            <a:r>
              <a:rPr lang="en-GB" altLang="ru-RU" sz="2800" dirty="0" err="1">
                <a:solidFill>
                  <a:srgbClr val="FFFFFF"/>
                </a:solidFill>
              </a:rPr>
              <a:t>отсутствие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возможности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проявить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себя</a:t>
            </a:r>
            <a:r>
              <a:rPr lang="en-GB" altLang="ru-RU" sz="2800" dirty="0">
                <a:solidFill>
                  <a:srgbClr val="FFFFFF"/>
                </a:solidFill>
              </a:rPr>
              <a:t>, </a:t>
            </a:r>
            <a:r>
              <a:rPr lang="en-GB" altLang="ru-RU" sz="2800" dirty="0" err="1">
                <a:solidFill>
                  <a:srgbClr val="FFFFFF"/>
                </a:solidFill>
              </a:rPr>
              <a:t>свои</a:t>
            </a:r>
            <a:r>
              <a:rPr lang="en-GB" altLang="ru-RU" sz="2800" dirty="0">
                <a:solidFill>
                  <a:srgbClr val="FFFFFF"/>
                </a:solidFill>
              </a:rPr>
              <a:t> </a:t>
            </a:r>
            <a:r>
              <a:rPr lang="en-GB" altLang="ru-RU" sz="2800" dirty="0" err="1">
                <a:solidFill>
                  <a:srgbClr val="FFFFFF"/>
                </a:solidFill>
              </a:rPr>
              <a:t>способности</a:t>
            </a:r>
            <a:r>
              <a:rPr lang="en-GB" altLang="ru-RU" sz="2800" dirty="0">
                <a:solidFill>
                  <a:srgbClr val="FFFFFF"/>
                </a:solidFill>
              </a:rPr>
              <a:t> и </a:t>
            </a:r>
            <a:r>
              <a:rPr lang="en-GB" altLang="ru-RU" sz="2800" dirty="0" err="1">
                <a:solidFill>
                  <a:srgbClr val="FFFFFF"/>
                </a:solidFill>
              </a:rPr>
              <a:t>умения</a:t>
            </a:r>
            <a:r>
              <a:rPr lang="en-GB" altLang="ru-RU" sz="2800" dirty="0">
                <a:solidFill>
                  <a:srgbClr val="FFFFFF"/>
                </a:solidFill>
              </a:rPr>
              <a:t>.</a:t>
            </a:r>
            <a:br>
              <a:rPr lang="en-GB" altLang="ru-RU" sz="2800" dirty="0">
                <a:solidFill>
                  <a:srgbClr val="FFFFFF"/>
                </a:solidFill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6615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1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2400" dirty="0" err="1">
                <a:solidFill>
                  <a:schemeClr val="bg1"/>
                </a:solidFill>
              </a:rPr>
              <a:t>Жажда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мщения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окружающему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миру</a:t>
            </a:r>
            <a:r>
              <a:rPr lang="en-GB" altLang="ru-RU" sz="2400" dirty="0">
                <a:solidFill>
                  <a:schemeClr val="bg1"/>
                </a:solidFill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</a:rPr>
              <a:t>взрослым</a:t>
            </a:r>
            <a:r>
              <a:rPr lang="en-GB" altLang="ru-RU" sz="2400" dirty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836713"/>
            <a:ext cx="856895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2725" lvl="1" algn="ctr">
              <a:buClr>
                <a:srgbClr val="000000"/>
              </a:buClr>
              <a:buSzPct val="45000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3600" dirty="0" err="1">
                <a:solidFill>
                  <a:schemeClr val="bg1"/>
                </a:solidFill>
              </a:rPr>
              <a:t>Ребёнок</a:t>
            </a:r>
            <a:r>
              <a:rPr lang="en-GB" altLang="ru-RU" sz="3600" dirty="0">
                <a:solidFill>
                  <a:schemeClr val="bg1"/>
                </a:solidFill>
              </a:rPr>
              <a:t> </a:t>
            </a:r>
            <a:r>
              <a:rPr lang="en-GB" altLang="ru-RU" sz="3600" dirty="0" err="1">
                <a:solidFill>
                  <a:schemeClr val="bg1"/>
                </a:solidFill>
              </a:rPr>
              <a:t>мстит</a:t>
            </a:r>
            <a:r>
              <a:rPr lang="en-GB" altLang="ru-RU" sz="3600" dirty="0">
                <a:solidFill>
                  <a:schemeClr val="bg1"/>
                </a:solidFill>
              </a:rPr>
              <a:t> </a:t>
            </a:r>
            <a:r>
              <a:rPr lang="en-GB" altLang="ru-RU" sz="3600" dirty="0" err="1">
                <a:solidFill>
                  <a:schemeClr val="bg1"/>
                </a:solidFill>
              </a:rPr>
              <a:t>за</a:t>
            </a:r>
            <a:r>
              <a:rPr lang="en-GB" altLang="ru-RU" sz="3600" dirty="0">
                <a:solidFill>
                  <a:schemeClr val="bg1"/>
                </a:solidFill>
              </a:rPr>
              <a:t>:</a:t>
            </a: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неверие</a:t>
            </a:r>
            <a:r>
              <a:rPr lang="en-GB" altLang="ru-RU" sz="2400" dirty="0">
                <a:solidFill>
                  <a:schemeClr val="bg1"/>
                </a:solidFill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</a:rPr>
              <a:t>его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способности</a:t>
            </a:r>
            <a:r>
              <a:rPr lang="en-GB" altLang="ru-RU" sz="2400" dirty="0">
                <a:solidFill>
                  <a:schemeClr val="bg1"/>
                </a:solidFill>
              </a:rPr>
              <a:t> и </a:t>
            </a:r>
            <a:r>
              <a:rPr lang="en-GB" altLang="ru-RU" sz="2400" dirty="0" err="1">
                <a:solidFill>
                  <a:schemeClr val="bg1"/>
                </a:solidFill>
              </a:rPr>
              <a:t>возможности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>
                <a:solidFill>
                  <a:schemeClr val="bg1"/>
                </a:solidFill>
              </a:rPr>
              <a:t>  </a:t>
            </a:r>
            <a:r>
              <a:rPr lang="en-GB" altLang="ru-RU" sz="2400" dirty="0" err="1">
                <a:solidFill>
                  <a:schemeClr val="bg1"/>
                </a:solidFill>
              </a:rPr>
              <a:t>сравнение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не</a:t>
            </a:r>
            <a:r>
              <a:rPr lang="en-GB" altLang="ru-RU" sz="2400" dirty="0">
                <a:solidFill>
                  <a:schemeClr val="bg1"/>
                </a:solidFill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</a:rPr>
              <a:t>его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пользу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со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старшими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или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младшими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братьями</a:t>
            </a:r>
            <a:r>
              <a:rPr lang="en-GB" altLang="ru-RU" sz="2400" dirty="0">
                <a:solidFill>
                  <a:schemeClr val="bg1"/>
                </a:solidFill>
              </a:rPr>
              <a:t> и </a:t>
            </a:r>
            <a:r>
              <a:rPr lang="en-GB" altLang="ru-RU" sz="2400" dirty="0" err="1">
                <a:solidFill>
                  <a:schemeClr val="bg1"/>
                </a:solidFill>
              </a:rPr>
              <a:t>сестрами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 err="1">
                <a:solidFill>
                  <a:schemeClr val="bg1"/>
                </a:solidFill>
              </a:rPr>
              <a:t>за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унижение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друг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друга</a:t>
            </a:r>
            <a:r>
              <a:rPr lang="en-GB" altLang="ru-RU" sz="2400" dirty="0">
                <a:solidFill>
                  <a:schemeClr val="bg1"/>
                </a:solidFill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</a:rPr>
              <a:t>кругу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семьи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 err="1">
                <a:solidFill>
                  <a:schemeClr val="bg1"/>
                </a:solidFill>
              </a:rPr>
              <a:t>за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потерю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одного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из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родителей</a:t>
            </a:r>
            <a:r>
              <a:rPr lang="en-GB" altLang="ru-RU" sz="2400" dirty="0">
                <a:solidFill>
                  <a:schemeClr val="bg1"/>
                </a:solidFill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</a:rPr>
              <a:t>результате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развода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за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появление</a:t>
            </a:r>
            <a:r>
              <a:rPr lang="en-GB" altLang="ru-RU" sz="2400" dirty="0">
                <a:solidFill>
                  <a:schemeClr val="bg1"/>
                </a:solidFill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</a:rPr>
              <a:t>доме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нового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члена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семьи</a:t>
            </a:r>
            <a:r>
              <a:rPr lang="en-GB" altLang="ru-RU" sz="2400" dirty="0">
                <a:solidFill>
                  <a:schemeClr val="bg1"/>
                </a:solidFill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</a:rPr>
              <a:t>который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становится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более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значимым</a:t>
            </a:r>
            <a:r>
              <a:rPr lang="en-GB" altLang="ru-RU" sz="2400" dirty="0">
                <a:solidFill>
                  <a:schemeClr val="bg1"/>
                </a:solidFill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</a:rPr>
              <a:t>чем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сам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ребёнок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 err="1">
                <a:solidFill>
                  <a:schemeClr val="bg1"/>
                </a:solidFill>
              </a:rPr>
              <a:t>за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несправедливость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по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отношению</a:t>
            </a:r>
            <a:r>
              <a:rPr lang="en-GB" altLang="ru-RU" sz="2400" dirty="0">
                <a:solidFill>
                  <a:schemeClr val="bg1"/>
                </a:solidFill>
              </a:rPr>
              <a:t> к </a:t>
            </a:r>
            <a:r>
              <a:rPr lang="en-GB" altLang="ru-RU" sz="2400" dirty="0" err="1">
                <a:solidFill>
                  <a:schemeClr val="bg1"/>
                </a:solidFill>
              </a:rPr>
              <a:t>себе</a:t>
            </a:r>
            <a:r>
              <a:rPr lang="en-GB" altLang="ru-RU" sz="2400" dirty="0">
                <a:solidFill>
                  <a:schemeClr val="bg1"/>
                </a:solidFill>
              </a:rPr>
              <a:t> и </a:t>
            </a:r>
            <a:r>
              <a:rPr lang="en-GB" altLang="ru-RU" sz="2400" dirty="0" err="1">
                <a:solidFill>
                  <a:schemeClr val="bg1"/>
                </a:solidFill>
              </a:rPr>
              <a:t>невыполненные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взрослыми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обещания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за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родительскую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ложь</a:t>
            </a:r>
            <a:r>
              <a:rPr lang="en-GB" altLang="ru-RU" sz="2400" dirty="0">
                <a:solidFill>
                  <a:schemeClr val="bg1"/>
                </a:solidFill>
              </a:rPr>
              <a:t> и </a:t>
            </a:r>
            <a:r>
              <a:rPr lang="en-GB" altLang="ru-RU" sz="2400" dirty="0" err="1">
                <a:solidFill>
                  <a:schemeClr val="bg1"/>
                </a:solidFill>
              </a:rPr>
              <a:t>хамелеонство</a:t>
            </a:r>
            <a:endParaRPr lang="en-GB" altLang="ru-RU" sz="2400" dirty="0">
              <a:solidFill>
                <a:schemeClr val="bg1"/>
              </a:solidFill>
            </a:endParaRPr>
          </a:p>
          <a:p>
            <a:pPr marL="212725" lvl="1" algn="ctr"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altLang="ru-RU" sz="2400" dirty="0" err="1">
                <a:solidFill>
                  <a:schemeClr val="bg1"/>
                </a:solidFill>
              </a:rPr>
              <a:t>за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чрезмерное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проявления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взрослыми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любви</a:t>
            </a:r>
            <a:r>
              <a:rPr lang="en-GB" altLang="ru-RU" sz="2400" dirty="0">
                <a:solidFill>
                  <a:schemeClr val="bg1"/>
                </a:solidFill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</a:rPr>
              <a:t>друг</a:t>
            </a:r>
            <a:r>
              <a:rPr lang="en-GB" altLang="ru-RU" sz="2400" dirty="0">
                <a:solidFill>
                  <a:schemeClr val="bg1"/>
                </a:solidFill>
              </a:rPr>
              <a:t> к </a:t>
            </a:r>
            <a:r>
              <a:rPr lang="en-GB" altLang="ru-RU" sz="2400" dirty="0" err="1">
                <a:solidFill>
                  <a:schemeClr val="bg1"/>
                </a:solidFill>
              </a:rPr>
              <a:t>другу</a:t>
            </a:r>
            <a:r>
              <a:rPr lang="en-GB" altLang="ru-RU" sz="2400" dirty="0">
                <a:solidFill>
                  <a:schemeClr val="bg1"/>
                </a:solidFill>
              </a:rPr>
              <a:t/>
            </a:r>
            <a:br>
              <a:rPr lang="en-GB" altLang="ru-RU" sz="2400" dirty="0">
                <a:solidFill>
                  <a:schemeClr val="bg1"/>
                </a:solidFill>
              </a:rPr>
            </a:br>
            <a:endParaRPr lang="en-GB" alt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92696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ru-RU" sz="2800" dirty="0" err="1"/>
              <a:t>Макаренко</a:t>
            </a:r>
            <a:r>
              <a:rPr lang="en-GB" altLang="ru-RU" sz="2800" dirty="0"/>
              <a:t>: </a:t>
            </a:r>
            <a:r>
              <a:rPr lang="en-GB" altLang="ru-RU" sz="2800" dirty="0" smtClean="0"/>
              <a:t>«</a:t>
            </a:r>
            <a:r>
              <a:rPr lang="en-GB" altLang="ru-RU" sz="2800" dirty="0" err="1"/>
              <a:t>Хотите</a:t>
            </a:r>
            <a:r>
              <a:rPr lang="en-GB" altLang="ru-RU" sz="2800" dirty="0"/>
              <a:t>, </a:t>
            </a:r>
            <a:r>
              <a:rPr lang="en-GB" altLang="ru-RU" sz="2800" dirty="0" err="1"/>
              <a:t>чтобы</a:t>
            </a:r>
            <a:r>
              <a:rPr lang="en-GB" altLang="ru-RU" sz="2800" dirty="0"/>
              <a:t> </a:t>
            </a:r>
            <a:r>
              <a:rPr lang="en-GB" altLang="ru-RU" sz="2800" dirty="0" err="1"/>
              <a:t>были</a:t>
            </a:r>
            <a:r>
              <a:rPr lang="en-GB" altLang="ru-RU" sz="2800" dirty="0"/>
              <a:t> </a:t>
            </a:r>
            <a:r>
              <a:rPr lang="en-GB" altLang="ru-RU" sz="2800" dirty="0" err="1"/>
              <a:t>хорошие</a:t>
            </a:r>
            <a:r>
              <a:rPr lang="en-GB" altLang="ru-RU" sz="2800" dirty="0"/>
              <a:t> </a:t>
            </a:r>
            <a:r>
              <a:rPr lang="en-GB" altLang="ru-RU" sz="2800" dirty="0" err="1"/>
              <a:t>дети</a:t>
            </a:r>
            <a:r>
              <a:rPr lang="en-GB" altLang="ru-RU" sz="2800" dirty="0"/>
              <a:t> — </a:t>
            </a:r>
            <a:r>
              <a:rPr lang="en-GB" altLang="ru-RU" sz="2800" dirty="0" err="1"/>
              <a:t>будьте</a:t>
            </a:r>
            <a:r>
              <a:rPr lang="en-GB" altLang="ru-RU" sz="2800" dirty="0"/>
              <a:t> </a:t>
            </a:r>
            <a:r>
              <a:rPr lang="en-GB" altLang="ru-RU" sz="2800" dirty="0" err="1"/>
              <a:t>счастливы</a:t>
            </a:r>
            <a:r>
              <a:rPr lang="en-GB" altLang="ru-RU" sz="2800" dirty="0"/>
              <a:t>».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598" y="1646803"/>
            <a:ext cx="5696916" cy="486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9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31990" cy="63093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52400"/>
            <a:ext cx="4104456" cy="6156920"/>
          </a:xfrm>
        </p:spPr>
        <p:txBody>
          <a:bodyPr>
            <a:normAutofit/>
          </a:bodyPr>
          <a:lstStyle/>
          <a:p>
            <a:r>
              <a:rPr lang="ru-RU" altLang="ru-RU" sz="2000" dirty="0">
                <a:solidFill>
                  <a:schemeClr val="bg1"/>
                </a:solidFill>
              </a:rPr>
              <a:t>Процесс перевоспитания,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как и процесс воспитания,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должен строиться, прежде всего,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 с учетом индивидуально-психологических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 свойств подростка, с учетом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тех конкретных обстоятельств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 и неблагоприятных условий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воспитания, которые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способствовали возникновению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разных асоциальных </a:t>
            </a:r>
            <a:br>
              <a:rPr lang="ru-RU" altLang="ru-RU" sz="2000" dirty="0">
                <a:solidFill>
                  <a:schemeClr val="bg1"/>
                </a:solidFill>
              </a:rPr>
            </a:br>
            <a:r>
              <a:rPr lang="ru-RU" altLang="ru-RU" sz="2000" dirty="0">
                <a:solidFill>
                  <a:schemeClr val="bg1"/>
                </a:solidFill>
              </a:rPr>
              <a:t>проявлений и отклонени</a:t>
            </a:r>
            <a:r>
              <a:rPr lang="ru-RU" altLang="ru-RU" sz="2000" dirty="0"/>
              <a:t>й. </a:t>
            </a:r>
          </a:p>
        </p:txBody>
      </p:sp>
    </p:spTree>
    <p:extLst>
      <p:ext uri="{BB962C8B-B14F-4D97-AF65-F5344CB8AC3E}">
        <p14:creationId xmlns:p14="http://schemas.microsoft.com/office/powerpoint/2010/main" val="226286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675</TotalTime>
  <Words>432</Words>
  <Application>Microsoft Office PowerPoint</Application>
  <PresentationFormat>Экран (4:3)</PresentationFormat>
  <Paragraphs>47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Century Gothic</vt:lpstr>
      <vt:lpstr>Wingdings</vt:lpstr>
      <vt:lpstr>Wingdings 3</vt:lpstr>
      <vt:lpstr>Сектор</vt:lpstr>
      <vt:lpstr>                                          ГБУ АО «Котласский детский дом».</vt:lpstr>
      <vt:lpstr>Презентация PowerPoint</vt:lpstr>
      <vt:lpstr>Презентация PowerPoint</vt:lpstr>
      <vt:lpstr>Презентация PowerPoint</vt:lpstr>
      <vt:lpstr>Борьба за самоутверждение</vt:lpstr>
      <vt:lpstr>Презентация PowerPoint</vt:lpstr>
      <vt:lpstr>Презентация PowerPoint</vt:lpstr>
      <vt:lpstr>Презентация PowerPoint</vt:lpstr>
      <vt:lpstr>Процесс перевоспитания,  как и процесс воспитания,  должен строиться, прежде всего,  с учетом индивидуально-психологических  свойств подростка, с учетом  тех конкретных обстоятельств  и неблагоприятных условий  воспитания, которые  способствовали возникновению  разных асоциальных  проявлений и отклонений. </vt:lpstr>
      <vt:lpstr>Презентация PowerPoint</vt:lpstr>
      <vt:lpstr>Основная идея комплекса тренинговых занятий – научить подростков преодолевать трудные участки жизненного пути, проходить те или иные кризисы, связанные с учебой, личными проблемами, проблемами во взаимоотношениях друг с другом, с родителями. Осноные задачи тренинговых занятий: – способствовать развитию представлений о человеческой психики и о себе, способности к самопознанию, саморазвитию и самосохранению, самоконтролю, саморегуляции и пр.; – формировать личную ответственность за свое поведение, за свое настоящее и будущее; – научить подростков находить положительные моменты в трудных жизненных ситуациях; – научить видеть в окружающих людях позитивное, говорить им об этом, испытывать симпатию к другим и самим вызывать симпатию к себе. </vt:lpstr>
      <vt:lpstr>профилактики является занятость учащихся во внеурочное время, поэтому в детском доме  большое внимание уделяется дополнительному образованию.  Ориентация на здоровый образ жизни.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 ЗА ВНИМАНИЕ!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Котласский  детский дом</dc:title>
  <dc:creator>ольга</dc:creator>
  <cp:lastModifiedBy>User</cp:lastModifiedBy>
  <cp:revision>71</cp:revision>
  <dcterms:created xsi:type="dcterms:W3CDTF">2015-09-19T13:21:04Z</dcterms:created>
  <dcterms:modified xsi:type="dcterms:W3CDTF">2019-10-22T09:27:16Z</dcterms:modified>
</cp:coreProperties>
</file>