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2" r:id="rId17"/>
    <p:sldId id="271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55" autoAdjust="0"/>
    <p:restoredTop sz="86391" autoAdjust="0"/>
  </p:normalViewPr>
  <p:slideViewPr>
    <p:cSldViewPr>
      <p:cViewPr varScale="1">
        <p:scale>
          <a:sx n="74" d="100"/>
          <a:sy n="74" d="100"/>
        </p:scale>
        <p:origin x="-39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0121-EF0F-4A05-871E-4EEF33B9D732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9E2D182-2C63-4DA7-8BDD-DC53D27C23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0121-EF0F-4A05-871E-4EEF33B9D732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D182-2C63-4DA7-8BDD-DC53D27C2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0121-EF0F-4A05-871E-4EEF33B9D732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D182-2C63-4DA7-8BDD-DC53D27C2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6C90121-EF0F-4A05-871E-4EEF33B9D732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9E2D182-2C63-4DA7-8BDD-DC53D27C23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0121-EF0F-4A05-871E-4EEF33B9D732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D182-2C63-4DA7-8BDD-DC53D27C23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0121-EF0F-4A05-871E-4EEF33B9D732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D182-2C63-4DA7-8BDD-DC53D27C23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D182-2C63-4DA7-8BDD-DC53D27C23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0121-EF0F-4A05-871E-4EEF33B9D732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0121-EF0F-4A05-871E-4EEF33B9D732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D182-2C63-4DA7-8BDD-DC53D27C23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0121-EF0F-4A05-871E-4EEF33B9D732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2D182-2C63-4DA7-8BDD-DC53D27C2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6C90121-EF0F-4A05-871E-4EEF33B9D732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9E2D182-2C63-4DA7-8BDD-DC53D27C23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0121-EF0F-4A05-871E-4EEF33B9D732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9E2D182-2C63-4DA7-8BDD-DC53D27C23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6C90121-EF0F-4A05-871E-4EEF33B9D732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9E2D182-2C63-4DA7-8BDD-DC53D27C23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043130"/>
          </a:xfrm>
        </p:spPr>
        <p:txBody>
          <a:bodyPr/>
          <a:lstStyle/>
          <a:p>
            <a:pPr algn="r"/>
            <a:r>
              <a:rPr lang="ru-RU" b="1" u="sng" dirty="0" smtClean="0">
                <a:solidFill>
                  <a:srgbClr val="7030A0"/>
                </a:solidFill>
              </a:rPr>
              <a:t>ГБУ АО «</a:t>
            </a:r>
            <a:r>
              <a:rPr lang="ru-RU" b="1" u="sng" dirty="0" err="1" smtClean="0">
                <a:solidFill>
                  <a:srgbClr val="7030A0"/>
                </a:solidFill>
              </a:rPr>
              <a:t>Котласский</a:t>
            </a:r>
            <a:r>
              <a:rPr lang="ru-RU" b="1" u="sng" dirty="0" smtClean="0">
                <a:solidFill>
                  <a:srgbClr val="7030A0"/>
                </a:solidFill>
              </a:rPr>
              <a:t> детский дом»</a:t>
            </a:r>
          </a:p>
          <a:p>
            <a:pPr algn="r"/>
            <a:r>
              <a:rPr lang="ru-RU" b="1" u="sng" dirty="0" smtClean="0">
                <a:solidFill>
                  <a:srgbClr val="7030A0"/>
                </a:solidFill>
              </a:rPr>
              <a:t>Педагог-психолог Орлова Т.А</a:t>
            </a:r>
            <a:endParaRPr lang="ru-RU" b="1" u="sng" dirty="0">
              <a:solidFill>
                <a:srgbClr val="7030A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3600451"/>
          </a:xfrm>
        </p:spPr>
        <p:txBody>
          <a:bodyPr>
            <a:normAutofit/>
          </a:bodyPr>
          <a:lstStyle/>
          <a:p>
            <a:r>
              <a:rPr lang="ru-RU" sz="5400" i="1" dirty="0" smtClean="0">
                <a:solidFill>
                  <a:srgbClr val="0070C0"/>
                </a:solidFill>
              </a:rPr>
              <a:t>Суицидальное поведение детей и подростков</a:t>
            </a:r>
            <a:endParaRPr lang="ru-RU" sz="54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2.infourok.ru/uploads/ex/1188/0002d0a7-5edef87f/640/img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612844"/>
            <a:ext cx="764386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Демонстративно-шантажное </a:t>
            </a:r>
            <a:r>
              <a:rPr lang="ru-RU" sz="2400" b="1" dirty="0" smtClean="0"/>
              <a:t>проявляется в оказании психологического давления на окружающих с целью</a:t>
            </a:r>
          </a:p>
          <a:p>
            <a:r>
              <a:rPr lang="ru-RU" sz="2400" b="1" dirty="0" smtClean="0"/>
              <a:t>изменения конфликтной ситуации в благоприятную для </a:t>
            </a:r>
            <a:r>
              <a:rPr lang="ru-RU" sz="2400" b="1" dirty="0" err="1" smtClean="0"/>
              <a:t>суицидента</a:t>
            </a:r>
            <a:r>
              <a:rPr lang="ru-RU" sz="2400" b="1" dirty="0" smtClean="0"/>
              <a:t> сторону. При таком поведении человек</a:t>
            </a:r>
          </a:p>
          <a:p>
            <a:r>
              <a:rPr lang="ru-RU" sz="2400" b="1" dirty="0" smtClean="0"/>
              <a:t>понимает, что его действия не должны повлечь за собой</a:t>
            </a:r>
          </a:p>
          <a:p>
            <a:r>
              <a:rPr lang="ru-RU" sz="2400" b="1" dirty="0" smtClean="0"/>
              <a:t>смерть, и предпринимает для этого меры</a:t>
            </a:r>
          </a:p>
          <a:p>
            <a:r>
              <a:rPr lang="ru-RU" sz="2400" b="1" dirty="0" smtClean="0"/>
              <a:t>предосторожности.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Однако следует подчеркнуть, что они не всегда</a:t>
            </a:r>
          </a:p>
          <a:p>
            <a:r>
              <a:rPr lang="ru-RU" sz="2400" b="1" dirty="0" smtClean="0"/>
              <a:t>оказываются достаточными. Это обстоятельство нередко</a:t>
            </a:r>
          </a:p>
          <a:p>
            <a:r>
              <a:rPr lang="ru-RU" sz="2400" b="1" dirty="0" smtClean="0"/>
              <a:t>становится причиной трагического исхода, что необходимо</a:t>
            </a:r>
          </a:p>
          <a:p>
            <a:r>
              <a:rPr lang="ru-RU" sz="2400" b="1" dirty="0" smtClean="0"/>
              <a:t>учитывать в практической деятельности.</a:t>
            </a:r>
            <a:endParaRPr lang="ru-RU" sz="24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0"/>
            <a:ext cx="792961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/>
              <a:t>Одна из классификаций выделяет четыре основные причины</a:t>
            </a:r>
          </a:p>
          <a:p>
            <a:r>
              <a:rPr lang="ru-RU" sz="2400" b="1" i="1" u="sng" dirty="0" smtClean="0"/>
              <a:t>самоубийства</a:t>
            </a:r>
            <a:r>
              <a:rPr lang="ru-RU" dirty="0" smtClean="0"/>
              <a:t>:</a:t>
            </a:r>
          </a:p>
          <a:p>
            <a:endParaRPr lang="ru-RU" dirty="0" smtClean="0"/>
          </a:p>
          <a:p>
            <a:r>
              <a:rPr lang="ru-RU" sz="2400" b="1" u="sng" dirty="0" smtClean="0">
                <a:solidFill>
                  <a:schemeClr val="accent6">
                    <a:lumMod val="75000"/>
                  </a:schemeClr>
                </a:solidFill>
              </a:rPr>
              <a:t>1.Изоляция</a:t>
            </a:r>
          </a:p>
          <a:p>
            <a:pPr algn="ctr"/>
            <a:r>
              <a:rPr lang="ru-RU" sz="2000" b="1" dirty="0" smtClean="0"/>
              <a:t>чувство, что тебя никто не понимает, тобой</a:t>
            </a:r>
          </a:p>
          <a:p>
            <a:pPr algn="ctr"/>
            <a:r>
              <a:rPr lang="ru-RU" sz="2000" b="1" dirty="0" smtClean="0"/>
              <a:t>никто не интересуется</a:t>
            </a:r>
          </a:p>
          <a:p>
            <a:endParaRPr lang="ru-RU" dirty="0" smtClean="0"/>
          </a:p>
          <a:p>
            <a:r>
              <a:rPr lang="ru-RU" sz="2400" u="sng" dirty="0" smtClean="0">
                <a:solidFill>
                  <a:schemeClr val="accent6">
                    <a:lumMod val="75000"/>
                  </a:schemeClr>
                </a:solidFill>
              </a:rPr>
              <a:t>2. Беспомощность </a:t>
            </a:r>
          </a:p>
          <a:p>
            <a:pPr algn="ctr"/>
            <a:r>
              <a:rPr lang="ru-RU" sz="2000" b="1" dirty="0" smtClean="0"/>
              <a:t>ощущение, что ты не можешь</a:t>
            </a:r>
          </a:p>
          <a:p>
            <a:pPr algn="ctr"/>
            <a:r>
              <a:rPr lang="ru-RU" sz="2000" b="1" dirty="0" smtClean="0"/>
              <a:t>контролировать жизнь, все зависит не от тебя</a:t>
            </a:r>
          </a:p>
          <a:p>
            <a:endParaRPr lang="ru-RU" dirty="0" smtClean="0"/>
          </a:p>
          <a:p>
            <a:r>
              <a:rPr lang="ru-RU" sz="2400" b="1" u="sng" dirty="0" smtClean="0">
                <a:solidFill>
                  <a:schemeClr val="accent6">
                    <a:lumMod val="75000"/>
                  </a:schemeClr>
                </a:solidFill>
              </a:rPr>
              <a:t>3.Безнадежность</a:t>
            </a:r>
          </a:p>
          <a:p>
            <a:pPr algn="ctr"/>
            <a:r>
              <a:rPr lang="ru-RU" sz="2000" b="1" dirty="0" smtClean="0"/>
              <a:t> когда будущее не предвещает ничего</a:t>
            </a:r>
          </a:p>
          <a:p>
            <a:pPr algn="ctr"/>
            <a:r>
              <a:rPr lang="ru-RU" sz="2000" b="1" dirty="0" smtClean="0"/>
              <a:t>хорошего</a:t>
            </a:r>
          </a:p>
          <a:p>
            <a:endParaRPr lang="ru-RU" dirty="0" smtClean="0"/>
          </a:p>
          <a:p>
            <a:r>
              <a:rPr lang="ru-RU" sz="2400" u="sng" dirty="0" smtClean="0">
                <a:solidFill>
                  <a:schemeClr val="accent6">
                    <a:lumMod val="75000"/>
                  </a:schemeClr>
                </a:solidFill>
              </a:rPr>
              <a:t>4.Чувство собственной </a:t>
            </a:r>
            <a:r>
              <a:rPr lang="ru-RU" sz="2400" u="sng" dirty="0" err="1" smtClean="0">
                <a:solidFill>
                  <a:schemeClr val="accent6">
                    <a:lumMod val="75000"/>
                  </a:schemeClr>
                </a:solidFill>
              </a:rPr>
              <a:t>незначимости</a:t>
            </a:r>
            <a:r>
              <a:rPr lang="ru-RU" sz="2400" u="sng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ru-RU" dirty="0" smtClean="0"/>
          </a:p>
          <a:p>
            <a:r>
              <a:rPr lang="ru-RU" sz="2000" b="1" dirty="0" smtClean="0"/>
              <a:t>чувство собственного достоинства, низкая самооценка,</a:t>
            </a:r>
          </a:p>
          <a:p>
            <a:r>
              <a:rPr lang="ru-RU" sz="2000" b="1" dirty="0" smtClean="0"/>
              <a:t>переживание некомпетентности, стыд за себя</a:t>
            </a:r>
            <a:endParaRPr lang="ru-RU" sz="20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ds02.infourok.ru/uploads/ex/1188/0002d0a7-5edef87f/640/img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2.infourok.ru/uploads/ex/1188/0002d0a7-5edef87f/640/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s02.infourok.ru/uploads/ex/1188/0002d0a7-5edef87f/640/img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1188/0002d0a7-5edef87f/640/img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2.infourok.ru/uploads/ex/1188/0002d0a7-5edef87f/640/img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58846"/>
            <a:ext cx="80010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u="sng" dirty="0" smtClean="0">
                <a:solidFill>
                  <a:schemeClr val="accent3">
                    <a:lumMod val="75000"/>
                  </a:schemeClr>
                </a:solidFill>
              </a:rPr>
              <a:t>Особенности детской психики.</a:t>
            </a:r>
          </a:p>
          <a:p>
            <a:endParaRPr lang="ru-RU" sz="2000" b="1" i="1" u="sng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000" b="1" i="1" u="sng" dirty="0" smtClean="0">
                <a:solidFill>
                  <a:schemeClr val="accent3">
                    <a:lumMod val="75000"/>
                  </a:schemeClr>
                </a:solidFill>
              </a:rPr>
              <a:t>В большинстве случаев детский суицид оказывается сложнее</a:t>
            </a:r>
          </a:p>
          <a:p>
            <a:r>
              <a:rPr lang="ru-RU" sz="2000" b="1" i="1" u="sng" dirty="0" smtClean="0">
                <a:solidFill>
                  <a:schemeClr val="accent3">
                    <a:lumMod val="75000"/>
                  </a:schemeClr>
                </a:solidFill>
              </a:rPr>
              <a:t>предвидеть и предотвратить, чем взрослый. Это связано с</a:t>
            </a:r>
          </a:p>
          <a:p>
            <a:r>
              <a:rPr lang="ru-RU" sz="2000" b="1" i="1" u="sng" dirty="0" smtClean="0">
                <a:solidFill>
                  <a:schemeClr val="accent3">
                    <a:lumMod val="75000"/>
                  </a:schemeClr>
                </a:solidFill>
              </a:rPr>
              <a:t>некоторыми особенностями детской психики, о которых полезно</a:t>
            </a:r>
          </a:p>
          <a:p>
            <a:r>
              <a:rPr lang="ru-RU" sz="2000" b="1" i="1" u="sng" dirty="0" smtClean="0">
                <a:solidFill>
                  <a:schemeClr val="accent3">
                    <a:lumMod val="75000"/>
                  </a:schemeClr>
                </a:solidFill>
              </a:rPr>
              <a:t>помнить ВСЕМ родителям.</a:t>
            </a:r>
          </a:p>
          <a:p>
            <a:endParaRPr lang="ru-RU" sz="2000" b="1" i="1" u="sng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000" b="1" i="1" u="sng" dirty="0" smtClean="0">
                <a:solidFill>
                  <a:schemeClr val="accent3">
                    <a:lumMod val="75000"/>
                  </a:schemeClr>
                </a:solidFill>
              </a:rPr>
              <a:t>Дети более эмоционально уязвимы, чем взрослые.</a:t>
            </a:r>
          </a:p>
          <a:p>
            <a:endParaRPr lang="ru-RU" sz="2000" b="1" i="1" u="sng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000" b="1" i="1" u="sng" dirty="0" smtClean="0">
                <a:solidFill>
                  <a:schemeClr val="accent3">
                    <a:lumMod val="75000"/>
                  </a:schemeClr>
                </a:solidFill>
              </a:rPr>
              <a:t>Дети не до конца осознают необратимость смерти.</a:t>
            </a:r>
          </a:p>
          <a:p>
            <a:endParaRPr lang="ru-RU" sz="2000" b="1" i="1" u="sng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000" b="1" i="1" u="sng" dirty="0" smtClean="0">
                <a:solidFill>
                  <a:schemeClr val="accent3">
                    <a:lumMod val="75000"/>
                  </a:schemeClr>
                </a:solidFill>
              </a:rPr>
              <a:t>Дети эгоцентричны.</a:t>
            </a:r>
          </a:p>
          <a:p>
            <a:endParaRPr lang="ru-RU" sz="2000" b="1" i="1" u="sng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000" b="1" i="1" u="sng" dirty="0" smtClean="0">
                <a:solidFill>
                  <a:schemeClr val="accent3">
                    <a:lumMod val="75000"/>
                  </a:schemeClr>
                </a:solidFill>
              </a:rPr>
              <a:t>Дети мыслят более конкретно, чем взрослые.</a:t>
            </a:r>
          </a:p>
          <a:p>
            <a:endParaRPr lang="ru-RU" sz="2000" b="1" i="1" u="sng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000" b="1" i="1" u="sng" dirty="0" smtClean="0">
                <a:solidFill>
                  <a:schemeClr val="accent3">
                    <a:lumMod val="75000"/>
                  </a:schemeClr>
                </a:solidFill>
              </a:rPr>
              <a:t>Дети очень непосредственны.</a:t>
            </a:r>
          </a:p>
          <a:p>
            <a:endParaRPr lang="ru-RU" sz="2000" b="1" i="1" u="sng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000" b="1" i="1" u="sng" dirty="0" smtClean="0">
                <a:solidFill>
                  <a:schemeClr val="accent3">
                    <a:lumMod val="75000"/>
                  </a:schemeClr>
                </a:solidFill>
              </a:rPr>
              <a:t>Дети хуже взрослых информированы.</a:t>
            </a:r>
            <a:endParaRPr lang="ru-RU" sz="2000" b="1" i="1" u="sng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7224" y="0"/>
            <a:ext cx="71438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Профилактическую работу целесообразно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проводить комплексно.</a:t>
            </a:r>
          </a:p>
          <a:p>
            <a:endParaRPr lang="ru-RU" sz="3200" dirty="0" smtClean="0"/>
          </a:p>
          <a:p>
            <a:r>
              <a:rPr lang="ru-RU" sz="3200" dirty="0" smtClean="0"/>
              <a:t>Основной целью общего направления профилактической</a:t>
            </a:r>
          </a:p>
          <a:p>
            <a:r>
              <a:rPr lang="ru-RU" sz="3200" dirty="0" smtClean="0"/>
              <a:t>работы должно стать </a:t>
            </a:r>
            <a:r>
              <a:rPr lang="ru-RU" sz="3200" b="1" dirty="0" smtClean="0">
                <a:solidFill>
                  <a:srgbClr val="FF0000"/>
                </a:solidFill>
              </a:rPr>
              <a:t>ослабление</a:t>
            </a:r>
            <a:r>
              <a:rPr lang="ru-RU" sz="3200" dirty="0" smtClean="0"/>
              <a:t> и </a:t>
            </a:r>
            <a:r>
              <a:rPr lang="ru-RU" sz="3200" b="1" dirty="0" smtClean="0">
                <a:solidFill>
                  <a:srgbClr val="FF0000"/>
                </a:solidFill>
              </a:rPr>
              <a:t>устранение</a:t>
            </a:r>
            <a:r>
              <a:rPr lang="ru-RU" sz="3200" dirty="0" smtClean="0"/>
              <a:t> социальных</a:t>
            </a:r>
          </a:p>
          <a:p>
            <a:r>
              <a:rPr lang="ru-RU" sz="3200" dirty="0" smtClean="0"/>
              <a:t>и социально-психологических предпосылок,</a:t>
            </a:r>
          </a:p>
          <a:p>
            <a:r>
              <a:rPr lang="ru-RU" sz="3200" dirty="0" smtClean="0"/>
              <a:t>способствующих формированию суицидального поведения и</a:t>
            </a:r>
          </a:p>
          <a:p>
            <a:r>
              <a:rPr lang="ru-RU" sz="3200" dirty="0" smtClean="0"/>
              <a:t>сохранению </a:t>
            </a:r>
            <a:r>
              <a:rPr lang="ru-RU" sz="3200" dirty="0" err="1" smtClean="0"/>
              <a:t>суицидогенной</a:t>
            </a:r>
            <a:r>
              <a:rPr lang="ru-RU" sz="3200" dirty="0" smtClean="0"/>
              <a:t> обстановки в коллективах.</a:t>
            </a:r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ds02.infourok.ru/uploads/ex/1188/0002d0a7-5edef87f/64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720840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Специальная профилактика</a:t>
            </a:r>
          </a:p>
          <a:p>
            <a:r>
              <a:rPr lang="ru-RU" dirty="0" smtClean="0"/>
              <a:t>суицидального поведения включает:</a:t>
            </a:r>
          </a:p>
          <a:p>
            <a:endParaRPr lang="ru-RU" dirty="0" smtClean="0"/>
          </a:p>
          <a:p>
            <a:r>
              <a:rPr lang="ru-RU" dirty="0" smtClean="0"/>
              <a:t>Прогнозирование суицидальной</a:t>
            </a:r>
          </a:p>
          <a:p>
            <a:r>
              <a:rPr lang="ru-RU" dirty="0" smtClean="0"/>
              <a:t>активности  детей </a:t>
            </a:r>
            <a:r>
              <a:rPr lang="ru-RU" smtClean="0"/>
              <a:t>и подростков.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Выявление лиц с повышенным</a:t>
            </a:r>
          </a:p>
          <a:p>
            <a:r>
              <a:rPr lang="ru-RU" dirty="0" smtClean="0"/>
              <a:t>риском суицидальной активности.</a:t>
            </a:r>
          </a:p>
          <a:p>
            <a:endParaRPr lang="ru-RU" dirty="0" smtClean="0"/>
          </a:p>
          <a:p>
            <a:r>
              <a:rPr lang="ru-RU" dirty="0" smtClean="0"/>
              <a:t>Своевременное оказание адекватной</a:t>
            </a:r>
          </a:p>
          <a:p>
            <a:r>
              <a:rPr lang="ru-RU" dirty="0" smtClean="0"/>
              <a:t>помощи учащемуся, находящемуся в</a:t>
            </a:r>
          </a:p>
          <a:p>
            <a:r>
              <a:rPr lang="ru-RU" dirty="0" smtClean="0"/>
              <a:t>состоянии психологического кризиса.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http://player.myshared.ru/7/813366/slides/slide_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2580" y="-2127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0"/>
            <a:ext cx="764386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/>
              <a:t>Суицид </a:t>
            </a:r>
            <a:r>
              <a:rPr lang="ru-RU" sz="2000" b="1" i="1" dirty="0" smtClean="0"/>
              <a:t>– действие с фатальным результатом,</a:t>
            </a:r>
          </a:p>
          <a:p>
            <a:r>
              <a:rPr lang="ru-RU" sz="2000" b="1" i="1" dirty="0" smtClean="0"/>
              <a:t>которое было намеренно начато и реализовано</a:t>
            </a:r>
          </a:p>
          <a:p>
            <a:r>
              <a:rPr lang="ru-RU" sz="2000" b="1" i="1" dirty="0" smtClean="0"/>
              <a:t>умершим в сознании и ожидании такого результата.</a:t>
            </a:r>
          </a:p>
          <a:p>
            <a:endParaRPr lang="ru-RU" sz="2000" b="1" i="1" dirty="0" smtClean="0"/>
          </a:p>
          <a:p>
            <a:r>
              <a:rPr lang="ru-RU" sz="2000" b="1" i="1" dirty="0" err="1" smtClean="0"/>
              <a:t>Парасуицид</a:t>
            </a:r>
            <a:r>
              <a:rPr lang="ru-RU" sz="2000" b="1" i="1" dirty="0" smtClean="0"/>
              <a:t> (покушение на самоубийство,</a:t>
            </a:r>
          </a:p>
          <a:p>
            <a:r>
              <a:rPr lang="ru-RU" sz="2000" b="1" i="1" dirty="0" smtClean="0"/>
              <a:t>суицидальная попытка) – аналогичный акт, не</a:t>
            </a:r>
          </a:p>
          <a:p>
            <a:r>
              <a:rPr lang="ru-RU" sz="2000" b="1" i="1" dirty="0" smtClean="0"/>
              <a:t>имеющий фатального исхода.</a:t>
            </a:r>
          </a:p>
          <a:p>
            <a:endParaRPr lang="ru-RU" sz="2000" b="1" i="1" dirty="0" smtClean="0"/>
          </a:p>
          <a:p>
            <a:r>
              <a:rPr lang="ru-RU" sz="2000" b="1" i="1" dirty="0" smtClean="0"/>
              <a:t>ВОЗ, 1986</a:t>
            </a:r>
          </a:p>
          <a:p>
            <a:endParaRPr lang="ru-RU" sz="2000" b="1" i="1" dirty="0" smtClean="0"/>
          </a:p>
          <a:p>
            <a:r>
              <a:rPr lang="ru-RU" sz="2000" b="1" i="1" dirty="0" smtClean="0"/>
              <a:t>На каждый завершенный суицид приходится около 100</a:t>
            </a:r>
          </a:p>
          <a:p>
            <a:r>
              <a:rPr lang="ru-RU" sz="2000" b="1" i="1" dirty="0" smtClean="0"/>
              <a:t>суицидальных попыток.</a:t>
            </a:r>
          </a:p>
          <a:p>
            <a:endParaRPr lang="ru-RU" sz="2000" b="1" i="1" dirty="0" smtClean="0"/>
          </a:p>
          <a:p>
            <a:endParaRPr lang="ru-RU" sz="2000" b="1" i="1" dirty="0" smtClean="0"/>
          </a:p>
          <a:p>
            <a:endParaRPr lang="ru-RU" sz="2000" b="1" i="1" dirty="0" smtClean="0"/>
          </a:p>
          <a:p>
            <a:r>
              <a:rPr lang="ru-RU" sz="2000" b="1" i="1" dirty="0" smtClean="0"/>
              <a:t>Наряду с собственно суицидами и </a:t>
            </a:r>
            <a:r>
              <a:rPr lang="ru-RU" sz="2000" b="1" i="1" dirty="0" err="1" smtClean="0"/>
              <a:t>парасуицидами</a:t>
            </a:r>
            <a:endParaRPr lang="ru-RU" sz="2000" b="1" i="1" dirty="0" smtClean="0"/>
          </a:p>
          <a:p>
            <a:r>
              <a:rPr lang="ru-RU" sz="2000" b="1" i="1" dirty="0" smtClean="0"/>
              <a:t>следует различать мысли о самоубийстве, ложные</a:t>
            </a:r>
          </a:p>
          <a:p>
            <a:r>
              <a:rPr lang="ru-RU" sz="2000" b="1" i="1" dirty="0" smtClean="0"/>
              <a:t>угрозы и симуляцию попыток самоубийства</a:t>
            </a:r>
            <a:endParaRPr lang="ru-RU" sz="2000" b="1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2.infourok.ru/uploads/ex/1188/0002d0a7-5edef87f/640/im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835824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ds02.infourok.ru/uploads/ex/1188/0002d0a7-5edef87f/640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71540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357166"/>
            <a:ext cx="578646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Истинное</a:t>
            </a:r>
            <a:r>
              <a:rPr lang="ru-RU" sz="3200" b="1" dirty="0" smtClean="0"/>
              <a:t> суицидальное </a:t>
            </a:r>
            <a:r>
              <a:rPr lang="ru-RU" sz="3600" b="1" dirty="0" smtClean="0"/>
              <a:t>поведение характеризуется</a:t>
            </a:r>
          </a:p>
          <a:p>
            <a:r>
              <a:rPr lang="ru-RU" sz="3600" b="1" dirty="0" smtClean="0"/>
              <a:t>устойчивостью, целенаправленностью действий, связанных</a:t>
            </a:r>
          </a:p>
          <a:p>
            <a:r>
              <a:rPr lang="ru-RU" sz="3600" b="1" dirty="0" smtClean="0"/>
              <a:t>с осознанностью лишения себя жизни (заранее выбираются</a:t>
            </a:r>
          </a:p>
          <a:p>
            <a:r>
              <a:rPr lang="ru-RU" sz="3600" b="1" dirty="0" smtClean="0"/>
              <a:t>место, время, чтобы ни кто не смог помешать.</a:t>
            </a:r>
            <a:endParaRPr lang="ru-RU" sz="36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s02.infourok.ru/uploads/ex/1188/0002d0a7-5edef87f/640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57256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2.infourok.ru/uploads/ex/1188/0002d0a7-5edef87f/640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42968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1188/0002d0a7-5edef87f/640/img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230</TotalTime>
  <Words>380</Words>
  <Application>Microsoft Office PowerPoint</Application>
  <PresentationFormat>Экран (4:3)</PresentationFormat>
  <Paragraphs>91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Бумажная</vt:lpstr>
      <vt:lpstr>Суицидальное поведение детей и подростков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Суицидальное поведение детей и подростков</dc:title>
  <dc:creator>PC-1</dc:creator>
  <cp:lastModifiedBy>PC-1</cp:lastModifiedBy>
  <cp:revision>44</cp:revision>
  <dcterms:created xsi:type="dcterms:W3CDTF">2020-05-29T18:21:22Z</dcterms:created>
  <dcterms:modified xsi:type="dcterms:W3CDTF">2020-06-06T17:43:03Z</dcterms:modified>
</cp:coreProperties>
</file>