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9" r:id="rId3"/>
    <p:sldId id="256" r:id="rId4"/>
    <p:sldId id="257" r:id="rId5"/>
    <p:sldId id="261" r:id="rId6"/>
    <p:sldId id="258" r:id="rId7"/>
    <p:sldId id="260" r:id="rId8"/>
    <p:sldId id="265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Тема:  </a:t>
            </a:r>
            <a:r>
              <a:rPr lang="ru-RU" sz="5400" dirty="0" smtClean="0"/>
              <a:t>«Профилактика подростковых самоубийств»</a:t>
            </a:r>
          </a:p>
          <a:p>
            <a:pPr algn="r">
              <a:buNone/>
            </a:pPr>
            <a:r>
              <a:rPr lang="ru-RU" sz="3600" dirty="0" smtClean="0"/>
              <a:t>                             </a:t>
            </a:r>
            <a:endParaRPr lang="ru-RU" sz="3600" dirty="0" smtClean="0"/>
          </a:p>
          <a:p>
            <a:pPr algn="r">
              <a:buNone/>
            </a:pPr>
            <a:r>
              <a:rPr lang="ru-RU" sz="2800" dirty="0" smtClean="0"/>
              <a:t>  </a:t>
            </a:r>
            <a:r>
              <a:rPr lang="ru-RU" sz="2800" dirty="0" smtClean="0"/>
              <a:t>Педагог-психолог Зинина И.А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ГБУ АО «</a:t>
            </a:r>
            <a:r>
              <a:rPr lang="ru-RU" sz="2800" dirty="0" err="1" smtClean="0"/>
              <a:t>Котласский</a:t>
            </a:r>
            <a:r>
              <a:rPr lang="ru-RU" sz="2800" dirty="0" smtClean="0"/>
              <a:t> детский дом»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55776" y="4293096"/>
            <a:ext cx="6131024" cy="1802904"/>
          </a:xfrm>
        </p:spPr>
        <p:txBody>
          <a:bodyPr>
            <a:normAutofit fontScale="47500" lnSpcReduction="20000"/>
          </a:bodyPr>
          <a:lstStyle/>
          <a:p>
            <a:pPr marL="420624" indent="-384048" algn="ctr">
              <a:lnSpc>
                <a:spcPct val="200000"/>
              </a:lnSpc>
              <a:buNone/>
              <a:defRPr/>
            </a:pPr>
            <a:r>
              <a:rPr lang="ru-RU" sz="6000" dirty="0" smtClean="0">
                <a:solidFill>
                  <a:srgbClr val="00B050"/>
                </a:solidFill>
              </a:rPr>
              <a:t>Спасибо за внимание!</a:t>
            </a:r>
          </a:p>
          <a:p>
            <a:pPr marL="420624" indent="-384048" algn="ctr">
              <a:lnSpc>
                <a:spcPct val="200000"/>
              </a:lnSpc>
              <a:buNone/>
              <a:defRPr/>
            </a:pPr>
            <a:r>
              <a:rPr lang="ru-RU" sz="6000" i="1" dirty="0" smtClean="0"/>
              <a:t>Успехов Вам!</a:t>
            </a:r>
            <a:endParaRPr lang="ru-RU" sz="6000" dirty="0" smtClean="0"/>
          </a:p>
          <a:p>
            <a:endParaRPr lang="ru-RU" sz="6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284712"/>
          </a:xfrm>
        </p:spPr>
        <p:txBody>
          <a:bodyPr>
            <a:normAutofit/>
          </a:bodyPr>
          <a:lstStyle/>
          <a:p>
            <a:r>
              <a:rPr lang="ru-RU" dirty="0" smtClean="0"/>
              <a:t>       Как предотвратить суицид? Сформировать у подростка четкую установку:</a:t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 «Из любой трудной жизненной ситуации можно найти выход»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Амбивалентность заключается в том, что человек, задумывающийся о самоубийстве, находится в двойственном состоянии- часть его личности хочет умереть, а часть желает жить!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Главная черта любого суицида – амбивалентность!!!!!!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3068960"/>
            <a:ext cx="7632848" cy="31683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296143"/>
          </a:xfrm>
        </p:spPr>
        <p:txBody>
          <a:bodyPr/>
          <a:lstStyle/>
          <a:p>
            <a:r>
              <a:rPr lang="ru-RU" dirty="0" smtClean="0"/>
              <a:t>Предпосылки суицида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99592" y="2132856"/>
          <a:ext cx="7920880" cy="4032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4250"/>
                <a:gridCol w="4136630"/>
              </a:tblGrid>
              <a:tr h="4032448">
                <a:tc>
                  <a:txBody>
                    <a:bodyPr/>
                    <a:lstStyle/>
                    <a:p>
                      <a:r>
                        <a:rPr lang="ru-RU" u="sng" dirty="0" smtClean="0">
                          <a:solidFill>
                            <a:srgbClr val="FF0000"/>
                          </a:solidFill>
                        </a:rPr>
                        <a:t>Нарушение взаимодействия подростка с его ближайшим окружением:</a:t>
                      </a:r>
                    </a:p>
                    <a:p>
                      <a:r>
                        <a:rPr lang="ru-RU" dirty="0" smtClean="0"/>
                        <a:t>1) конфликты, частые наказания, назойливая опека</a:t>
                      </a:r>
                    </a:p>
                    <a:p>
                      <a:r>
                        <a:rPr lang="ru-RU" dirty="0" smtClean="0"/>
                        <a:t>2) Непривлекательность для противоположного</a:t>
                      </a:r>
                      <a:r>
                        <a:rPr lang="ru-RU" baseline="0" dirty="0" smtClean="0"/>
                        <a:t> пола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u="sng" dirty="0" smtClean="0">
                          <a:solidFill>
                            <a:srgbClr val="FF0000"/>
                          </a:solidFill>
                        </a:rPr>
                        <a:t>Личностные особенности</a:t>
                      </a:r>
                      <a:r>
                        <a:rPr lang="ru-RU" u="sng" baseline="0" dirty="0" smtClean="0">
                          <a:solidFill>
                            <a:srgbClr val="FF0000"/>
                          </a:solidFill>
                        </a:rPr>
                        <a:t> подростка: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ru-RU" baseline="0" dirty="0" smtClean="0"/>
                        <a:t>инфантилизм, отсутствие жизненного опыта, бескомпромиссность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ru-RU" baseline="0" dirty="0" smtClean="0"/>
                        <a:t>Высокий уровень агрессивности и тревожности, низкая самооценка, акцентуации характера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ru-RU" baseline="0" dirty="0" smtClean="0"/>
                        <a:t>Внушаемость, быстрая утомляемость, импульсивность, низкий самоконтроль</a:t>
                      </a:r>
                    </a:p>
                    <a:p>
                      <a:pPr marL="342900" indent="-342900">
                        <a:buAutoNum type="arabicParenR"/>
                      </a:pP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Потери (смерть близкого, разрыв романтических отношений, здоровья, потеря «лица», потеря смысла жизни)</a:t>
            </a:r>
          </a:p>
          <a:p>
            <a:r>
              <a:rPr lang="ru-RU" dirty="0" smtClean="0"/>
              <a:t>Давление (в школе, со стороны взрослых и сверстников)</a:t>
            </a:r>
          </a:p>
          <a:p>
            <a:r>
              <a:rPr lang="ru-RU" dirty="0" smtClean="0"/>
              <a:t>Психические расстройства (депрессия, неврозы, шизофрения)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Некоторые причины подростковых суицидов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6000" dirty="0" smtClean="0"/>
              <a:t>Истинный суицид</a:t>
            </a:r>
          </a:p>
          <a:p>
            <a:r>
              <a:rPr lang="ru-RU" sz="6000" dirty="0" smtClean="0"/>
              <a:t>Демонстративный суицид</a:t>
            </a:r>
          </a:p>
          <a:p>
            <a:r>
              <a:rPr lang="ru-RU" sz="6000" dirty="0" err="1" smtClean="0"/>
              <a:t>Скрытый,или</a:t>
            </a:r>
            <a:r>
              <a:rPr lang="ru-RU" sz="6000" dirty="0" smtClean="0"/>
              <a:t> не прямой, суицид</a:t>
            </a:r>
            <a:endParaRPr lang="ru-RU" sz="6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Три основных вида суицида:</a:t>
            </a:r>
            <a:br>
              <a:rPr lang="ru-RU" b="1" dirty="0" smtClean="0"/>
            </a:b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330339"/>
          <a:ext cx="8435280" cy="6122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8820"/>
                <a:gridCol w="2077988"/>
                <a:gridCol w="2139652"/>
                <a:gridCol w="2108820"/>
              </a:tblGrid>
              <a:tr h="26869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            1 этап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   2 этап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   3 этап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   4 этап</a:t>
                      </a:r>
                      <a:endParaRPr lang="ru-RU" sz="1400" dirty="0"/>
                    </a:p>
                  </a:txBody>
                  <a:tcPr/>
                </a:tc>
              </a:tr>
              <a:tr h="906663"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Нет</a:t>
                      </a:r>
                      <a:r>
                        <a:rPr lang="ru-RU" sz="1400" b="0" baseline="0" dirty="0" smtClean="0"/>
                        <a:t> четких мыслей о </a:t>
                      </a:r>
                      <a:r>
                        <a:rPr lang="ru-RU" sz="1400" b="0" baseline="0" dirty="0" err="1" smtClean="0"/>
                        <a:t>свмоубийстве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Появляются представления,</a:t>
                      </a:r>
                      <a:r>
                        <a:rPr lang="ru-RU" sz="1400" baseline="0" dirty="0" smtClean="0"/>
                        <a:t> фантазии на тему лишения себя жизни.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Идёт план разработки суицида.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Совершение суицидальной попытки.</a:t>
                      </a:r>
                      <a:endParaRPr lang="ru-RU" sz="1400" dirty="0"/>
                    </a:p>
                  </a:txBody>
                  <a:tcPr/>
                </a:tc>
              </a:tr>
              <a:tr h="17566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Чувства:</a:t>
                      </a:r>
                      <a:r>
                        <a:rPr lang="ru-RU" sz="1400" b="0" dirty="0" smtClean="0"/>
                        <a:t> ощущение, что жизнь не радует,</a:t>
                      </a:r>
                      <a:r>
                        <a:rPr lang="ru-RU" sz="1400" b="0" baseline="0" dirty="0" smtClean="0"/>
                        <a:t> одиночество, проблемы кажутся нескончаемыми и трудно разрешаемыми</a:t>
                      </a:r>
                      <a:endParaRPr lang="ru-RU" sz="1400" b="1" dirty="0" smtClean="0"/>
                    </a:p>
                    <a:p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Чувства: </a:t>
                      </a:r>
                      <a:r>
                        <a:rPr lang="ru-RU" sz="1400" b="0" i="1" dirty="0" smtClean="0"/>
                        <a:t>3Б + одиночество</a:t>
                      </a:r>
                      <a:endParaRPr lang="ru-RU" sz="14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Чувства: </a:t>
                      </a:r>
                      <a:r>
                        <a:rPr lang="ru-RU" sz="1400" b="0" i="1" dirty="0" smtClean="0"/>
                        <a:t>3Б + одиночество</a:t>
                      </a:r>
                    </a:p>
                    <a:p>
                      <a:endParaRPr lang="ru-RU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Чувства:</a:t>
                      </a:r>
                      <a:r>
                        <a:rPr lang="ru-RU" sz="1400" b="0" dirty="0" smtClean="0"/>
                        <a:t> облегчение (ведь страдания скоро закончатся)</a:t>
                      </a:r>
                      <a:endParaRPr lang="ru-RU" sz="1400" dirty="0"/>
                    </a:p>
                  </a:txBody>
                  <a:tcPr/>
                </a:tc>
              </a:tr>
              <a:tr h="3116656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Поведение: </a:t>
                      </a:r>
                      <a:r>
                        <a:rPr lang="ru-RU" sz="1400" b="0" dirty="0" smtClean="0"/>
                        <a:t>На лице выражение усталости, плечи поникшие,</a:t>
                      </a:r>
                      <a:r>
                        <a:rPr lang="ru-RU" sz="1400" b="0" baseline="0" dirty="0" smtClean="0"/>
                        <a:t> с трудом берётся за новые дела, редко смеётся и т.п.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Поведение: </a:t>
                      </a:r>
                      <a:r>
                        <a:rPr lang="ru-RU" sz="1400" b="0" dirty="0" smtClean="0"/>
                        <a:t>в</a:t>
                      </a:r>
                      <a:r>
                        <a:rPr lang="ru-RU" sz="1400" b="0" baseline="0" dirty="0" smtClean="0"/>
                        <a:t> </a:t>
                      </a:r>
                      <a:r>
                        <a:rPr lang="ru-RU" sz="1400" b="0" i="1" baseline="0" dirty="0" smtClean="0"/>
                        <a:t>разговоре проскальзывают фразы: «Всем бы было легче без меня», «хорошо бы заснуть и не проснуться»</a:t>
                      </a:r>
                    </a:p>
                    <a:p>
                      <a:r>
                        <a:rPr lang="ru-RU" sz="1400" b="0" baseline="0" dirty="0" smtClean="0"/>
                        <a:t>Перестаёт следить за собой, теряет интерес к увлечениям, замыкается в себе или становится агрессивным. (+ алкоголь и наркотики)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Поведение: </a:t>
                      </a:r>
                      <a:r>
                        <a:rPr lang="ru-RU" sz="1400" b="0" dirty="0" smtClean="0"/>
                        <a:t>в</a:t>
                      </a:r>
                      <a:r>
                        <a:rPr lang="ru-RU" sz="1400" b="0" baseline="0" dirty="0" smtClean="0"/>
                        <a:t> </a:t>
                      </a:r>
                      <a:r>
                        <a:rPr lang="ru-RU" sz="1400" b="0" i="1" baseline="0" dirty="0" smtClean="0"/>
                        <a:t>разговоре проскальзывают фразы: «Всем бы было легче без меня», «хорошо бы заснуть и не проснуться»</a:t>
                      </a:r>
                    </a:p>
                    <a:p>
                      <a:r>
                        <a:rPr lang="ru-RU" sz="1400" b="0" baseline="0" dirty="0" smtClean="0"/>
                        <a:t>Начинает активность - неожиданный интерес к лекарственным препаратам, </a:t>
                      </a:r>
                      <a:r>
                        <a:rPr lang="ru-RU" sz="1400" b="0" baseline="0" dirty="0" err="1" smtClean="0"/>
                        <a:t>раздаривание</a:t>
                      </a:r>
                      <a:r>
                        <a:rPr lang="ru-RU" sz="1400" b="0" baseline="0" dirty="0" smtClean="0"/>
                        <a:t> значимых вещей и  т.п.</a:t>
                      </a:r>
                    </a:p>
                    <a:p>
                      <a:endParaRPr lang="ru-RU" sz="1400" b="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Поведение: </a:t>
                      </a:r>
                      <a:r>
                        <a:rPr lang="ru-RU" sz="1400" b="0" dirty="0" smtClean="0"/>
                        <a:t>непосредственно</a:t>
                      </a:r>
                      <a:r>
                        <a:rPr lang="ru-RU" sz="1400" b="0" baseline="0" dirty="0" smtClean="0"/>
                        <a:t> перед попыткой настроение улучшается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зарождается самоубийство?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arenR"/>
            </a:pPr>
            <a:r>
              <a:rPr lang="ru-RU" sz="4800" i="1" dirty="0" smtClean="0"/>
              <a:t>Словесные предупреждения</a:t>
            </a:r>
          </a:p>
          <a:p>
            <a:pPr marL="514350" indent="-514350">
              <a:buAutoNum type="arabicParenR"/>
            </a:pPr>
            <a:r>
              <a:rPr lang="ru-RU" sz="4800" i="1" dirty="0" smtClean="0"/>
              <a:t> Физические предупреждения</a:t>
            </a:r>
          </a:p>
          <a:p>
            <a:pPr marL="514350" indent="-514350">
              <a:buAutoNum type="arabicParenR"/>
            </a:pPr>
            <a:r>
              <a:rPr lang="ru-RU" sz="4800" i="1" dirty="0" smtClean="0"/>
              <a:t>Предупреждение поведением</a:t>
            </a:r>
            <a:endParaRPr lang="ru-RU" sz="4800" i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Запомните эти предупреждающие знаки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ru-RU" dirty="0" smtClean="0"/>
              <a:t>1.</a:t>
            </a:r>
          </a:p>
          <a:p>
            <a:r>
              <a:rPr lang="ru-RU" b="1" i="1" dirty="0" smtClean="0"/>
              <a:t>Заблуждение</a:t>
            </a:r>
            <a:r>
              <a:rPr lang="ru-RU" dirty="0" smtClean="0"/>
              <a:t>. Самоубийства совершаются в основном психически ненормальными людьми.</a:t>
            </a:r>
          </a:p>
          <a:p>
            <a:r>
              <a:rPr lang="ru-RU" b="1" i="1" dirty="0" smtClean="0"/>
              <a:t>Факт. </a:t>
            </a:r>
            <a:r>
              <a:rPr lang="ru-RU" dirty="0" smtClean="0"/>
              <a:t>Совершающие самоубийство люди не страдают никакими психическими заболеваниями.</a:t>
            </a:r>
          </a:p>
          <a:p>
            <a:r>
              <a:rPr lang="ru-RU" dirty="0" smtClean="0"/>
              <a:t>2.</a:t>
            </a:r>
          </a:p>
          <a:p>
            <a:r>
              <a:rPr lang="ru-RU" b="1" i="1" dirty="0" smtClean="0"/>
              <a:t>Заблуждение</a:t>
            </a:r>
            <a:r>
              <a:rPr lang="ru-RU" dirty="0" smtClean="0"/>
              <a:t>. Самоубийства предупредить   невозможно. Тот, кто решился покончить с собой, рано или поздно это сделает.</a:t>
            </a:r>
          </a:p>
          <a:p>
            <a:r>
              <a:rPr lang="ru-RU" b="1" i="1" dirty="0" smtClean="0"/>
              <a:t>Факт. </a:t>
            </a:r>
            <a:r>
              <a:rPr lang="ru-RU" dirty="0" smtClean="0"/>
              <a:t>Большинство людей подают предупреждающие сигналы о своих реакциях или чувствах из-за событий, подталкивающих к самоубийству.</a:t>
            </a:r>
          </a:p>
          <a:p>
            <a:r>
              <a:rPr lang="ru-RU" dirty="0" smtClean="0"/>
              <a:t>3.</a:t>
            </a:r>
          </a:p>
          <a:p>
            <a:r>
              <a:rPr lang="ru-RU" b="1" i="1" dirty="0" smtClean="0"/>
              <a:t>Заблуждение.</a:t>
            </a:r>
            <a:r>
              <a:rPr lang="ru-RU" dirty="0" smtClean="0"/>
              <a:t> Если человек открыто заявляет о желании покончить с собой, то он никогда не совершит самоубийство.</a:t>
            </a:r>
          </a:p>
          <a:p>
            <a:r>
              <a:rPr lang="ru-RU" b="1" i="1" dirty="0" smtClean="0"/>
              <a:t>Факт. </a:t>
            </a:r>
            <a:r>
              <a:rPr lang="ru-RU" dirty="0" smtClean="0"/>
              <a:t>Люди, сводящие счёты с жизнью, обычно перед этим прямо или косвенно дают знать кому-нибудь о своих намерениях.</a:t>
            </a:r>
          </a:p>
          <a:p>
            <a:r>
              <a:rPr lang="ru-RU" dirty="0" smtClean="0"/>
              <a:t>4.</a:t>
            </a:r>
          </a:p>
          <a:p>
            <a:r>
              <a:rPr lang="ru-RU" b="1" i="1" dirty="0" smtClean="0"/>
              <a:t>Заблуждение.</a:t>
            </a:r>
            <a:r>
              <a:rPr lang="ru-RU" dirty="0" smtClean="0"/>
              <a:t> Самоубийство представляет собой чрезвычайно сложное явление, помочь самоубийцам могут профессионалы.</a:t>
            </a:r>
          </a:p>
          <a:p>
            <a:r>
              <a:rPr lang="ru-RU" b="1" i="1" dirty="0" smtClean="0"/>
              <a:t>Факт. </a:t>
            </a:r>
            <a:r>
              <a:rPr lang="ru-RU" dirty="0" smtClean="0"/>
              <a:t>Понимание и реагирование на суицидальное поведение у конкретного человека не требует глубоких познаний в области психологии или медицины.</a:t>
            </a:r>
          </a:p>
          <a:p>
            <a:r>
              <a:rPr lang="ru-RU" dirty="0" smtClean="0"/>
              <a:t>5.</a:t>
            </a:r>
          </a:p>
          <a:p>
            <a:r>
              <a:rPr lang="ru-RU" b="1" i="1" dirty="0" smtClean="0"/>
              <a:t>Заблуждение</a:t>
            </a:r>
            <a:r>
              <a:rPr lang="ru-RU" dirty="0" smtClean="0"/>
              <a:t>. Если у человека имеется склонность к самоубийству, то она остается у него навсегда</a:t>
            </a:r>
          </a:p>
          <a:p>
            <a:r>
              <a:rPr lang="ru-RU" b="1" i="1" dirty="0" smtClean="0"/>
              <a:t>Факт. </a:t>
            </a:r>
            <a:r>
              <a:rPr lang="ru-RU" dirty="0" smtClean="0"/>
              <a:t>Большинство суицидальных кризисов является преходящими и устраняются при соответствующей помощи.</a:t>
            </a:r>
          </a:p>
          <a:p>
            <a:r>
              <a:rPr lang="ru-RU" dirty="0" smtClean="0"/>
              <a:t>6.</a:t>
            </a:r>
          </a:p>
          <a:p>
            <a:r>
              <a:rPr lang="ru-RU" b="1" i="1" dirty="0" smtClean="0"/>
              <a:t>Заблуждение</a:t>
            </a:r>
            <a:r>
              <a:rPr lang="ru-RU" dirty="0" smtClean="0"/>
              <a:t>. Говоря  о самоубийстве с подростком, можно подать ему идею о совершении этого действия. Безопаснее  полностью избегать этой темы.</a:t>
            </a:r>
          </a:p>
          <a:p>
            <a:r>
              <a:rPr lang="ru-RU" b="1" i="1" dirty="0" smtClean="0"/>
              <a:t>Факт. </a:t>
            </a:r>
            <a:r>
              <a:rPr lang="ru-RU" dirty="0" smtClean="0"/>
              <a:t>Беседа о самоубийстве не порождает и не увеличивает риска его совершения. Лучший способ выяснения суицидальных намерений – прямой вопрос о них.</a:t>
            </a:r>
          </a:p>
          <a:p>
            <a:r>
              <a:rPr lang="ru-RU" dirty="0" smtClean="0"/>
              <a:t>7.</a:t>
            </a:r>
          </a:p>
          <a:p>
            <a:r>
              <a:rPr lang="ru-RU" b="1" i="1" dirty="0" smtClean="0"/>
              <a:t>Заблуждение</a:t>
            </a:r>
            <a:r>
              <a:rPr lang="ru-RU" dirty="0" smtClean="0"/>
              <a:t>. Суицидальные попытки, не приводящие к смерти, являются лишь формой поведения, направленной на привлечение внимания. Подобное поведение достойно игнорирования или наказания.</a:t>
            </a:r>
          </a:p>
          <a:p>
            <a:r>
              <a:rPr lang="ru-RU" b="1" i="1" dirty="0" smtClean="0"/>
              <a:t>Факт. </a:t>
            </a:r>
            <a:r>
              <a:rPr lang="ru-RU" dirty="0" smtClean="0"/>
              <a:t>Суицидальные формы поведения или «демонстративные» действия некоторых людей представляют собой призыв о помощи, посылаемый другим людям. </a:t>
            </a:r>
          </a:p>
          <a:p>
            <a:r>
              <a:rPr lang="ru-RU" dirty="0" smtClean="0"/>
              <a:t>8.</a:t>
            </a:r>
          </a:p>
          <a:p>
            <a:r>
              <a:rPr lang="ru-RU" b="1" i="1" dirty="0" smtClean="0"/>
              <a:t>Заблуждение</a:t>
            </a:r>
            <a:r>
              <a:rPr lang="ru-RU" dirty="0" smtClean="0"/>
              <a:t>. Самоубийца определенно желает умереть и будет неоднократно предпринимать попытки, пока не совершит самоубийство. Оказывать помощь таким людям бесполезно.</a:t>
            </a:r>
          </a:p>
          <a:p>
            <a:r>
              <a:rPr lang="ru-RU" b="1" i="1" dirty="0" smtClean="0"/>
              <a:t>Факт. </a:t>
            </a:r>
            <a:r>
              <a:rPr lang="ru-RU" dirty="0" smtClean="0"/>
              <a:t>Немногие люди сохраняют уверенность в своих желаниях или однозначно решении покончить с жизнью. Большинство людей являются открытыми для помощи других, даже если она навязывается им помимо воли.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Рассмотрим типичные заблуждения, которые затрудняют, осложняют  профилактику  суицидальных  рисков обучающихся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57328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 smtClean="0"/>
              <a:t>ни в коем случае не оставлять нерешенными проблемы, касающиеся сохранения физического и психического здоровья ребенка; </a:t>
            </a:r>
          </a:p>
          <a:p>
            <a:pPr lvl="0"/>
            <a:r>
              <a:rPr lang="ru-RU" dirty="0" smtClean="0"/>
              <a:t>анализировать вместе с  ребёнком каждую трудную ситуацию; </a:t>
            </a:r>
          </a:p>
          <a:p>
            <a:pPr lvl="0"/>
            <a:r>
              <a:rPr lang="ru-RU" dirty="0" smtClean="0"/>
              <a:t>учить ребенка с  детства принимать ответственность за свои поступки и решения, предвидеть последствия поступков. Сформируйте у него потребность задаваться вопросом: "Что будет, если..."; </a:t>
            </a:r>
          </a:p>
          <a:p>
            <a:pPr lvl="0"/>
            <a:r>
              <a:rPr lang="ru-RU" dirty="0" smtClean="0"/>
              <a:t>воспитывать в ребенке привычку рассказывать значимым взрослым  не только о своих достижениях, но и о тревогах, сомнениях, страхах; </a:t>
            </a:r>
          </a:p>
          <a:p>
            <a:pPr lvl="0"/>
            <a:r>
              <a:rPr lang="ru-RU" dirty="0" smtClean="0"/>
              <a:t>не опаздывать с ответами на его вопросы по различным проблемам физиологии; </a:t>
            </a:r>
          </a:p>
          <a:p>
            <a:pPr lvl="0"/>
            <a:r>
              <a:rPr lang="ru-RU" dirty="0" smtClean="0"/>
              <a:t>не иронизировать над ребенком, если в какой-то ситуации он оказался слабым физически и морально, помочь ему и поддержать его, указать возможные пути решения возникшей проблемы; </a:t>
            </a:r>
          </a:p>
          <a:p>
            <a:pPr lvl="0"/>
            <a:r>
              <a:rPr lang="ru-RU" dirty="0" smtClean="0"/>
              <a:t>обсудить с ним работу служб, которые могут оказать помощь в ситуации, сопряженной с риском для жизни; записать соответствующие номера телефонов; </a:t>
            </a:r>
          </a:p>
          <a:p>
            <a:pPr lvl="0"/>
            <a:r>
              <a:rPr lang="ru-RU" dirty="0" smtClean="0"/>
              <a:t>записать свои  номера телефонов, а также номера телефонов  других педагогов, с которыми общается ребёнок.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Педагогам нужно: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127</TotalTime>
  <Words>567</Words>
  <Application>Microsoft Office PowerPoint</Application>
  <PresentationFormat>Экран (4:3)</PresentationFormat>
  <Paragraphs>82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Бумажная</vt:lpstr>
      <vt:lpstr>ГБУ АО «Котласский детский дом»</vt:lpstr>
      <vt:lpstr>Главная черта любого суицида – амбивалентность!!!!!!</vt:lpstr>
      <vt:lpstr>Предпосылки суицида</vt:lpstr>
      <vt:lpstr>Некоторые причины подростковых суицидов</vt:lpstr>
      <vt:lpstr>Три основных вида суицида: </vt:lpstr>
      <vt:lpstr>Как зарождается самоубийство?</vt:lpstr>
      <vt:lpstr>Запомните эти предупреждающие знаки</vt:lpstr>
      <vt:lpstr>Рассмотрим типичные заблуждения, которые затрудняют, осложняют  профилактику  суицидальных  рисков обучающихся</vt:lpstr>
      <vt:lpstr>Педагогам нужно:</vt:lpstr>
      <vt:lpstr>       Как предотвратить суицид? Сформировать у подростка четкую установку:  «Из любой трудной жизненной ситуации можно найти выход»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Предпосылки суицида</dc:title>
  <dc:creator>User</dc:creator>
  <cp:lastModifiedBy>Апельсин</cp:lastModifiedBy>
  <cp:revision>16</cp:revision>
  <dcterms:created xsi:type="dcterms:W3CDTF">2020-09-28T06:30:51Z</dcterms:created>
  <dcterms:modified xsi:type="dcterms:W3CDTF">2020-09-29T05:29:00Z</dcterms:modified>
</cp:coreProperties>
</file>