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70" r:id="rId3"/>
    <p:sldId id="257" r:id="rId4"/>
    <p:sldId id="258" r:id="rId5"/>
    <p:sldId id="259" r:id="rId6"/>
    <p:sldId id="271" r:id="rId7"/>
    <p:sldId id="272" r:id="rId8"/>
    <p:sldId id="268" r:id="rId9"/>
    <p:sldId id="260" r:id="rId10"/>
    <p:sldId id="261" r:id="rId11"/>
    <p:sldId id="269" r:id="rId12"/>
    <p:sldId id="262" r:id="rId13"/>
    <p:sldId id="263" r:id="rId14"/>
    <p:sldId id="265" r:id="rId15"/>
    <p:sldId id="266" r:id="rId16"/>
    <p:sldId id="267" r:id="rId17"/>
    <p:sldId id="274" r:id="rId18"/>
    <p:sldId id="275" r:id="rId19"/>
    <p:sldId id="277" r:id="rId20"/>
    <p:sldId id="280" r:id="rId21"/>
    <p:sldId id="276" r:id="rId22"/>
    <p:sldId id="281" r:id="rId23"/>
    <p:sldId id="279" r:id="rId24"/>
    <p:sldId id="283" r:id="rId25"/>
    <p:sldId id="284" r:id="rId26"/>
    <p:sldId id="285" r:id="rId27"/>
    <p:sldId id="286" r:id="rId28"/>
    <p:sldId id="287" r:id="rId29"/>
    <p:sldId id="289" r:id="rId30"/>
    <p:sldId id="290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09" autoAdjust="0"/>
    <p:restoredTop sz="94660"/>
  </p:normalViewPr>
  <p:slideViewPr>
    <p:cSldViewPr>
      <p:cViewPr varScale="1">
        <p:scale>
          <a:sx n="81" d="100"/>
          <a:sy n="81" d="100"/>
        </p:scale>
        <p:origin x="-5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104EED-8865-4743-893A-FDF550BCE1CB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59DE0D-EE94-46A8-BF52-9144ABBDC5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Гиперактивность</a:t>
            </a:r>
            <a:r>
              <a:rPr lang="ru-RU" dirty="0" smtClean="0"/>
              <a:t>- как проявление </a:t>
            </a:r>
            <a:r>
              <a:rPr lang="ru-RU" dirty="0" err="1" smtClean="0"/>
              <a:t>девиантного</a:t>
            </a:r>
            <a:r>
              <a:rPr lang="ru-RU" dirty="0" smtClean="0"/>
              <a:t> поведения ребёнка.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59DE0D-EE94-46A8-BF52-9144ABBDC59F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72E8-CD00-4B84-B62D-028399FE0FC1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C26F1-0B91-48A7-A7B9-199862F3F0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72E8-CD00-4B84-B62D-028399FE0FC1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C26F1-0B91-48A7-A7B9-199862F3F0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72E8-CD00-4B84-B62D-028399FE0FC1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C26F1-0B91-48A7-A7B9-199862F3F0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72E8-CD00-4B84-B62D-028399FE0FC1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C26F1-0B91-48A7-A7B9-199862F3F0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72E8-CD00-4B84-B62D-028399FE0FC1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C26F1-0B91-48A7-A7B9-199862F3F0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72E8-CD00-4B84-B62D-028399FE0FC1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C26F1-0B91-48A7-A7B9-199862F3F0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72E8-CD00-4B84-B62D-028399FE0FC1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C26F1-0B91-48A7-A7B9-199862F3F0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72E8-CD00-4B84-B62D-028399FE0FC1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C26F1-0B91-48A7-A7B9-199862F3F0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72E8-CD00-4B84-B62D-028399FE0FC1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C26F1-0B91-48A7-A7B9-199862F3F0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72E8-CD00-4B84-B62D-028399FE0FC1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C26F1-0B91-48A7-A7B9-199862F3F0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72E8-CD00-4B84-B62D-028399FE0FC1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C26F1-0B91-48A7-A7B9-199862F3F08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072E8-CD00-4B84-B62D-028399FE0FC1}" type="datetimeFigureOut">
              <a:rPr lang="ru-RU" smtClean="0"/>
              <a:pPr/>
              <a:t>24.10.2020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C26F1-0B91-48A7-A7B9-199862F3F08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/>
              <a:t/>
            </a:r>
            <a:br>
              <a:rPr lang="ru-RU" b="1" i="1" dirty="0"/>
            </a:br>
            <a:r>
              <a:rPr lang="ru-RU" b="1" i="1" dirty="0" err="1" smtClean="0"/>
              <a:t>Девиантное</a:t>
            </a:r>
            <a:r>
              <a:rPr lang="ru-RU" b="1" i="1" dirty="0" smtClean="0"/>
              <a:t> поведение подростков. Причины и способы преодоления.</a:t>
            </a:r>
            <a:br>
              <a:rPr lang="ru-RU" b="1" i="1" dirty="0" smtClean="0"/>
            </a:br>
            <a:r>
              <a:rPr lang="ru-RU" b="1" i="1" dirty="0" smtClean="0"/>
              <a:t>Агрессивность и </a:t>
            </a:r>
            <a:r>
              <a:rPr lang="ru-RU" b="1" i="1" dirty="0" err="1" smtClean="0"/>
              <a:t>гиперактивность</a:t>
            </a:r>
            <a:r>
              <a:rPr lang="ru-RU" b="1" i="1" dirty="0" smtClean="0"/>
              <a:t> подростка.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200" dirty="0" smtClean="0"/>
              <a:t>ГБУ АО «</a:t>
            </a:r>
            <a:r>
              <a:rPr lang="ru-RU" sz="2200" dirty="0" err="1" smtClean="0"/>
              <a:t>Котласский</a:t>
            </a:r>
            <a:r>
              <a:rPr lang="ru-RU" sz="2200" dirty="0" smtClean="0"/>
              <a:t> детский дом»</a:t>
            </a:r>
            <a:br>
              <a:rPr lang="ru-RU" sz="2200" dirty="0" smtClean="0"/>
            </a:br>
            <a:r>
              <a:rPr lang="ru-RU" sz="2200" dirty="0" smtClean="0"/>
              <a:t>Педагог-психолог Орлова Т.А</a:t>
            </a:r>
            <a:endParaRPr lang="ru-RU" sz="2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player.myshared.ru/5/469526/slides/slide_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7158" y="785794"/>
            <a:ext cx="78581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  <a:t>Необходимо отметить, что профилактику можно рассматривать как особый вид социально-педагогической деятельности который находится на стыке педагогики, психологии, социологии, медицины и информационных технологий</a:t>
            </a:r>
            <a:endParaRPr lang="ru-RU" sz="3600" b="1" i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layer.myshared.ru/5/469526/slides/slide_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42481"/>
            <a:ext cx="8501058" cy="71727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363546"/>
            <a:ext cx="7643866" cy="6214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000" b="1" dirty="0" smtClean="0"/>
              <a:t>Подходы: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sz="2000" b="1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dirty="0" smtClean="0"/>
              <a:t>1)</a:t>
            </a:r>
            <a:r>
              <a:rPr lang="ru-RU" sz="2000" b="1" u="sng" dirty="0"/>
              <a:t>И</a:t>
            </a:r>
            <a:r>
              <a:rPr lang="ru-RU" sz="2000" b="1" u="sng" dirty="0" smtClean="0"/>
              <a:t>нформационный подход</a:t>
            </a:r>
            <a:endParaRPr lang="ru-RU" sz="2000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ru-RU" dirty="0" smtClean="0"/>
              <a:t> </a:t>
            </a:r>
            <a:r>
              <a:rPr lang="ru-RU" sz="2400" dirty="0" smtClean="0"/>
              <a:t>Он основывается на том, что отклонения в поведении подростков от социальных норм происходят потому, что несовершеннолетние их просто не знают, а следовательно, основным направлением работы должно стать </a:t>
            </a:r>
            <a:r>
              <a:rPr lang="ru-RU" sz="2400" b="1" dirty="0" smtClean="0">
                <a:solidFill>
                  <a:srgbClr val="FF0000"/>
                </a:solidFill>
              </a:rPr>
              <a:t>информирование несовершеннолетних об их правах и обязанностях</a:t>
            </a:r>
            <a:r>
              <a:rPr lang="ru-RU" sz="2400" b="1" dirty="0" smtClean="0"/>
              <a:t>,</a:t>
            </a:r>
            <a:r>
              <a:rPr lang="ru-RU" sz="2400" dirty="0" smtClean="0"/>
              <a:t> о требованиях, предъявляемых государством и обществом к выполнению установленных для данной возрастной группы социальных норм.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 smtClean="0"/>
              <a:t>Это можно осуществить через средства массовой информации (печать, радио, телевидение), кино, театр, художественную литературу и другие произведения культуры, а также через систему социального обучения с целью формирования правосознания подростка, повышения его образованности, усвоения им морально-нравственных норм поведения в обществе. </a:t>
            </a:r>
            <a:endParaRPr lang="ru-RU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571480"/>
            <a:ext cx="857256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464" fontAlgn="auto">
              <a:spcAft>
                <a:spcPts val="0"/>
              </a:spcAft>
              <a:buFontTx/>
              <a:buNone/>
              <a:defRPr/>
            </a:pPr>
            <a:r>
              <a:rPr lang="ru-RU" sz="2800" b="1" u="sng" dirty="0" smtClean="0"/>
              <a:t>2)Подход</a:t>
            </a:r>
            <a:r>
              <a:rPr lang="ru-RU" sz="2800" b="1" u="sng" dirty="0"/>
              <a:t>, основанный на альтернативности</a:t>
            </a:r>
            <a:r>
              <a:rPr lang="ru-RU" sz="2800" dirty="0"/>
              <a:t> – </a:t>
            </a:r>
            <a:endParaRPr lang="ru-RU" sz="2800" dirty="0" smtClean="0"/>
          </a:p>
          <a:p>
            <a:pPr marL="365760" indent="-283464" fontAlgn="auto">
              <a:spcAft>
                <a:spcPts val="0"/>
              </a:spcAft>
              <a:buFontTx/>
              <a:buNone/>
              <a:defRPr/>
            </a:pPr>
            <a:r>
              <a:rPr lang="ru-RU" sz="2800" dirty="0" smtClean="0">
                <a:solidFill>
                  <a:srgbClr val="FF0000"/>
                </a:solidFill>
              </a:rPr>
              <a:t>организация </a:t>
            </a:r>
            <a:r>
              <a:rPr lang="ru-RU" sz="2800" dirty="0">
                <a:solidFill>
                  <a:srgbClr val="FF0000"/>
                </a:solidFill>
              </a:rPr>
              <a:t>досуга</a:t>
            </a:r>
            <a:r>
              <a:rPr lang="ru-RU" sz="2800" dirty="0"/>
              <a:t>, культурные и оздоровительные программы, посещение секций, кружков, клубов по интересам. </a:t>
            </a:r>
          </a:p>
          <a:p>
            <a:pPr marL="365760" indent="-283464" fontAlgn="auto">
              <a:spcAft>
                <a:spcPts val="0"/>
              </a:spcAft>
              <a:buFontTx/>
              <a:buNone/>
              <a:defRPr/>
            </a:pPr>
            <a:r>
              <a:rPr lang="ru-RU" sz="2800" b="1" dirty="0" smtClean="0"/>
              <a:t>3)П</a:t>
            </a:r>
            <a:r>
              <a:rPr lang="ru-RU" sz="2800" b="1" u="sng" dirty="0" smtClean="0"/>
              <a:t>оведенческий </a:t>
            </a:r>
            <a:r>
              <a:rPr lang="ru-RU" sz="2800" b="1" u="sng" dirty="0"/>
              <a:t>подход</a:t>
            </a:r>
            <a:r>
              <a:rPr lang="ru-RU" sz="2800" u="sng" dirty="0"/>
              <a:t>,</a:t>
            </a:r>
            <a:r>
              <a:rPr lang="ru-RU" sz="2800" dirty="0"/>
              <a:t> </a:t>
            </a:r>
          </a:p>
          <a:p>
            <a:pPr marL="365760" indent="-283464" fontAlgn="auto">
              <a:spcAft>
                <a:spcPts val="0"/>
              </a:spcAft>
              <a:buFontTx/>
              <a:buNone/>
              <a:defRPr/>
            </a:pPr>
            <a:r>
              <a:rPr lang="ru-RU" sz="2800" dirty="0"/>
              <a:t>	где основное внимание уделяется формированию жизненных навыков, помогающих справиться с ситуациями риска зависимостей. </a:t>
            </a:r>
          </a:p>
          <a:p>
            <a:pPr marL="365760" indent="-283464" fontAlgn="auto">
              <a:spcAft>
                <a:spcPts val="0"/>
              </a:spcAft>
              <a:buFontTx/>
              <a:buNone/>
              <a:defRPr/>
            </a:pPr>
            <a:r>
              <a:rPr lang="ru-RU" sz="2800" dirty="0"/>
              <a:t>		Этот подход базируется на укреплении защитных факторов личности: </a:t>
            </a:r>
            <a:r>
              <a:rPr lang="ru-RU" sz="2800" dirty="0">
                <a:solidFill>
                  <a:srgbClr val="FF0000"/>
                </a:solidFill>
              </a:rPr>
              <a:t>развитии положительной самооценки; терпимости к разнообразию людей и их жизненных позиций; тренировке сопротивления негативным процессам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Агрессия (от лат. aggressio — нападение) - это любая форма поведения, нацелен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1" y="214290"/>
            <a:ext cx="7977242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Методы психологической коррекции подростковой агрессии Спокойное отношение в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5" y="272698"/>
            <a:ext cx="8786873" cy="6442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857232"/>
            <a:ext cx="650084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u="sng" dirty="0" smtClean="0"/>
              <a:t>Типичными неправильными действиями взрослого,</a:t>
            </a:r>
          </a:p>
          <a:p>
            <a:pPr algn="ctr"/>
            <a:r>
              <a:rPr lang="ru-RU" sz="2000" i="1" u="sng" dirty="0" smtClean="0"/>
              <a:t>усиливающими напряжение и агрессию, являются:</a:t>
            </a:r>
          </a:p>
          <a:p>
            <a:r>
              <a:rPr lang="ru-RU" dirty="0" smtClean="0"/>
              <a:t>- </a:t>
            </a:r>
            <a:r>
              <a:rPr lang="ru-RU" sz="3200" dirty="0" smtClean="0"/>
              <a:t>повышение голоса, изменение тона на угрожающий;</a:t>
            </a:r>
          </a:p>
          <a:p>
            <a:r>
              <a:rPr lang="ru-RU" sz="3200" dirty="0" smtClean="0"/>
              <a:t>- демонстрация власти («Учитель здесь пока еще я», «Будет так,</a:t>
            </a:r>
          </a:p>
          <a:p>
            <a:r>
              <a:rPr lang="ru-RU" sz="3200" dirty="0" smtClean="0"/>
              <a:t>как я скажу»);</a:t>
            </a:r>
          </a:p>
          <a:p>
            <a:r>
              <a:rPr lang="ru-RU" sz="3200" dirty="0" smtClean="0"/>
              <a:t>- крик, негодование;</a:t>
            </a:r>
          </a:p>
          <a:p>
            <a:r>
              <a:rPr lang="ru-RU" sz="3200" dirty="0" smtClean="0"/>
              <a:t>- агрессивные позы и жесты: сжатые челюсти, перекрещенные</a:t>
            </a:r>
          </a:p>
          <a:p>
            <a:r>
              <a:rPr lang="ru-RU" sz="3200" dirty="0" smtClean="0"/>
              <a:t>или сцепленные руки, разговор «сквозь зубы»;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85728"/>
            <a:ext cx="6143652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</a:t>
            </a:r>
            <a:r>
              <a:rPr lang="ru-RU" sz="2400" dirty="0" smtClean="0"/>
              <a:t>сарказм, насмешки, высмеивание и передразнивание;</a:t>
            </a:r>
          </a:p>
          <a:p>
            <a:r>
              <a:rPr lang="ru-RU" sz="2400" dirty="0" smtClean="0"/>
              <a:t>- негативная оценка личности ребенка, его близких или друзей;</a:t>
            </a:r>
          </a:p>
          <a:p>
            <a:r>
              <a:rPr lang="ru-RU" sz="2400" dirty="0" smtClean="0"/>
              <a:t>- использование физической силы;</a:t>
            </a:r>
          </a:p>
          <a:p>
            <a:r>
              <a:rPr lang="ru-RU" sz="2400" dirty="0" smtClean="0"/>
              <a:t>- втягивание в конфликт посторонних людей;</a:t>
            </a:r>
          </a:p>
          <a:p>
            <a:r>
              <a:rPr lang="ru-RU" sz="2400" dirty="0" smtClean="0"/>
              <a:t>- непреклонное настаивание на своей правоте;</a:t>
            </a:r>
          </a:p>
          <a:p>
            <a:r>
              <a:rPr lang="ru-RU" sz="2400" dirty="0" smtClean="0"/>
              <a:t>- нотации, проповеди, «чтение морали»;</a:t>
            </a:r>
          </a:p>
          <a:p>
            <a:r>
              <a:rPr lang="ru-RU" sz="2400" dirty="0" smtClean="0"/>
              <a:t>- наказание или угрозы наказания;</a:t>
            </a:r>
          </a:p>
          <a:p>
            <a:r>
              <a:rPr lang="ru-RU" sz="2400" dirty="0" smtClean="0"/>
              <a:t>- обобщения типа: «Вы все одинаковые», «Ты, как всегда, ...»,</a:t>
            </a:r>
          </a:p>
          <a:p>
            <a:r>
              <a:rPr lang="ru-RU" sz="2400" dirty="0" smtClean="0"/>
              <a:t>«Ты никогда не...»;</a:t>
            </a:r>
          </a:p>
          <a:p>
            <a:r>
              <a:rPr lang="ru-RU" sz="2400" dirty="0" smtClean="0"/>
              <a:t>- сравнение ребенка с другими детьми (не в его пользу);</a:t>
            </a:r>
          </a:p>
          <a:p>
            <a:r>
              <a:rPr lang="ru-RU" sz="2400" dirty="0" smtClean="0"/>
              <a:t>- команды, жесткие требования, давление;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785794"/>
            <a:ext cx="728667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600" i="1" u="sng" dirty="0" err="1" smtClean="0"/>
              <a:t>Гиперактивность</a:t>
            </a:r>
            <a:endParaRPr lang="ru-RU" sz="6600" i="1" u="sng" dirty="0" smtClean="0"/>
          </a:p>
          <a:p>
            <a:r>
              <a:rPr lang="ru-RU" sz="6600" i="1" u="sng" dirty="0" smtClean="0"/>
              <a:t>- как проявление </a:t>
            </a:r>
            <a:r>
              <a:rPr lang="ru-RU" sz="6600" i="1" u="sng" dirty="0" err="1" smtClean="0"/>
              <a:t>девиантного</a:t>
            </a:r>
            <a:r>
              <a:rPr lang="ru-RU" sz="6600" i="1" u="sng" dirty="0" smtClean="0"/>
              <a:t> поведения ребёнка.</a:t>
            </a:r>
            <a:endParaRPr lang="ru-RU" sz="6600" i="1" u="sng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571480"/>
            <a:ext cx="72866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Девиа́нтное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поведе́ние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dirty="0" smtClean="0"/>
              <a:t>(от англ. </a:t>
            </a:r>
            <a:r>
              <a:rPr lang="ru-RU" sz="3600" dirty="0" err="1" smtClean="0"/>
              <a:t>deviation</a:t>
            </a:r>
            <a:r>
              <a:rPr lang="ru-RU" sz="3600" dirty="0" smtClean="0"/>
              <a:t> — отклонение) — это совершение поступков, которые противоречат правовым или нравственным нормам социального поведения в том или ином сообществе.</a:t>
            </a:r>
            <a:endParaRPr lang="ru-RU" sz="3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500042"/>
            <a:ext cx="628652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accent5">
                    <a:lumMod val="75000"/>
                  </a:schemeClr>
                </a:solidFill>
              </a:rPr>
              <a:t>ЧТО ТАКОЕ ГИПЕРАКТИВНОСТЬ?</a:t>
            </a:r>
          </a:p>
          <a:p>
            <a:endParaRPr lang="ru-RU" dirty="0" smtClean="0"/>
          </a:p>
          <a:p>
            <a:r>
              <a:rPr lang="ru-RU" sz="2400" dirty="0" smtClean="0"/>
              <a:t>Основные признаки </a:t>
            </a:r>
            <a:r>
              <a:rPr lang="ru-RU" sz="2400" dirty="0" err="1" smtClean="0"/>
              <a:t>гиперактивности</a:t>
            </a:r>
            <a:r>
              <a:rPr lang="ru-RU" sz="2400" dirty="0" smtClean="0"/>
              <a:t> - нарушение</a:t>
            </a:r>
          </a:p>
          <a:p>
            <a:r>
              <a:rPr lang="ru-RU" sz="2400" dirty="0" smtClean="0"/>
              <a:t>внимания, чрезмерная двигательная активность,</a:t>
            </a:r>
          </a:p>
          <a:p>
            <a:r>
              <a:rPr lang="ru-RU" sz="2400" dirty="0" smtClean="0"/>
              <a:t>и импульсивность. В зависимости от присутствия</a:t>
            </a:r>
          </a:p>
          <a:p>
            <a:r>
              <a:rPr lang="ru-RU" sz="2400" dirty="0" smtClean="0"/>
              <a:t>или отсутствия специфических признаков</a:t>
            </a:r>
          </a:p>
          <a:p>
            <a:r>
              <a:rPr lang="ru-RU" sz="2400" dirty="0" smtClean="0"/>
              <a:t>синдром нарушения внимания с</a:t>
            </a:r>
          </a:p>
          <a:p>
            <a:r>
              <a:rPr lang="ru-RU" sz="2400" dirty="0" err="1" smtClean="0"/>
              <a:t>гиперактивностью</a:t>
            </a:r>
            <a:r>
              <a:rPr lang="ru-RU" sz="2400" dirty="0" smtClean="0"/>
              <a:t> разделен на три подтипа:</a:t>
            </a:r>
          </a:p>
          <a:p>
            <a:endParaRPr lang="ru-RU" sz="2400" dirty="0" smtClean="0"/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дефицит внимания, </a:t>
            </a:r>
            <a:r>
              <a:rPr lang="ru-RU" sz="2400" dirty="0" err="1" smtClean="0">
                <a:solidFill>
                  <a:schemeClr val="accent2">
                    <a:lumMod val="75000"/>
                  </a:schemeClr>
                </a:solidFill>
              </a:rPr>
              <a:t>гиперактивность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,</a:t>
            </a:r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смешанный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857232"/>
            <a:ext cx="607221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/>
              <a:t>Актуальность темы.</a:t>
            </a:r>
          </a:p>
          <a:p>
            <a:endParaRPr lang="ru-RU" sz="2400" dirty="0" smtClean="0"/>
          </a:p>
          <a:p>
            <a:r>
              <a:rPr lang="ru-RU" sz="2400" dirty="0" smtClean="0"/>
              <a:t>Эта тема актуальна, так как в</a:t>
            </a:r>
          </a:p>
          <a:p>
            <a:r>
              <a:rPr lang="ru-RU" sz="2400" dirty="0" smtClean="0"/>
              <a:t>современных детских садах есть, хоть и</a:t>
            </a:r>
          </a:p>
          <a:p>
            <a:r>
              <a:rPr lang="ru-RU" sz="2400" dirty="0" smtClean="0"/>
              <a:t>не большой процент, </a:t>
            </a:r>
            <a:r>
              <a:rPr lang="ru-RU" sz="2400" dirty="0" err="1" smtClean="0"/>
              <a:t>гиперактивных</a:t>
            </a:r>
            <a:endParaRPr lang="ru-RU" sz="2400" dirty="0" smtClean="0"/>
          </a:p>
          <a:p>
            <a:r>
              <a:rPr lang="ru-RU" sz="2400" dirty="0" smtClean="0"/>
              <a:t>детей. С появлением </a:t>
            </a:r>
            <a:r>
              <a:rPr lang="ru-RU" sz="2400" dirty="0" err="1" smtClean="0"/>
              <a:t>гиперактивных</a:t>
            </a:r>
            <a:endParaRPr lang="ru-RU" sz="2400" dirty="0" smtClean="0"/>
          </a:p>
          <a:p>
            <a:r>
              <a:rPr lang="ru-RU" sz="2400" dirty="0" smtClean="0"/>
              <a:t>детей у педагогов возникает немало</a:t>
            </a:r>
          </a:p>
          <a:p>
            <a:r>
              <a:rPr lang="ru-RU" sz="2400" dirty="0" smtClean="0"/>
              <a:t>проблем, сталкиваясь с ними , не только</a:t>
            </a:r>
          </a:p>
          <a:p>
            <a:r>
              <a:rPr lang="ru-RU" sz="2400" dirty="0" smtClean="0"/>
              <a:t>молодые педагоги, но и опытные ,</a:t>
            </a:r>
          </a:p>
          <a:p>
            <a:r>
              <a:rPr lang="ru-RU" sz="2400" dirty="0" smtClean="0"/>
              <a:t>испытывают дефицит терпения, не зная</a:t>
            </a:r>
          </a:p>
          <a:p>
            <a:r>
              <a:rPr lang="ru-RU" sz="2400" dirty="0" smtClean="0"/>
              <a:t>порой как себя вести с такими детьми, в</a:t>
            </a:r>
          </a:p>
          <a:p>
            <a:r>
              <a:rPr lang="ru-RU" sz="2400" dirty="0" smtClean="0"/>
              <a:t>той или иной ситуации.</a:t>
            </a:r>
            <a:endParaRPr lang="ru-RU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6500842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u="sng" dirty="0" smtClean="0">
                <a:solidFill>
                  <a:schemeClr val="accent4">
                    <a:lumMod val="75000"/>
                  </a:schemeClr>
                </a:solidFill>
              </a:rPr>
              <a:t>Дефицит внимания:</a:t>
            </a:r>
          </a:p>
          <a:p>
            <a:endParaRPr lang="ru-RU" dirty="0" smtClean="0"/>
          </a:p>
          <a:p>
            <a:r>
              <a:rPr lang="ru-RU" sz="2000" dirty="0" smtClean="0"/>
              <a:t>-Снижено избирательное внимание: не может надолго</a:t>
            </a:r>
          </a:p>
          <a:p>
            <a:r>
              <a:rPr lang="ru-RU" sz="2000" dirty="0" smtClean="0"/>
              <a:t>сосредоточиться на предмете, деталях предмета, делает</a:t>
            </a:r>
          </a:p>
          <a:p>
            <a:r>
              <a:rPr lang="ru-RU" sz="2000" dirty="0" smtClean="0"/>
              <a:t>небрежные ошибки.</a:t>
            </a:r>
          </a:p>
          <a:p>
            <a:endParaRPr lang="ru-RU" sz="2000" dirty="0" smtClean="0"/>
          </a:p>
          <a:p>
            <a:r>
              <a:rPr lang="ru-RU" sz="2000" dirty="0" smtClean="0"/>
              <a:t>-Не может сохранять внимание: ребенок не может</a:t>
            </a:r>
          </a:p>
          <a:p>
            <a:r>
              <a:rPr lang="ru-RU" sz="2000" dirty="0" smtClean="0"/>
              <a:t>выполнить задание до конца, несобран при его</a:t>
            </a:r>
          </a:p>
          <a:p>
            <a:r>
              <a:rPr lang="ru-RU" sz="2000" dirty="0" smtClean="0"/>
              <a:t>выполнении.</a:t>
            </a:r>
          </a:p>
          <a:p>
            <a:endParaRPr lang="ru-RU" sz="2000" dirty="0" smtClean="0"/>
          </a:p>
          <a:p>
            <a:r>
              <a:rPr lang="ru-RU" sz="2000" dirty="0" smtClean="0"/>
              <a:t>-Впечатление, что не слушает, когда к нему обращаются.</a:t>
            </a:r>
          </a:p>
          <a:p>
            <a:endParaRPr lang="ru-RU" sz="2000" dirty="0" smtClean="0"/>
          </a:p>
          <a:p>
            <a:r>
              <a:rPr lang="ru-RU" sz="2000" dirty="0" smtClean="0"/>
              <a:t>-Не выполняет прямые инструкции или не может их</a:t>
            </a:r>
          </a:p>
          <a:p>
            <a:r>
              <a:rPr lang="ru-RU" sz="2000" dirty="0" smtClean="0"/>
              <a:t>закончить.</a:t>
            </a:r>
          </a:p>
          <a:p>
            <a:endParaRPr lang="ru-RU" sz="2000" dirty="0" smtClean="0"/>
          </a:p>
          <a:p>
            <a:r>
              <a:rPr lang="ru-RU" sz="2000" dirty="0" smtClean="0"/>
              <a:t>-Ему трудно организовывать свою деятельность, часто</a:t>
            </a:r>
          </a:p>
          <a:p>
            <a:r>
              <a:rPr lang="ru-RU" sz="2000" dirty="0" smtClean="0"/>
              <a:t>переключаются с одного занятия на другое.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357166"/>
            <a:ext cx="628652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</a:t>
            </a:r>
            <a:r>
              <a:rPr lang="ru-RU" sz="2800" dirty="0" smtClean="0"/>
              <a:t>Избегает или не любит задачи, которые требуют от него</a:t>
            </a:r>
          </a:p>
          <a:p>
            <a:r>
              <a:rPr lang="ru-RU" sz="2800" dirty="0" smtClean="0"/>
              <a:t>длительного умственного напряжения.</a:t>
            </a:r>
          </a:p>
          <a:p>
            <a:endParaRPr lang="ru-RU" sz="2800" dirty="0" smtClean="0"/>
          </a:p>
          <a:p>
            <a:r>
              <a:rPr lang="ru-RU" sz="2800" dirty="0" smtClean="0"/>
              <a:t>-Часто теряет вещи, в которых он нуждается.</a:t>
            </a:r>
          </a:p>
          <a:p>
            <a:endParaRPr lang="ru-RU" sz="2800" dirty="0" smtClean="0"/>
          </a:p>
          <a:p>
            <a:r>
              <a:rPr lang="ru-RU" sz="2800" dirty="0" smtClean="0"/>
              <a:t>-Легко отвлекается посторонним шумом.</a:t>
            </a:r>
          </a:p>
          <a:p>
            <a:endParaRPr lang="ru-RU" sz="2800" dirty="0" smtClean="0"/>
          </a:p>
          <a:p>
            <a:r>
              <a:rPr lang="ru-RU" sz="2800" dirty="0" smtClean="0"/>
              <a:t>-Повышенная забывчивость в повседневной</a:t>
            </a:r>
          </a:p>
          <a:p>
            <a:r>
              <a:rPr lang="ru-RU" sz="2800" dirty="0" smtClean="0"/>
              <a:t>деятельности.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357166"/>
            <a:ext cx="6072214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Чрезмерная двигательная активность:</a:t>
            </a:r>
            <a:endParaRPr lang="ru-RU" sz="32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dirty="0" smtClean="0"/>
          </a:p>
          <a:p>
            <a:r>
              <a:rPr lang="ru-RU" dirty="0" smtClean="0"/>
              <a:t>-</a:t>
            </a:r>
            <a:r>
              <a:rPr lang="ru-RU" sz="2400" dirty="0" smtClean="0"/>
              <a:t>При волнении интенсивные движения руками или</a:t>
            </a:r>
          </a:p>
          <a:p>
            <a:r>
              <a:rPr lang="ru-RU" sz="2400" dirty="0" smtClean="0"/>
              <a:t>ногами.</a:t>
            </a:r>
          </a:p>
          <a:p>
            <a:endParaRPr lang="ru-RU" sz="2400" dirty="0" smtClean="0"/>
          </a:p>
          <a:p>
            <a:r>
              <a:rPr lang="ru-RU" sz="2400" dirty="0" smtClean="0"/>
              <a:t>-Часто встает с места.</a:t>
            </a:r>
          </a:p>
          <a:p>
            <a:endParaRPr lang="ru-RU" sz="2400" dirty="0" smtClean="0"/>
          </a:p>
          <a:p>
            <a:r>
              <a:rPr lang="ru-RU" sz="2400" dirty="0" smtClean="0"/>
              <a:t>-Резкие подъемы с места и чрезмерный бег.</a:t>
            </a:r>
          </a:p>
          <a:p>
            <a:endParaRPr lang="ru-RU" sz="2400" dirty="0" smtClean="0"/>
          </a:p>
          <a:p>
            <a:r>
              <a:rPr lang="ru-RU" sz="2400" dirty="0" smtClean="0"/>
              <a:t>-Ему трудно участвовать в тихих действиях досуга.</a:t>
            </a:r>
          </a:p>
          <a:p>
            <a:endParaRPr lang="ru-RU" sz="2400" dirty="0" smtClean="0"/>
          </a:p>
          <a:p>
            <a:r>
              <a:rPr lang="ru-RU" sz="2400" dirty="0" smtClean="0"/>
              <a:t>-Действует, как будто "заведенный".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28605"/>
            <a:ext cx="65722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</a:t>
            </a:r>
            <a:r>
              <a:rPr lang="ru-RU" sz="2800" dirty="0" smtClean="0"/>
              <a:t>Выкрики с места и другие шумные выходки во время</a:t>
            </a:r>
          </a:p>
          <a:p>
            <a:r>
              <a:rPr lang="ru-RU" sz="2800" dirty="0" smtClean="0"/>
              <a:t>занятий и т.д.</a:t>
            </a:r>
          </a:p>
          <a:p>
            <a:endParaRPr lang="ru-RU" sz="2800" dirty="0" smtClean="0"/>
          </a:p>
          <a:p>
            <a:r>
              <a:rPr lang="ru-RU" sz="2800" dirty="0" smtClean="0"/>
              <a:t>-Говорит ответы прежде, чем были закончены вопросы.</a:t>
            </a:r>
          </a:p>
          <a:p>
            <a:endParaRPr lang="ru-RU" sz="2800" dirty="0" smtClean="0"/>
          </a:p>
          <a:p>
            <a:r>
              <a:rPr lang="ru-RU" sz="2800" dirty="0" smtClean="0"/>
              <a:t>-Ждать своей очереди в играх, во время</a:t>
            </a:r>
          </a:p>
          <a:p>
            <a:r>
              <a:rPr lang="ru-RU" sz="2800" dirty="0" smtClean="0"/>
              <a:t>занятий и т.д.</a:t>
            </a:r>
          </a:p>
          <a:p>
            <a:endParaRPr lang="ru-RU" sz="2800" dirty="0" smtClean="0"/>
          </a:p>
          <a:p>
            <a:r>
              <a:rPr lang="ru-RU" sz="2800" dirty="0" smtClean="0"/>
              <a:t>-Вмешивается в разговор или деятельность других.</a:t>
            </a:r>
            <a:endParaRPr lang="ru-RU" sz="2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357166"/>
            <a:ext cx="6357966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400" dirty="0" smtClean="0">
                <a:solidFill>
                  <a:schemeClr val="accent2">
                    <a:lumMod val="50000"/>
                  </a:schemeClr>
                </a:solidFill>
              </a:rPr>
              <a:t>Смешанный:</a:t>
            </a:r>
          </a:p>
          <a:p>
            <a:endParaRPr lang="ru-RU" dirty="0" smtClean="0"/>
          </a:p>
          <a:p>
            <a:r>
              <a:rPr lang="ru-RU" sz="4400" dirty="0" smtClean="0"/>
              <a:t>Встречаются признаки нарушения</a:t>
            </a:r>
          </a:p>
          <a:p>
            <a:r>
              <a:rPr lang="ru-RU" sz="4400" dirty="0" smtClean="0"/>
              <a:t>внимания и чрезмерной двигательной</a:t>
            </a:r>
          </a:p>
          <a:p>
            <a:r>
              <a:rPr lang="ru-RU" sz="4400" dirty="0" smtClean="0"/>
              <a:t>активности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357166"/>
            <a:ext cx="621509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u="sng" dirty="0" smtClean="0"/>
              <a:t>ОТРАБОТКА КОНКРЕТНЫХ НАВЫКОВ ВЗАИМОДЕЙСТВИЯ СО</a:t>
            </a:r>
          </a:p>
          <a:p>
            <a:pPr algn="ctr"/>
            <a:r>
              <a:rPr lang="ru-RU" sz="2400" i="1" u="sng" dirty="0" smtClean="0"/>
              <a:t>ВЗРОСЛЫМИ И СВЕРСТНИКАМИ</a:t>
            </a:r>
          </a:p>
          <a:p>
            <a:endParaRPr lang="ru-RU" dirty="0" smtClean="0"/>
          </a:p>
          <a:p>
            <a:r>
              <a:rPr lang="ru-RU" dirty="0" smtClean="0"/>
              <a:t>1</a:t>
            </a:r>
            <a:r>
              <a:rPr lang="ru-RU" sz="2400" dirty="0" smtClean="0"/>
              <a:t>.Первоначальная работа с </a:t>
            </a:r>
            <a:r>
              <a:rPr lang="ru-RU" sz="2400" dirty="0" err="1" smtClean="0"/>
              <a:t>гиперактивным</a:t>
            </a:r>
            <a:r>
              <a:rPr lang="ru-RU" sz="2400" dirty="0" smtClean="0"/>
              <a:t> ребенком должна осуществляться индивидуально. </a:t>
            </a:r>
          </a:p>
          <a:p>
            <a:r>
              <a:rPr lang="ru-RU" sz="2400" dirty="0" smtClean="0"/>
              <a:t>На этом этапе работы можно обучить</a:t>
            </a:r>
          </a:p>
          <a:p>
            <a:r>
              <a:rPr lang="ru-RU" sz="2400" dirty="0" smtClean="0"/>
              <a:t>ребенка не только слушать, но и слышать – понимать инструкции взрослого, проговаривать их в слух, формулировать систему правил поведения в общении и в процессе выполнения конкретного задания.</a:t>
            </a:r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2.Ребенка надо чаще поощрять и хвалить.</a:t>
            </a:r>
            <a:endParaRPr lang="ru-RU" sz="2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285728"/>
            <a:ext cx="607221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3.</a:t>
            </a:r>
            <a:r>
              <a:rPr lang="ru-RU" sz="2400" dirty="0" smtClean="0"/>
              <a:t>Необходимо помнить, что инструкции </a:t>
            </a:r>
            <a:r>
              <a:rPr lang="ru-RU" sz="2400" dirty="0" err="1" smtClean="0"/>
              <a:t>гиперактивному</a:t>
            </a:r>
            <a:r>
              <a:rPr lang="ru-RU" sz="2400" dirty="0" smtClean="0"/>
              <a:t> ребенку</a:t>
            </a:r>
          </a:p>
          <a:p>
            <a:r>
              <a:rPr lang="ru-RU" sz="2400" dirty="0" smtClean="0"/>
              <a:t>должны быть очень четкими и краткими (не более 10 слов).</a:t>
            </a:r>
          </a:p>
          <a:p>
            <a:endParaRPr lang="ru-RU" sz="2400" dirty="0" smtClean="0"/>
          </a:p>
          <a:p>
            <a:r>
              <a:rPr lang="ru-RU" sz="2400" dirty="0" smtClean="0"/>
              <a:t>4.Зачастую эти дети склонны к манипулированию педагогами, чтобы не допустить этого, взрослому надо помнить: в</a:t>
            </a:r>
          </a:p>
          <a:p>
            <a:r>
              <a:rPr lang="ru-RU" sz="2400" dirty="0" smtClean="0"/>
              <a:t>любой ситуации он должен сохранять спокойствие.</a:t>
            </a:r>
          </a:p>
          <a:p>
            <a:endParaRPr lang="ru-RU" sz="2400" dirty="0" smtClean="0"/>
          </a:p>
          <a:p>
            <a:r>
              <a:rPr lang="ru-RU" sz="2400" dirty="0" smtClean="0"/>
              <a:t>5.Т.к. большое количество людей ребенка возбуждает, старайтесь садить его на первые парты,  ряды чтобы он не видел перед собой большого количества людей.</a:t>
            </a:r>
            <a:endParaRPr lang="ru-RU" sz="2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6"/>
            <a:ext cx="664371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dirty="0" smtClean="0">
                <a:solidFill>
                  <a:schemeClr val="accent4">
                    <a:lumMod val="75000"/>
                  </a:schemeClr>
                </a:solidFill>
              </a:rPr>
              <a:t>Помните! </a:t>
            </a:r>
          </a:p>
          <a:p>
            <a:r>
              <a:rPr lang="ru-RU" sz="2400" dirty="0" smtClean="0"/>
              <a:t>С </a:t>
            </a:r>
            <a:r>
              <a:rPr lang="ru-RU" sz="2400" dirty="0" err="1" smtClean="0"/>
              <a:t>гиперактивным</a:t>
            </a:r>
            <a:r>
              <a:rPr lang="ru-RU" sz="2400" dirty="0" smtClean="0"/>
              <a:t> ребенком</a:t>
            </a:r>
          </a:p>
          <a:p>
            <a:r>
              <a:rPr lang="ru-RU" sz="2400" dirty="0" smtClean="0"/>
              <a:t>необходимо договариваться, а не</a:t>
            </a:r>
          </a:p>
          <a:p>
            <a:r>
              <a:rPr lang="ru-RU" sz="2400" dirty="0" smtClean="0"/>
              <a:t>стараться сломить его.</a:t>
            </a:r>
          </a:p>
          <a:p>
            <a:endParaRPr lang="ru-RU" sz="2400" dirty="0" smtClean="0"/>
          </a:p>
          <a:p>
            <a:r>
              <a:rPr lang="ru-RU" sz="2400" dirty="0" smtClean="0"/>
              <a:t> </a:t>
            </a:r>
            <a:r>
              <a:rPr lang="ru-RU" sz="2400" dirty="0" err="1" smtClean="0"/>
              <a:t>Гиперактивность</a:t>
            </a:r>
            <a:r>
              <a:rPr lang="ru-RU" sz="2400" dirty="0" smtClean="0"/>
              <a:t> – это не</a:t>
            </a:r>
          </a:p>
          <a:p>
            <a:r>
              <a:rPr lang="ru-RU" sz="2400" dirty="0" smtClean="0"/>
              <a:t>поведенческая проблема, не результат</a:t>
            </a:r>
          </a:p>
          <a:p>
            <a:r>
              <a:rPr lang="ru-RU" sz="2400" dirty="0" smtClean="0"/>
              <a:t>плохого воспитания, а медицинский и</a:t>
            </a:r>
          </a:p>
          <a:p>
            <a:r>
              <a:rPr lang="ru-RU" sz="2400" dirty="0" smtClean="0"/>
              <a:t>нейропсихологический диагноз. Требуется консультация врача невролога.</a:t>
            </a:r>
          </a:p>
          <a:p>
            <a:endParaRPr lang="ru-RU" sz="2400" dirty="0" smtClean="0"/>
          </a:p>
          <a:p>
            <a:r>
              <a:rPr lang="ru-RU" sz="2400" dirty="0" smtClean="0"/>
              <a:t> Проблему </a:t>
            </a:r>
            <a:r>
              <a:rPr lang="ru-RU" sz="2400" dirty="0" err="1" smtClean="0"/>
              <a:t>гиперактивности</a:t>
            </a:r>
            <a:endParaRPr lang="ru-RU" sz="2400" dirty="0" smtClean="0"/>
          </a:p>
          <a:p>
            <a:r>
              <a:rPr lang="ru-RU" sz="2400" dirty="0" smtClean="0"/>
              <a:t>невозможно решить волевыми усилиями,</a:t>
            </a:r>
          </a:p>
          <a:p>
            <a:r>
              <a:rPr lang="ru-RU" sz="2400" dirty="0" smtClean="0"/>
              <a:t>авторитарными указаниями и словесными убеждениями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player.myshared.ru/5/469526/slides/slide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Презентация на тему: &quot;БЛАГОДАРЮ ЗА ВНИМАНИЕ!&quot;. Скачать бесплатно и без  регистрации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642918"/>
            <a:ext cx="7191424" cy="56078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player.myshared.ru/5/469526/slides/slide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player.myshared.ru/5/469526/slides/slide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714356"/>
            <a:ext cx="7429552" cy="6009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2400" b="1" dirty="0" smtClean="0"/>
              <a:t>. Биологические факторы  </a:t>
            </a:r>
            <a:r>
              <a:rPr lang="ru-RU" sz="2400" b="1" dirty="0" err="1" smtClean="0"/>
              <a:t>девиантного</a:t>
            </a:r>
            <a:r>
              <a:rPr lang="ru-RU" sz="2400" b="1" dirty="0" smtClean="0"/>
              <a:t> поведения подростка:</a:t>
            </a:r>
          </a:p>
          <a:p>
            <a:pPr>
              <a:lnSpc>
                <a:spcPct val="80000"/>
              </a:lnSpc>
            </a:pPr>
            <a:r>
              <a:rPr lang="ru-RU" sz="2400" i="1" u="sng" dirty="0" smtClean="0"/>
              <a:t>1.Генетические, </a:t>
            </a:r>
            <a:r>
              <a:rPr lang="ru-RU" sz="2400" dirty="0" smtClean="0"/>
              <a:t>которые передаются по наследству: нарушения умственного развития, дефекты слуха и зрения, телесные пороки, повреждения нервной системы. Данные поражения дети приобретают, как правило, еще во время беременности матери в силу неполноценного и неправильного питания, употребления ею алкогольных напитков, курения; заболеваний матери (физические и психические травмы во время беременности, хронические и соматические инфекционные заболевания); влияния наследственных заболеваний, а особенно наследственности, отягощенной алкоголизмом; </a:t>
            </a:r>
          </a:p>
          <a:p>
            <a:pPr>
              <a:lnSpc>
                <a:spcPct val="80000"/>
              </a:lnSpc>
            </a:pPr>
            <a:r>
              <a:rPr lang="ru-RU" sz="2400" i="1" u="sng" dirty="0" smtClean="0"/>
              <a:t>2.Психофизиологические</a:t>
            </a:r>
            <a:r>
              <a:rPr lang="ru-RU" sz="2400" dirty="0" smtClean="0"/>
              <a:t>, связанные с влиянием на организм человека психофизиологических нагрузок, конфликтных ситуаций, химического состава окружающей среды, новых видов энергии, приводящих к различным соматическим, аллергическим, токсическим заболеваниям</a:t>
            </a:r>
            <a:r>
              <a:rPr lang="ru-RU" dirty="0" smtClean="0"/>
              <a:t>;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571480"/>
            <a:ext cx="764386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2400" b="1" dirty="0" smtClean="0"/>
              <a:t>2. Психологические факторы</a:t>
            </a:r>
            <a:r>
              <a:rPr lang="ru-RU" sz="2400" dirty="0" smtClean="0"/>
              <a:t>:</a:t>
            </a:r>
          </a:p>
          <a:p>
            <a:pPr algn="ctr">
              <a:lnSpc>
                <a:spcPct val="80000"/>
              </a:lnSpc>
              <a:buFontTx/>
              <a:buNone/>
            </a:pPr>
            <a:endParaRPr lang="ru-RU" dirty="0" smtClean="0"/>
          </a:p>
          <a:p>
            <a:pPr>
              <a:lnSpc>
                <a:spcPct val="80000"/>
              </a:lnSpc>
            </a:pPr>
            <a:r>
              <a:rPr lang="ru-RU" sz="2400" dirty="0" smtClean="0"/>
              <a:t>1. </a:t>
            </a:r>
            <a:r>
              <a:rPr lang="ru-RU" sz="2400" i="1" u="sng" dirty="0" smtClean="0"/>
              <a:t>Наличие у ребенка психопатологии или акцентуации </a:t>
            </a:r>
            <a:r>
              <a:rPr lang="ru-RU" sz="2400" dirty="0" smtClean="0"/>
              <a:t>(чрезмерное усиление) отдельных черт характера.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dirty="0" smtClean="0"/>
              <a:t>		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dirty="0" smtClean="0"/>
              <a:t>Эти отклонения выражаются в нервно-психических заболеваниях, психопатии, неврастении, пограничных состояниях, повышающих возбудимость нервной системы и обусловливающих неадекватные реакции подростка. Дети с явно выраженной психопатией, которая является отклонением от норм психического здоровья человека, нуждаются в помощи психиатров. </a:t>
            </a:r>
          </a:p>
          <a:p>
            <a:pPr>
              <a:lnSpc>
                <a:spcPct val="80000"/>
              </a:lnSpc>
              <a:buFontTx/>
              <a:buNone/>
            </a:pPr>
            <a:endParaRPr lang="ru-RU" sz="2400" dirty="0" smtClean="0"/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i="1" u="sng" dirty="0" smtClean="0"/>
              <a:t>2.Дети с акцентуированными чертами характера</a:t>
            </a:r>
            <a:r>
              <a:rPr lang="ru-RU" sz="2400" dirty="0" smtClean="0"/>
              <a:t>, что является крайним вариантом психической нормы, чрезвычайно уязвимы для различных психологических воздействий и нуждаются, как правило, в социально-медицинской реабилитации наряду с мерами воспитательного характера.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причины, связанные с психическими и психофизиологическими расстройствами прич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1480"/>
            <a:ext cx="8215338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layer.myshared.ru/5/469526/slides/slide_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1016</Words>
  <Application>Microsoft Office PowerPoint</Application>
  <PresentationFormat>Экран (4:3)</PresentationFormat>
  <Paragraphs>154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  Девиантное поведение подростков. Причины и способы преодоления. Агрессивность и гиперактивность подростка.  ГБУ АО «Котласский детский дом» Педагог-психолог Орлова Т.А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Девиантное поведение подростков. Причины и способы преодоления. Агрессивность и гиперактивность подростка.  ГБУ АО «Котласский детский дом» Педагог-психолог Орлова Т.А</dc:title>
  <dc:creator>PC-1</dc:creator>
  <cp:lastModifiedBy>PC-1</cp:lastModifiedBy>
  <cp:revision>48</cp:revision>
  <dcterms:created xsi:type="dcterms:W3CDTF">2020-10-24T18:35:13Z</dcterms:created>
  <dcterms:modified xsi:type="dcterms:W3CDTF">2020-10-24T20:58:03Z</dcterms:modified>
</cp:coreProperties>
</file>