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70" r:id="rId3"/>
    <p:sldId id="269" r:id="rId4"/>
    <p:sldId id="257" r:id="rId5"/>
    <p:sldId id="258" r:id="rId6"/>
    <p:sldId id="259" r:id="rId7"/>
    <p:sldId id="262" r:id="rId8"/>
    <p:sldId id="263" r:id="rId9"/>
    <p:sldId id="265" r:id="rId10"/>
    <p:sldId id="268" r:id="rId11"/>
    <p:sldId id="266" r:id="rId12"/>
    <p:sldId id="267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>
    <p:restoredLeft sz="34555" autoAdjust="0"/>
    <p:restoredTop sz="86239" autoAdjust="0"/>
  </p:normalViewPr>
  <p:slideViewPr>
    <p:cSldViewPr>
      <p:cViewPr varScale="1">
        <p:scale>
          <a:sx n="73" d="100"/>
          <a:sy n="73" d="100"/>
        </p:scale>
        <p:origin x="-10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9.xml"/><Relationship Id="rId2" Type="http://schemas.openxmlformats.org/officeDocument/2006/relationships/slide" Target="slides/slide8.xml"/><Relationship Id="rId1" Type="http://schemas.openxmlformats.org/officeDocument/2006/relationships/slide" Target="slides/slide7.xml"/><Relationship Id="rId6" Type="http://schemas.openxmlformats.org/officeDocument/2006/relationships/slide" Target="slides/slide13.xml"/><Relationship Id="rId5" Type="http://schemas.openxmlformats.org/officeDocument/2006/relationships/slide" Target="slides/slide12.xml"/><Relationship Id="rId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27875-40CA-41E8-AAB3-0687407A3BC9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3ADEB-AB6D-416C-8400-955C8F747F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3ADEB-AB6D-416C-8400-955C8F747FE3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3ADEB-AB6D-416C-8400-955C8F747FE3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ADFE37C-8660-4C22-8D33-0DCDEA2A39C1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8F49A3-A0E1-417B-A6C0-27719D6FF3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000372"/>
            <a:ext cx="8286808" cy="3571900"/>
          </a:xfrm>
        </p:spPr>
        <p:txBody>
          <a:bodyPr>
            <a:noAutofit/>
          </a:bodyPr>
          <a:lstStyle/>
          <a:p>
            <a:pPr algn="r"/>
            <a:r>
              <a:rPr lang="ru-RU" sz="4800" i="1" u="sng" dirty="0" smtClean="0"/>
              <a:t>Последствия разрыва с кровной семьёй для развития </a:t>
            </a:r>
            <a:r>
              <a:rPr lang="ru-RU" sz="4800" i="1" u="sng" dirty="0" smtClean="0"/>
              <a:t>ребёнка</a:t>
            </a:r>
            <a:br>
              <a:rPr lang="ru-RU" sz="4800" i="1" u="sng" dirty="0" smtClean="0"/>
            </a:br>
            <a:r>
              <a:rPr lang="ru-RU" sz="4800" i="1" u="sng" dirty="0" smtClean="0"/>
              <a:t> </a:t>
            </a:r>
            <a:r>
              <a:rPr lang="ru-RU" sz="4800" i="1" u="sng" dirty="0" smtClean="0"/>
              <a:t/>
            </a:r>
            <a:br>
              <a:rPr lang="ru-RU" sz="4800" i="1" u="sng" dirty="0" smtClean="0"/>
            </a:br>
            <a:r>
              <a:rPr lang="ru-RU" sz="1600" b="0" dirty="0" smtClean="0"/>
              <a:t>ГБУ </a:t>
            </a:r>
            <a:r>
              <a:rPr lang="ru-RU" sz="1600" b="0" dirty="0" smtClean="0"/>
              <a:t>АО «</a:t>
            </a:r>
            <a:r>
              <a:rPr lang="ru-RU" sz="1600" b="0" dirty="0" err="1" smtClean="0"/>
              <a:t>Котласский</a:t>
            </a:r>
            <a:r>
              <a:rPr lang="ru-RU" sz="1600" b="0" dirty="0" smtClean="0"/>
              <a:t> детский дом»</a:t>
            </a:r>
            <a:br>
              <a:rPr lang="ru-RU" sz="1600" b="0" dirty="0" smtClean="0"/>
            </a:br>
            <a:r>
              <a:rPr lang="ru-RU" sz="1600" b="0" dirty="0" smtClean="0"/>
              <a:t> Педагог–психолог    Орлова </a:t>
            </a:r>
            <a:r>
              <a:rPr lang="ru-RU" sz="1600" b="0" dirty="0" smtClean="0"/>
              <a:t>Т.А</a:t>
            </a:r>
            <a:endParaRPr lang="ru-RU" sz="1600" i="1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6429396"/>
            <a:ext cx="71438" cy="7143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266" name="Picture 2" descr="Рисунки карандашом матери и ребенка (31 фото) 🔥 Прикольные картинки и юм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51069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714356"/>
            <a:ext cx="67151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Разлука с семьей, даже неблагополучной,- утрата для ребенка, которая сопровождается процессом переживания горя.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C-1\Desktop\гор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14290"/>
            <a:ext cx="707236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</a:rPr>
              <a:t>Советы </a:t>
            </a:r>
            <a:r>
              <a:rPr lang="ru-RU" sz="4000" b="1" dirty="0" smtClean="0">
                <a:solidFill>
                  <a:srgbClr val="FFC000"/>
                </a:solidFill>
              </a:rPr>
              <a:t>родителям, опекунам</a:t>
            </a:r>
            <a:endParaRPr lang="ru-RU" sz="4000" dirty="0" smtClean="0">
              <a:solidFill>
                <a:srgbClr val="FFC000"/>
              </a:solidFill>
            </a:endParaRPr>
          </a:p>
          <a:p>
            <a:endParaRPr lang="ru-RU" sz="4000" b="1" i="1" dirty="0" smtClean="0"/>
          </a:p>
          <a:p>
            <a:endParaRPr lang="ru-RU" sz="4000" b="1" i="1" dirty="0" smtClean="0"/>
          </a:p>
          <a:p>
            <a:endParaRPr lang="ru-RU" sz="4000" b="1" i="1" dirty="0" smtClean="0"/>
          </a:p>
          <a:p>
            <a:endParaRPr lang="ru-RU" sz="4000" b="1" i="1" dirty="0" smtClean="0"/>
          </a:p>
          <a:p>
            <a:r>
              <a:rPr lang="ru-RU" sz="4000" b="1" i="1" dirty="0" smtClean="0"/>
              <a:t>Как </a:t>
            </a:r>
            <a:r>
              <a:rPr lang="ru-RU" sz="4000" b="1" i="1" dirty="0" smtClean="0"/>
              <a:t>помочь ребенку, пережившему разлуку с семьей.</a:t>
            </a:r>
            <a:endParaRPr lang="ru-RU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621509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i="1" dirty="0" smtClean="0"/>
              <a:t>Определенность</a:t>
            </a:r>
            <a:r>
              <a:rPr lang="ru-RU" sz="5400" dirty="0" smtClean="0"/>
              <a:t> : ребенку важно знать, что будет дальше, какие порядки в том месте, куда он </a:t>
            </a:r>
            <a:r>
              <a:rPr lang="ru-RU" sz="5400" dirty="0" smtClean="0"/>
              <a:t>попал.</a:t>
            </a:r>
            <a:endParaRPr lang="ru-RU" sz="5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65008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/>
              <a:t>Утешение:</a:t>
            </a:r>
            <a:r>
              <a:rPr lang="ru-RU" sz="3200" dirty="0" smtClean="0"/>
              <a:t> если ребенок подавлен, и проявляет другие признаки горя</a:t>
            </a:r>
            <a:r>
              <a:rPr lang="ru-RU" sz="3200" dirty="0" smtClean="0"/>
              <a:t>.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i="1" dirty="0" smtClean="0"/>
              <a:t>Физическая забота</a:t>
            </a:r>
            <a:r>
              <a:rPr lang="ru-RU" sz="3200" dirty="0" smtClean="0"/>
              <a:t> : любимая ребенком еда, спокойный сон, забота о нем.</a:t>
            </a:r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000109"/>
            <a:ext cx="64294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/>
              <a:t>Воспоминания</a:t>
            </a:r>
            <a:r>
              <a:rPr lang="ru-RU" sz="2800" i="1" u="sng" dirty="0" smtClean="0"/>
              <a:t>:</a:t>
            </a:r>
          </a:p>
          <a:p>
            <a:endParaRPr lang="ru-RU" sz="2800" i="1" u="sng" dirty="0" smtClean="0"/>
          </a:p>
          <a:p>
            <a:endParaRPr lang="ru-RU" sz="2800" i="1" u="sng" dirty="0" smtClean="0"/>
          </a:p>
          <a:p>
            <a:r>
              <a:rPr lang="ru-RU" sz="2800" i="1" u="sng" dirty="0" smtClean="0"/>
              <a:t>ребенок </a:t>
            </a:r>
            <a:r>
              <a:rPr lang="ru-RU" sz="2800" i="1" u="sng" dirty="0" smtClean="0"/>
              <a:t>может захотеть поговорить о том, что с ним было, о своей семье. Важно поговорить с ребенком. Если его рассказ вызывает сомнения или смешанные чувства, помните - ребенку важнее быть внимательно выслушанным, чем получить совет.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7"/>
            <a:ext cx="65008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Памятные вещи</a:t>
            </a:r>
            <a:r>
              <a:rPr lang="ru-RU" sz="2800" dirty="0" smtClean="0"/>
              <a:t> : 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фотографии</a:t>
            </a:r>
            <a:r>
              <a:rPr lang="ru-RU" sz="2800" dirty="0" smtClean="0"/>
              <a:t>, игрушки, одежда - все это связывает ребенка с прошлым, является материальным воплощением значительной части его жизни. Важно: каждый ребенок, переживший разлуку или утрату, должен иметь что-то на память, и недопустимо выбрасывать это, тем более без его согласия</a:t>
            </a:r>
            <a:endParaRPr lang="ru-RU" sz="2800" dirty="0"/>
          </a:p>
        </p:txBody>
      </p:sp>
      <p:pic>
        <p:nvPicPr>
          <p:cNvPr id="28674" name="Picture 2" descr="Дети Играют В Детском Саду - Дети В Детском Саду Рисунок Clipart (#532372)  - PinClip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"/>
            <a:ext cx="2571736" cy="4071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6643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Пожалуйста, помните, исправить всё сразу нельзя. Сначала ребенок должен привыкнуть к вам, принять изменения в своей жизни, и только потом он будет меняться сам.</a:t>
            </a:r>
            <a:endParaRPr lang="ru-RU" sz="3600" dirty="0"/>
          </a:p>
        </p:txBody>
      </p:sp>
      <p:pic>
        <p:nvPicPr>
          <p:cNvPr id="27656" name="Picture 8" descr="В кадре - счастливая семья | Общество | «Галичские известия» г. Гали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609974"/>
            <a:ext cx="4876800" cy="3248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600" dirty="0" smtClean="0"/>
              <a:t>Дети, чьи родители лишены родительских прав, переживают двойную жизненную травму: с одной стороны, это плохое обращение в родной семье и негативный жизненный опыт, с другой – сам факт разрыва с семьей.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Такую вынужденную разлуку ребенок воспринимает почти как смерть своих родителей. Традиционные представления о том, что дети «маленькие, ничего не понимают», что «им все равно» и «они быстро все забудут» - ошибочны. 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AutoShape 4" descr="Последствия от разрыва с кровной семьей для  развития ребенка рассматривается в двух аспектах: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Последствия от разрыва с кровной семьей для  развития ребенка рассматривается в двух аспектах: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3" name="Picture 9" descr="C:\Users\PC-1\Desktop\слайд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07"/>
            <a:ext cx="8382000" cy="6867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-1\Desktop\слайд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11"/>
            <a:ext cx="8191558" cy="6840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C-1\Desktop\слайд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15306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C-1\Desktop\слайд 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089"/>
            <a:ext cx="8143900" cy="6815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C-1\Desktop\последств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C-1\Desktop\слай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186</TotalTime>
  <Words>199</Words>
  <Application>Microsoft Office PowerPoint</Application>
  <PresentationFormat>Экран (4:3)</PresentationFormat>
  <Paragraphs>33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Последствия разрыва с кровной семьёй для развития ребёнка   ГБУ АО «Котласский детский дом»  Педагог–психолог    Орлова Т.А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PC-1</dc:creator>
  <cp:lastModifiedBy>PC-1</cp:lastModifiedBy>
  <cp:revision>37</cp:revision>
  <dcterms:created xsi:type="dcterms:W3CDTF">2021-10-20T18:57:16Z</dcterms:created>
  <dcterms:modified xsi:type="dcterms:W3CDTF">2021-11-16T20:14:13Z</dcterms:modified>
</cp:coreProperties>
</file>