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88" r:id="rId15"/>
    <p:sldId id="262" r:id="rId16"/>
    <p:sldId id="287" r:id="rId17"/>
    <p:sldId id="263" r:id="rId18"/>
    <p:sldId id="270" r:id="rId19"/>
    <p:sldId id="272" r:id="rId20"/>
    <p:sldId id="289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6" r:id="rId29"/>
    <p:sldId id="276" r:id="rId30"/>
    <p:sldId id="28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1EFB6-F7D8-422E-B3FD-5B05FBB0AC54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16664-F1B2-45B0-BE01-067B96687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52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33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16664-F1B2-45B0-BE01-067B9668719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610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8E427-69AC-472B-A4CC-161F16E666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1AB9E-8280-4C5A-BAEA-3A12F24430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12046-F94B-4229-8C43-4530DB7566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F0167-08E5-4C17-9435-4F04C3FCD7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48F2C-B9A2-4C37-A08B-6BB0850ECE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69C6F-1502-411A-9175-FBE5B5AAB5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EA967-F57A-44BA-B18B-339AA4EE6B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243D0-8277-4850-A650-893EAC18E7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AF1BE-3BEF-420D-984C-DAA864D8F7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00B73-8289-4345-902D-EAF3692775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F1E41-2EF8-41AA-AE6C-E0597F42F3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C9162B-7B30-4E9F-A7A0-2940A72EB22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48680"/>
            <a:ext cx="7772400" cy="2592288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«Профилактика противоправного поведения несовершеннолетних»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95936" y="3645024"/>
            <a:ext cx="4608512" cy="273630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ГБУ АО «Котласский детский дом»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Рыжкова О.Н.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ьть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861048"/>
            <a:ext cx="2952328" cy="2648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64219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сфере предупреждения правонарушений: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учащихся, склонных к нарушению морально-правовых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педагогами индивидуальных особенностей таких школьников и причин нравственной деформации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личности;  </a:t>
            </a:r>
          </a:p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своевременное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типичных кризисных ситуаций, возникающих у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определенного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возможностей ученического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самоуправления;  </a:t>
            </a:r>
          </a:p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проведение школьных мероприятий, работа с неблагополучными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семьями.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отклоняющегося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поведения подростков: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неодобряемое поведение</a:t>
            </a:r>
          </a:p>
          <a:p>
            <a:pPr>
              <a:buFontTx/>
              <a:buChar char="-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порицаемое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pPr>
              <a:buFontTx/>
              <a:buChar char="-"/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pPr>
              <a:buFontTx/>
              <a:buChar char="-"/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предпреступное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противоправное или преступное поведение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4000" b="1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Признаками </a:t>
            </a:r>
            <a:r>
              <a:rPr lang="ru-RU" sz="40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проблемных детей могут являться: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Уклонение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учебы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Низкая общественно-трудовая активность: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Низкая общественно-трудовая активность: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Негативизм 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оценке действительности.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Повышенная критичность по отношению к педагогам 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взрослым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воспитательным мероприятиям: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91480"/>
          </a:xfrm>
        </p:spPr>
        <p:txBody>
          <a:bodyPr/>
          <a:lstStyle/>
          <a:p>
            <a:r>
              <a:rPr lang="ru-RU" sz="20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Почему формируется такое поведение?  </a:t>
            </a:r>
            <a:r>
              <a:rPr lang="ru-RU" sz="2000" b="1" dirty="0">
                <a:solidFill>
                  <a:schemeClr val="accent6"/>
                </a:solidFill>
              </a:rPr>
              <a:t>Ч</a:t>
            </a:r>
            <a:r>
              <a:rPr lang="ru-RU" sz="2000" b="1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то </a:t>
            </a:r>
            <a:r>
              <a:rPr lang="ru-RU" sz="20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влияет на подростков?</a:t>
            </a:r>
            <a:endParaRPr lang="ru-RU" sz="2000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Неблагоприятные условия семейного воспитания. </a:t>
            </a:r>
          </a:p>
          <a:p>
            <a:pPr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Недостаточное внимание и любовь со стороны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>
              <a:buFont typeface="+mj-lt"/>
              <a:buAutoNum type="arabicPeriod"/>
            </a:pP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Чрезмерное удовлетворение потребностей ребенка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Чрезмерная требовательность и авторитарность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педагогов.</a:t>
            </a:r>
            <a:endPara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676456" cy="1656184"/>
          </a:xfrm>
        </p:spPr>
        <p:txBody>
          <a:bodyPr/>
          <a:lstStyle/>
          <a:p>
            <a:pPr algn="l"/>
            <a:r>
              <a:rPr lang="ru-RU" sz="3200" dirty="0" smtClean="0"/>
              <a:t>На 20.01.2022года </a:t>
            </a:r>
            <a:br>
              <a:rPr lang="ru-RU" sz="3200" dirty="0" smtClean="0"/>
            </a:br>
            <a:r>
              <a:rPr lang="ru-RU" sz="3200" dirty="0" smtClean="0"/>
              <a:t>в ГБУ АО «Котласский детский дом» на внутреннем учете состоят:</a:t>
            </a:r>
            <a:br>
              <a:rPr lang="ru-RU" sz="3200" dirty="0" smtClean="0"/>
            </a:br>
            <a:r>
              <a:rPr lang="ru-RU" sz="3200" dirty="0" smtClean="0"/>
              <a:t>1. Суслов В.</a:t>
            </a:r>
            <a:br>
              <a:rPr lang="ru-RU" sz="3200" dirty="0" smtClean="0"/>
            </a:br>
            <a:r>
              <a:rPr lang="ru-RU" sz="3200" dirty="0" smtClean="0"/>
              <a:t>2. </a:t>
            </a:r>
            <a:r>
              <a:rPr lang="ru-RU" sz="3200" dirty="0" err="1" smtClean="0"/>
              <a:t>Логачев</a:t>
            </a:r>
            <a:r>
              <a:rPr lang="ru-RU" sz="3200" dirty="0" smtClean="0"/>
              <a:t> С.</a:t>
            </a:r>
            <a:br>
              <a:rPr lang="ru-RU" sz="3200" dirty="0" smtClean="0"/>
            </a:br>
            <a:r>
              <a:rPr lang="ru-RU" sz="3200" dirty="0" smtClean="0"/>
              <a:t>3. Шубина Д.</a:t>
            </a:r>
            <a:br>
              <a:rPr lang="ru-RU" sz="3200" dirty="0" smtClean="0"/>
            </a:br>
            <a:r>
              <a:rPr lang="ru-RU" sz="3200" dirty="0" smtClean="0"/>
              <a:t>4. Хаустова А.</a:t>
            </a:r>
            <a:br>
              <a:rPr lang="ru-RU" sz="3200" dirty="0" smtClean="0"/>
            </a:br>
            <a:r>
              <a:rPr lang="ru-RU" sz="3200" dirty="0" smtClean="0"/>
              <a:t>5.БурановаД.</a:t>
            </a:r>
            <a:br>
              <a:rPr lang="ru-RU" sz="3200" dirty="0" smtClean="0"/>
            </a:br>
            <a:r>
              <a:rPr lang="ru-RU" sz="3200" dirty="0" smtClean="0"/>
              <a:t>За 2021г. Сняты  с учета  10 воспитанников    два за хорошее  поведение без </a:t>
            </a:r>
            <a:r>
              <a:rPr lang="ru-RU" sz="3200" dirty="0" err="1" smtClean="0"/>
              <a:t>правонарушений,преступлений</a:t>
            </a:r>
            <a:r>
              <a:rPr lang="ru-RU" sz="3200" dirty="0" smtClean="0"/>
              <a:t>. (Уколов М.  , Крутиков К.) поставлены на внутренний учет.</a:t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16135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 необходимо: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создать уклад норм  жизни;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помочь воспитанникам узнать свои права и научиться ими пользоваться, защищать их в случае нарушения;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помочь подросткам увидеть взаимосвязь личной свободы и ответственности каждого человека;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помочь школьникам научиться разрешать споры правовыми способами;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воспитать навыки правовой культуры.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192881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40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Раннюю профилактику, можно определить как совокупность мер, осуществляемых с тем чтобы: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оздоровить условия жизни и воспитания несовершеннолетних в случаях, когда ситуация угрожает их нормальному развитию;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2) пресечь и установить действия источников антиобщественного влияния;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3) воздействовать на несовершеннолетних, допускающих отклонения в поведении таким образом, чтобы не дать закрепиться антиобщественным взглядам и привычкам.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Основными направлениями ранней профилактики являются ОУ: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Выявление и установление неблагополучных условий жизни и воспитания еще до того, как они отразились на поведении, формировании взглядов конкретных подростков.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Выявление и устранение (нейтрализация) источников отрицательных влияний на подростков, могущих сформировать антиобщественную позицию личности и способствовать совершению преступлений.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Оказание сдерживающего и корректирующего воздействия на подростков с социально отклоняющимся поведением.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/>
                </a:solidFill>
              </a:rPr>
              <a:t>Социальная работа с несовершеннолетними должна решать следующие задачи</a:t>
            </a:r>
            <a:r>
              <a:rPr lang="ru-RU" sz="3600" dirty="0" smtClean="0"/>
              <a:t>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комплексной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медико-психолого-педагогической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диагностики с целью определения причин возникновения проблем в обучении, общении и других;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оказание индивидуально ориентированной педагогической, психологической, социальной, правовой и медицинской помощи детям и подросткам группы риска;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консультативная помощь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лицам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их заменяющим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53547"/>
          </a:xfrm>
        </p:spPr>
        <p:txBody>
          <a:bodyPr/>
          <a:lstStyle/>
          <a:p>
            <a:pPr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«Государство признает детство важным этапом жизни человека и  исходит из принципов приоритетной подготовки детей к полноценной жизни в обществе, развития у 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общест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венно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значимой и творческой активности,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питания у них высоких  нравственных качеств: патриотизма и гражданственности….» -                  </a:t>
            </a:r>
          </a:p>
          <a:p>
            <a:pPr>
              <a:buNone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 algn="r">
              <a:buNone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декларирует ФЗ РФ «Об основных гарантиях прав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ребенка в  РФ»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/>
                <a:ea typeface="Times New Roman"/>
              </a:rPr>
              <a:t>-Выявление воспитанников , </a:t>
            </a:r>
            <a:r>
              <a:rPr lang="ru-RU" sz="2400" dirty="0">
                <a:latin typeface="Times New Roman"/>
                <a:ea typeface="Times New Roman"/>
              </a:rPr>
              <a:t>длительное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время не посещающих школу, принятие мер по возвращению их  в </a:t>
            </a:r>
            <a:r>
              <a:rPr lang="ru-RU" sz="2400" dirty="0" smtClean="0">
                <a:latin typeface="Times New Roman"/>
                <a:ea typeface="Times New Roman"/>
              </a:rPr>
              <a:t>школу, совершающих самовольные уходы, нарушающих дисциплину, совершающих правонарушения.</a:t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>-Проведение </a:t>
            </a:r>
            <a:r>
              <a:rPr lang="ru-RU" sz="2400" dirty="0">
                <a:latin typeface="Times New Roman"/>
                <a:ea typeface="Times New Roman"/>
              </a:rPr>
              <a:t>заседаний педагогического совета по вопросам профилактики безнадзорности и правонарушений несовершеннолетних 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-</a:t>
            </a:r>
            <a:r>
              <a:rPr lang="ru-RU" sz="2400" dirty="0" smtClean="0">
                <a:latin typeface="Times New Roman"/>
                <a:ea typeface="Times New Roman"/>
              </a:rPr>
              <a:t>Активизация </a:t>
            </a:r>
            <a:r>
              <a:rPr lang="ru-RU" sz="2400" dirty="0">
                <a:latin typeface="Times New Roman"/>
                <a:ea typeface="Times New Roman"/>
              </a:rPr>
              <a:t>работы по пропаганде правовых знаний среди несовершеннолетних (разработка тематику лекций, бесед по пропаганде правовых знаний, проведение месячников, иные мероприятия по пропаганде правовых знаний и т.д.)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38434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1. Диагностическая деятельность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 выявление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отклонениями в поведении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своевременная организация работы по коррекции их поведения;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изучение уровня развития и воспитанности учащихся;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наблюдение за учащимися в различных ситуациях;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определение положения ребенка в коллективе сверстников, в семье;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изучение и выявление интересов и склонностей ребенка;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изучение особенностей характера и темперамента ребенка;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учет состояния здоровья ребенка;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наблюдение за контактом ребенка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отношению к взрослым.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dirty="0" smtClean="0"/>
              <a:t>2. Индивидуально-коррекционная работа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— индивидуальное консультирование по вопросам исправления недостатков поведения;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изучение индивидуальных особенностей, уровня воспитанности учащихся и на основе изученного определение конкретных задач и методов дальнейшего педагогического воздействия;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——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творческих способностей ребенка, помощь в организации разумного досуга (кружки, спортивные секции и др.);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вовлечение учащихся в активную общественную работу;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ненавязчивый контроль со стороны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воспитателей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педагогов, инспектора ПДН,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администрации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поведением ребенка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коллективе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во внеурочное время;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привлечение к чтению художественной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литературы;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индивидуальные беседы, встречи с интересными людьми.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3. Работа с </a:t>
            </a:r>
            <a:r>
              <a:rPr lang="ru-RU" sz="4000" b="1" dirty="0" smtClean="0"/>
              <a:t> документами  о семье воспитанника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изучение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социального положения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профилактики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преступлений и правонарушений;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встречи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работниками инспекции по делам несовершеннолетних, прокуратуры, следственных органов;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индивидуальные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педагогов,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службы доверия;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проведение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творческих встреч, тематических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вечеров, праздников.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Взаимодействие с заинтересованными организациями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сотрудничество с комиссией по делам несовершеннолетних района;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сотрудничество  с медицинским персоналом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---сотрудничество с ООП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 Информационная, организационно-методическая деятельность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проведение совместных малых и больших педагогических советов, целевых совещаний, дискуссий и т.п.;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взаимодействие методических объединений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преемственность в работе);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——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индивидуальной программы коррекции поведения трудновоспитуемых подростков;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составление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характеристик,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состоящих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внутреннем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контроле в ПДН;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разработка материалов в помощь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/>
              <a:t>6. Правовое просвещение </a:t>
            </a:r>
            <a:r>
              <a:rPr lang="ru-RU" sz="4000" b="1" dirty="0" smtClean="0"/>
              <a:t>воспитанников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изучение и обсуждение Правил для учащихся;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изучение Закона «О правах ребенка»;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— изучение Уголовного кодекса РФ об ответственности несовершеннолетних;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организация встреч с работниками ОВД, ПДН;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проведение месячника правовых знаний;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92" y="260648"/>
            <a:ext cx="8381463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40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571500" y="785813"/>
            <a:ext cx="8215313" cy="529431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ru-RU" sz="800" i="1" dirty="0">
                <a:solidFill>
                  <a:srgbClr val="002060"/>
                </a:solidFill>
                <a:latin typeface="Franklin Gothic Book" pitchFamily="34" charset="0"/>
              </a:rPr>
              <a:t>     </a:t>
            </a:r>
            <a:r>
              <a:rPr lang="ru-RU" sz="3200" b="1" i="1" dirty="0">
                <a:solidFill>
                  <a:srgbClr val="002060"/>
                </a:solidFill>
              </a:rPr>
              <a:t>…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Дети подобны нежным цветам в огромном саду. Им нужен утренний ветерок и весеннее солнце, а не изнуряющий зной и сильная  буря. Нельзя оскорблять и ненавидеть своих детей, обижать их, нельзя использовать силу, унижать                   в присутствии друзей, преувеличивать их ошибки. Обращайтесь с детьми с величайшей добротой                     и любовью, и тогда их уважение к вам будет идти из глубины сердца, и они исполнят свой долг... </a:t>
            </a:r>
          </a:p>
          <a:p>
            <a:pPr algn="r" eaLnBrk="0" hangingPunct="0"/>
            <a:endParaRPr lang="ru-RU" sz="2800" i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ru-RU" sz="2800" i="1" u="sng" dirty="0">
                <a:solidFill>
                  <a:srgbClr val="002060"/>
                </a:solidFill>
                <a:latin typeface="Times New Roman" pitchFamily="18" charset="0"/>
              </a:rPr>
              <a:t>А. </a:t>
            </a:r>
            <a:r>
              <a:rPr lang="ru-RU" sz="2800" i="1" u="sng" dirty="0" err="1">
                <a:solidFill>
                  <a:srgbClr val="002060"/>
                </a:solidFill>
                <a:latin typeface="Times New Roman" pitchFamily="18" charset="0"/>
              </a:rPr>
              <a:t>Фурутана</a:t>
            </a:r>
            <a:r>
              <a:rPr lang="ru-RU" sz="2800" i="1" u="sng" dirty="0">
                <a:solidFill>
                  <a:srgbClr val="002060"/>
                </a:solidFill>
                <a:latin typeface="Times New Roman" pitchFamily="18" charset="0"/>
              </a:rPr>
              <a:t> ,  </a:t>
            </a:r>
            <a:r>
              <a:rPr lang="ru-RU" sz="2800" i="1" u="sng" dirty="0">
                <a:solidFill>
                  <a:srgbClr val="002060"/>
                </a:solidFill>
              </a:rPr>
              <a:t>«</a:t>
            </a:r>
            <a:r>
              <a:rPr lang="ru-RU" sz="2800" i="1" u="sng" dirty="0">
                <a:solidFill>
                  <a:srgbClr val="002060"/>
                </a:solidFill>
                <a:latin typeface="Times New Roman" pitchFamily="18" charset="0"/>
              </a:rPr>
              <a:t>Отцы, матери, дети</a:t>
            </a:r>
            <a:r>
              <a:rPr lang="ru-RU" sz="2800" i="1" u="sng" dirty="0">
                <a:solidFill>
                  <a:srgbClr val="002060"/>
                </a:solidFill>
              </a:rPr>
              <a:t>»</a:t>
            </a:r>
            <a:r>
              <a:rPr lang="ru-RU" sz="2800" i="1" u="sng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ru-RU" sz="2800" u="sng" dirty="0">
              <a:solidFill>
                <a:srgbClr val="002060"/>
              </a:solidFill>
            </a:endParaRPr>
          </a:p>
          <a:p>
            <a:pPr eaLnBrk="0" hangingPunct="0"/>
            <a:r>
              <a:rPr lang="ru-RU" sz="3200" dirty="0">
                <a:solidFill>
                  <a:srgbClr val="00206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Любое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преступное</a:t>
            </a:r>
            <a:r>
              <a:rPr lang="ru-RU" sz="4400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поведение несовершеннолетнего является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следствием социальной 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(отклонения в поведении)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:\САВЧЕНКО\НАБОР КАРТИНОК\ШАБЛОНЫ  ШКОЛА 2\rs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5" y="714375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3284984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defRPr/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Правонарушение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виновное поведение </a:t>
            </a:r>
            <a:r>
              <a:rPr lang="ru-RU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праводееспособного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лица, которое противоречит предписаниям норм права, </a:t>
            </a:r>
            <a:r>
              <a:rPr lang="ru-RU" sz="4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причиняет вред другим лицам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влечет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собой юридическую </a:t>
            </a:r>
            <a:r>
              <a:rPr lang="ru-RU" sz="4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ответственность.  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Правонарушения: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Проступки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Преступления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самые тяжелые правонарушения).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1.Уголовная ответственность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нарушение законов, предусмотренных Уголовным кодексом. Преступление, предусмотренное уголовным законом общественно опасное, посягающее на общественный строй, собственность, личность, права и свободы граждан, общественный порядок (убийство, грабёж, изнасилование, оскорбления, мелкие хищения, хулиганство).</a:t>
            </a:r>
          </a:p>
          <a:p>
            <a:pPr>
              <a:buNone/>
            </a:pPr>
            <a:r>
              <a:rPr lang="ru-RU" sz="28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злостное хулиганство, кражу, изнасилование уголовная ответственность наступает с 14 лет.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2.Административная ответственность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применяется за нарушения, предусмотренные кодексом об административных правонарушениях. К административным нарушения относятся: нарушение правил дорожного движения, нарушение противопожарной безопасности. 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административные правонарушения к ответственности привлекаются с 16 лет. Наказание: штраф, предупреждение, исправительные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Дисциплинарная ответственность 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нарушение трудовых обязанностей, т.е. нарушение трудового законодательства, к примеру: опоздание на работу, прогул без уважительной причины.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ru-RU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Гражданско</a:t>
            </a:r>
            <a:r>
              <a:rPr 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правовая ответственность 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регулирует имущественные отношения. Наказания к правонарушителю: возмещение вреда, уплата ущерба.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филактика противоправного поведения несовершеннолетних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Профилактика противоправного поведения несовершеннолетних</Template>
  <TotalTime>271</TotalTime>
  <Words>1101</Words>
  <Application>Microsoft Office PowerPoint</Application>
  <PresentationFormat>Экран (4:3)</PresentationFormat>
  <Paragraphs>110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Franklin Gothic Book</vt:lpstr>
      <vt:lpstr>Times New Roman</vt:lpstr>
      <vt:lpstr>Профилактика противоправного поведения несовершеннолетних</vt:lpstr>
      <vt:lpstr>«Профилактика противоправного поведения несовершеннолетних» </vt:lpstr>
      <vt:lpstr>Презентация PowerPoint</vt:lpstr>
      <vt:lpstr>Презентация PowerPoint</vt:lpstr>
      <vt:lpstr>Презентация PowerPoint</vt:lpstr>
      <vt:lpstr>Правонарушения: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педагогов в сфере предупреждения правонарушений:</vt:lpstr>
      <vt:lpstr> Признаки отклоняющегося поведения подростков: </vt:lpstr>
      <vt:lpstr> Признаками проблемных детей могут являться: </vt:lpstr>
      <vt:lpstr>Почему формируется такое поведение?  Что влияет на подростков?</vt:lpstr>
      <vt:lpstr>На 20.01.2022года  в ГБУ АО «Котласский детский дом» на внутреннем учете состоят: 1. Суслов В. 2. Логачев С. 3. Шубина Д. 4. Хаустова А. 5.БурановаД. За 2021г. Сняты  с учета  10 воспитанников    два за хорошее  поведение без правонарушений,преступлений. (Уколов М.  , Крутиков К.) поставлены на внутренний учет. </vt:lpstr>
      <vt:lpstr> необходимо:</vt:lpstr>
      <vt:lpstr>Презентация PowerPoint</vt:lpstr>
      <vt:lpstr>  Раннюю профилактику, можно определить как совокупность мер, осуществляемых с тем чтобы: </vt:lpstr>
      <vt:lpstr> Основными направлениями ранней профилактики являются ОУ: </vt:lpstr>
      <vt:lpstr>Социальная работа с несовершеннолетними должна решать следующие задачи: </vt:lpstr>
      <vt:lpstr>-Выявление воспитанников , длительное время не посещающих школу, принятие мер по возвращению их  в школу, совершающих самовольные уходы, нарушающих дисциплину, совершающих правонарушения. -Проведение заседаний педагогического совета по вопросам профилактики безнадзорности и правонарушений несовершеннолетних . -Активизация работы по пропаганде правовых знаний среди несовершеннолетних (разработка тематику лекций, бесед по пропаганде правовых знаний, проведение месячников, иные мероприятия по пропаганде правовых знаний и т.д.)   </vt:lpstr>
      <vt:lpstr> 1. Диагностическая деятельность </vt:lpstr>
      <vt:lpstr>2. Индивидуально-коррекционная работа</vt:lpstr>
      <vt:lpstr>3. Работа с  документами  о семье воспитанника</vt:lpstr>
      <vt:lpstr> 4. Взаимодействие с заинтересованными организациями </vt:lpstr>
      <vt:lpstr> 5. Информационная, организационно-методическая деятельность </vt:lpstr>
      <vt:lpstr> 6. Правовое просвещение воспитанников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«Профилактика противоправного поведения несовершеннолетних»</dc:title>
  <dc:creator>Алена</dc:creator>
  <cp:lastModifiedBy>User</cp:lastModifiedBy>
  <cp:revision>21</cp:revision>
  <cp:lastPrinted>2022-01-21T09:25:53Z</cp:lastPrinted>
  <dcterms:created xsi:type="dcterms:W3CDTF">2017-11-02T11:02:51Z</dcterms:created>
  <dcterms:modified xsi:type="dcterms:W3CDTF">2022-01-21T10:55:37Z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361003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