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352" r:id="rId3"/>
    <p:sldId id="353" r:id="rId4"/>
    <p:sldId id="360" r:id="rId5"/>
    <p:sldId id="371" r:id="rId6"/>
    <p:sldId id="354" r:id="rId7"/>
    <p:sldId id="277" r:id="rId8"/>
    <p:sldId id="359" r:id="rId9"/>
    <p:sldId id="362" r:id="rId10"/>
    <p:sldId id="363" r:id="rId11"/>
    <p:sldId id="364" r:id="rId12"/>
    <p:sldId id="365" r:id="rId13"/>
    <p:sldId id="366" r:id="rId14"/>
    <p:sldId id="269" r:id="rId15"/>
    <p:sldId id="361" r:id="rId16"/>
    <p:sldId id="355" r:id="rId17"/>
    <p:sldId id="356" r:id="rId18"/>
    <p:sldId id="367" r:id="rId19"/>
    <p:sldId id="338" r:id="rId20"/>
    <p:sldId id="368" r:id="rId21"/>
    <p:sldId id="272" r:id="rId22"/>
    <p:sldId id="273" r:id="rId23"/>
    <p:sldId id="370" r:id="rId24"/>
    <p:sldId id="369" r:id="rId25"/>
    <p:sldId id="35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3971" autoAdjust="0"/>
    <p:restoredTop sz="94660"/>
  </p:normalViewPr>
  <p:slideViewPr>
    <p:cSldViewPr>
      <p:cViewPr varScale="1">
        <p:scale>
          <a:sx n="87" d="100"/>
          <a:sy n="87" d="100"/>
        </p:scale>
        <p:origin x="-1186" y="-86"/>
      </p:cViewPr>
      <p:guideLst>
        <p:guide orient="horz" pos="2160"/>
        <p:guide pos="2880"/>
      </p:guideLst>
    </p:cSldViewPr>
  </p:slideViewPr>
  <p:notesTextViewPr>
    <p:cViewPr>
      <p:scale>
        <a:sx n="1" d="1"/>
        <a:sy n="1" d="1"/>
      </p:scale>
      <p:origin x="0" y="0"/>
    </p:cViewPr>
  </p:notesTextViewPr>
  <p:sorterViewPr>
    <p:cViewPr>
      <p:scale>
        <a:sx n="100" d="100"/>
        <a:sy n="100" d="100"/>
      </p:scale>
      <p:origin x="0" y="35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099576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79888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918730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89306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284613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60189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4064754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3438656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77112056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76800449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23945276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71698413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06902316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8795852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39488578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49659585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0E61FA-EEC4-4365-A29F-79FE49514548}" type="datetimeFigureOut">
              <a:rPr lang="ru-RU" smtClean="0"/>
              <a:pPr/>
              <a:t>22.01.2024</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1086666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0E61FA-EEC4-4365-A29F-79FE49514548}" type="datetimeFigureOut">
              <a:rPr lang="ru-RU" smtClean="0"/>
              <a:pPr/>
              <a:t>22.01.2024</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EB03DCC-3922-4BCA-B45C-8CB1483BC648}" type="slidenum">
              <a:rPr lang="ru-RU" smtClean="0"/>
              <a:pPr/>
              <a:t>‹#›</a:t>
            </a:fld>
            <a:endParaRPr lang="ru-RU"/>
          </a:p>
        </p:txBody>
      </p:sp>
    </p:spTree>
    <p:extLst>
      <p:ext uri="{BB962C8B-B14F-4D97-AF65-F5344CB8AC3E}">
        <p14:creationId xmlns:p14="http://schemas.microsoft.com/office/powerpoint/2010/main" val="2573397201"/>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hyperlink" Target="https://infourok.ru/go.html?href=http://www.tmsam.ru/vopros-spetsialist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hyperlink" Target="http://www.consultant.ru/document/cons_doc_LAW_12778/f8790e854251e100174ecf4ecf893419448e9c3d/" TargetMode="External"/><Relationship Id="rId13" Type="http://schemas.openxmlformats.org/officeDocument/2006/relationships/hyperlink" Target="http://www.consultant.ru/document/cons_doc_LAW_12778/9de304b4d0bf3cdc4919e0e690eedbef9dd9bcf6/" TargetMode="External"/><Relationship Id="rId3" Type="http://schemas.openxmlformats.org/officeDocument/2006/relationships/hyperlink" Target="http://www.consultant.ru/document/cons_doc_LAW_12778/1bb27b95421dd0544ba654c0125ddc6eced9f108/" TargetMode="External"/><Relationship Id="rId7" Type="http://schemas.openxmlformats.org/officeDocument/2006/relationships/hyperlink" Target="http://www.consultant.ru/document/cons_doc_LAW_12778/ea3a3d53f6e57a532977318e59ec7358f7438601/" TargetMode="External"/><Relationship Id="rId12" Type="http://schemas.openxmlformats.org/officeDocument/2006/relationships/hyperlink" Target="http://www.consultant.ru/document/cons_doc_LAW_12778/7374642eb7bcb54c2005a38c6a9e25f9bd333b1f/" TargetMode="External"/><Relationship Id="rId2" Type="http://schemas.openxmlformats.org/officeDocument/2006/relationships/hyperlink" Target="http://www.consultant.ru/document/cons_doc_LAW_12778/079e7b4a2591f06b6af03599d9aabef165d65ec6/" TargetMode="External"/><Relationship Id="rId1" Type="http://schemas.openxmlformats.org/officeDocument/2006/relationships/slideLayout" Target="../slideLayouts/slideLayout11.xml"/><Relationship Id="rId6" Type="http://schemas.openxmlformats.org/officeDocument/2006/relationships/hyperlink" Target="http://www.consultant.ru/document/cons_doc_LAW_12778/4ded04ccf6dea95052afc084e9999e6d45e2cc7c/" TargetMode="External"/><Relationship Id="rId11" Type="http://schemas.openxmlformats.org/officeDocument/2006/relationships/hyperlink" Target="http://www.consultant.ru/document/cons_doc_LAW_12778/30fb9c00554427d23dddff21a00e8ea1ca631301/" TargetMode="External"/><Relationship Id="rId5" Type="http://schemas.openxmlformats.org/officeDocument/2006/relationships/hyperlink" Target="http://www.consultant.ru/document/cons_doc_LAW_12778/9ffe68e98b8117fc792d02be7ec184263cab2fbb/" TargetMode="External"/><Relationship Id="rId10" Type="http://schemas.openxmlformats.org/officeDocument/2006/relationships/hyperlink" Target="http://www.consultant.ru/document/cons_doc_LAW_12778/53703a99bf4668be45a82615f2c49361cc47e7d4/" TargetMode="External"/><Relationship Id="rId4" Type="http://schemas.openxmlformats.org/officeDocument/2006/relationships/hyperlink" Target="http://www.consultant.ru/document/cons_doc_LAW_12778/667948e48df510d4c8c90ff40ff600a915ec1fea/" TargetMode="External"/><Relationship Id="rId9" Type="http://schemas.openxmlformats.org/officeDocument/2006/relationships/hyperlink" Target="http://www.consultant.ru/document/cons_doc_LAW_12778/785ff748eda8db09e9275dc8231632fa1a2d0062/" TargetMode="External"/><Relationship Id="rId14" Type="http://schemas.openxmlformats.org/officeDocument/2006/relationships/hyperlink" Target="http://www.consultant.ru/document/cons_doc_LAW_12778/989cf3df49885e3a23aeb0264619ff37b9c8b95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hyperlink" Target="https://infourok.ru/go.html?href=#block_36"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7397" y="-119905"/>
            <a:ext cx="8223448" cy="1800200"/>
          </a:xfrm>
        </p:spPr>
        <p:txBody>
          <a:bodyPr>
            <a:noAutofit/>
          </a:bodyPr>
          <a:lstStyle/>
          <a:p>
            <a:pPr algn="ctr"/>
            <a:r>
              <a:rPr lang="ru-RU" sz="8000" b="1" dirty="0" smtClean="0">
                <a:solidFill>
                  <a:srgbClr val="FF0000"/>
                </a:solidFill>
              </a:rPr>
              <a:t/>
            </a:r>
            <a:br>
              <a:rPr lang="ru-RU" sz="8000" b="1" dirty="0" smtClean="0">
                <a:solidFill>
                  <a:srgbClr val="FF0000"/>
                </a:solidFill>
              </a:rPr>
            </a:br>
            <a:r>
              <a:rPr lang="ru-RU" sz="8000" b="1" dirty="0">
                <a:solidFill>
                  <a:srgbClr val="FF0000"/>
                </a:solidFill>
              </a:rPr>
              <a:t> </a:t>
            </a:r>
            <a:r>
              <a:rPr lang="ru-RU" sz="8000" b="1" dirty="0" smtClean="0">
                <a:solidFill>
                  <a:srgbClr val="FF0000"/>
                </a:solidFill>
              </a:rPr>
              <a:t>         </a:t>
            </a:r>
            <a:br>
              <a:rPr lang="ru-RU" sz="8000" b="1" dirty="0" smtClean="0">
                <a:solidFill>
                  <a:srgbClr val="FF0000"/>
                </a:solidFill>
              </a:rPr>
            </a:br>
            <a:r>
              <a:rPr lang="ru-RU" sz="8000" b="1" dirty="0">
                <a:solidFill>
                  <a:srgbClr val="FF0000"/>
                </a:solidFill>
              </a:rPr>
              <a:t/>
            </a:r>
            <a:br>
              <a:rPr lang="ru-RU" sz="8000" b="1" dirty="0">
                <a:solidFill>
                  <a:srgbClr val="FF0000"/>
                </a:solidFill>
              </a:rPr>
            </a:br>
            <a:r>
              <a:rPr lang="ru-RU" sz="8000" b="1" dirty="0" smtClean="0">
                <a:solidFill>
                  <a:srgbClr val="FF0000"/>
                </a:solidFill>
              </a:rPr>
              <a:t>                            </a:t>
            </a:r>
            <a:br>
              <a:rPr lang="ru-RU" sz="8000" b="1" dirty="0" smtClean="0">
                <a:solidFill>
                  <a:srgbClr val="FF0000"/>
                </a:solidFill>
              </a:rPr>
            </a:br>
            <a:r>
              <a:rPr lang="ru-RU" sz="4000" b="1" dirty="0" smtClean="0">
                <a:solidFill>
                  <a:srgbClr val="FF0000"/>
                </a:solidFill>
              </a:rPr>
              <a:t>ГБУ АО «Котласский детский дом».</a:t>
            </a:r>
            <a:endParaRPr lang="ru-RU" sz="4000" b="1" dirty="0">
              <a:solidFill>
                <a:srgbClr val="FF0000"/>
              </a:solidFill>
            </a:endParaRPr>
          </a:p>
        </p:txBody>
      </p:sp>
      <p:sp>
        <p:nvSpPr>
          <p:cNvPr id="3" name="Подзаголовок 2"/>
          <p:cNvSpPr>
            <a:spLocks noGrp="1"/>
          </p:cNvSpPr>
          <p:nvPr>
            <p:ph type="subTitle" idx="1"/>
          </p:nvPr>
        </p:nvSpPr>
        <p:spPr>
          <a:xfrm>
            <a:off x="805999" y="3284087"/>
            <a:ext cx="7690554" cy="2900949"/>
          </a:xfrm>
        </p:spPr>
        <p:txBody>
          <a:bodyPr>
            <a:normAutofit fontScale="92500"/>
          </a:bodyPr>
          <a:lstStyle/>
          <a:p>
            <a:pPr algn="ctr"/>
            <a:r>
              <a:rPr lang="ru-RU" sz="3500" dirty="0" smtClean="0">
                <a:solidFill>
                  <a:schemeClr val="tx1"/>
                </a:solidFill>
              </a:rPr>
              <a:t>« Социально </a:t>
            </a:r>
            <a:r>
              <a:rPr lang="ru-RU" sz="3500" dirty="0" smtClean="0">
                <a:solidFill>
                  <a:schemeClr val="tx1"/>
                </a:solidFill>
              </a:rPr>
              <a:t>- правовая </a:t>
            </a:r>
            <a:r>
              <a:rPr lang="ru-RU" sz="3500" dirty="0" smtClean="0">
                <a:solidFill>
                  <a:schemeClr val="tx1"/>
                </a:solidFill>
              </a:rPr>
              <a:t>помощь детям сиротами детям оставшимся без попечения родителей».</a:t>
            </a:r>
          </a:p>
          <a:p>
            <a:pPr algn="r"/>
            <a:endParaRPr lang="ru-RU" sz="2800" dirty="0" smtClean="0">
              <a:solidFill>
                <a:schemeClr val="tx1"/>
              </a:solidFill>
            </a:endParaRPr>
          </a:p>
          <a:p>
            <a:pPr algn="r"/>
            <a:r>
              <a:rPr lang="ru-RU" sz="2800" dirty="0" smtClean="0">
                <a:solidFill>
                  <a:schemeClr val="tx1"/>
                </a:solidFill>
              </a:rPr>
              <a:t>Социальный педагог :Рыжкова О.Н.</a:t>
            </a:r>
          </a:p>
          <a:p>
            <a:pPr algn="r"/>
            <a:endParaRPr lang="ru-RU" sz="4100" dirty="0">
              <a:solidFill>
                <a:schemeClr val="tx1"/>
              </a:solidFill>
            </a:endParaRPr>
          </a:p>
        </p:txBody>
      </p:sp>
      <p:pic>
        <p:nvPicPr>
          <p:cNvPr id="4" name="Очень красивая песня и душевное исполнение - тема из к_ф Одиноким предоставляетс.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flipH="1" flipV="1">
            <a:off x="7808687" y="5290592"/>
            <a:ext cx="1567408" cy="1567408"/>
          </a:xfrm>
          <a:prstGeom prst="rect">
            <a:avLst/>
          </a:prstGeom>
        </p:spPr>
      </p:pic>
      <p:pic>
        <p:nvPicPr>
          <p:cNvPr id="5" name="Picture 2" descr="C:\Users\ольга\Desktop\на буклет\SAM_006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3329" y="1726107"/>
            <a:ext cx="249158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180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496944" cy="4900701"/>
          </a:xfrm>
          <a:prstGeom prst="rect">
            <a:avLst/>
          </a:prstGeom>
        </p:spPr>
        <p:txBody>
          <a:bodyPr wrap="square">
            <a:spAutoFit/>
          </a:bodyPr>
          <a:lstStyle/>
          <a:p>
            <a:pPr algn="just">
              <a:lnSpc>
                <a:spcPct val="107000"/>
              </a:lnSpc>
              <a:spcAft>
                <a:spcPts val="0"/>
              </a:spcAft>
            </a:pPr>
            <a:r>
              <a:rPr lang="ru-RU" sz="28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Жильё</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Основанием для обеспечения социальных гарантий в области жилищных прав граждан служат: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Конституция Российской Федерации, Жилищный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Закон «Об основах федеральной жилищной политики»;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Гражданский кодекс Российской Федерации.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655"/>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Жилые помещения для выпускников детских домов и интернатов</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sz="1400" u="sng" dirty="0">
                <a:solidFill>
                  <a:srgbClr val="1A3DC1"/>
                </a:solidFill>
                <a:latin typeface="Arial" panose="020B0604020202020204" pitchFamily="34" charset="0"/>
                <a:ea typeface="Times New Roman" panose="02020603050405020304" pitchFamily="18" charset="0"/>
                <a:cs typeface="Times New Roman" panose="02020603050405020304" pitchFamily="18" charset="0"/>
                <a:hlinkClick r:id="rId2"/>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225"/>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 получить жилье после выпуска из детского дома, кто имеет на него право, в каком размере и порядке и другие вопросы, возникающие в сфере обеспечения жильем.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51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Кто имеет право на получение жилья?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Гарантии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 на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детей-сирот и детей, оставшихся без попечения родителей закреплены в ст. 8 Федерального закона от 21.12.1996 N 159-ФЗ "О дополнительных гарантиях по социальной поддержке детей-сирот и детей, оставшихся без попечения родителей":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Дети-сироты и дети, оставшиеся без попечения родителей, а также дети, находящиеся под опекой (попечительством), не имеющие</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закрепленного жилого помещения</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после окончания пребывания в образовательном учреждении или учреждении социального обслуживания, а также в учреждениях всех видов профессионального образования, либо по окончании службы в рядах Вооруженных Сил Российской Федерации, либо после возвращения из учреждений, исполняющих наказание в виде лишения свободы, обеспечиваются органами исполнительной власти по месту жительства вне очереди жилой площадью не ниже установленных социальных норм.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674499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38630"/>
            <a:ext cx="8496944" cy="5883662"/>
          </a:xfrm>
          <a:prstGeom prst="rect">
            <a:avLst/>
          </a:prstGeom>
        </p:spPr>
        <p:txBody>
          <a:bodyPr wrap="square">
            <a:spAutoFit/>
          </a:bodyPr>
          <a:lstStyle/>
          <a:p>
            <a:pPr algn="just">
              <a:lnSpc>
                <a:spcPts val="13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Закрепленное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может быть в собственности или в социальном найме (быть не приватизированным).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Дети-сироты и дети, оставшиеся без попечения родителей, а также дети, находящиеся под опекой (попечительством), имевшие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закрепленное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сохраняют на него право на весь период пребывания в образовательном учреждении или учреждении социального обслуживания населения, а также в учреждениях всех видов профессионального образования независимо от форм собственности, на период службы в рядах Вооруженных Сил Российской Федерации, на период нахождения в учреждениях, исполняющих наказание в виде лишения свободы.</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 есть если ты до помещения в детский дом был зарегистрирован (прописан) в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жилом помещении,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имел право пользования им, то орган опеки и попечительства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обязан</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закрепить</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указанное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жилье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 тобой до выпуска из образовательного учреждения</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a:t> </a:t>
            </a:r>
            <a:endParaRPr lang="ru-RU" sz="1600" b="1" dirty="0" smtClean="0"/>
          </a:p>
          <a:p>
            <a:r>
              <a:rPr lang="ru-RU" sz="1600" b="1" dirty="0" smtClean="0">
                <a:solidFill>
                  <a:schemeClr val="bg1"/>
                </a:solidFill>
              </a:rPr>
              <a:t>Норма </a:t>
            </a:r>
            <a:r>
              <a:rPr lang="ru-RU" sz="1600" b="1" dirty="0">
                <a:solidFill>
                  <a:schemeClr val="bg1"/>
                </a:solidFill>
              </a:rPr>
              <a:t>предоставления площади жилого помещения на одного человека составляет не менее </a:t>
            </a:r>
            <a:r>
              <a:rPr lang="ru-RU" sz="1600" b="1" dirty="0" smtClean="0">
                <a:solidFill>
                  <a:schemeClr val="bg1"/>
                </a:solidFill>
              </a:rPr>
              <a:t>11 </a:t>
            </a:r>
            <a:r>
              <a:rPr lang="ru-RU" sz="1600" b="1" dirty="0" err="1">
                <a:solidFill>
                  <a:schemeClr val="bg1"/>
                </a:solidFill>
              </a:rPr>
              <a:t>кв.м</a:t>
            </a:r>
            <a:r>
              <a:rPr lang="ru-RU" sz="1600" b="1" dirty="0">
                <a:solidFill>
                  <a:schemeClr val="bg1"/>
                </a:solidFill>
              </a:rPr>
              <a:t>. </a:t>
            </a:r>
            <a:r>
              <a:rPr lang="ru-RU" sz="1600" b="1" dirty="0" smtClean="0">
                <a:solidFill>
                  <a:schemeClr val="bg1"/>
                </a:solidFill>
              </a:rPr>
              <a:t>Жилое </a:t>
            </a:r>
            <a:r>
              <a:rPr lang="ru-RU" sz="1600" b="1" dirty="0">
                <a:solidFill>
                  <a:schemeClr val="bg1"/>
                </a:solidFill>
              </a:rPr>
              <a:t>помещение</a:t>
            </a:r>
            <a:r>
              <a:rPr lang="ru-RU" sz="1600" dirty="0">
                <a:solidFill>
                  <a:schemeClr val="bg1"/>
                </a:solidFill>
              </a:rPr>
              <a:t> может быть предоставлено общей </a:t>
            </a:r>
            <a:r>
              <a:rPr lang="ru-RU" sz="1600" b="1" dirty="0">
                <a:solidFill>
                  <a:schemeClr val="bg1"/>
                </a:solidFill>
              </a:rPr>
              <a:t>площадью</a:t>
            </a:r>
            <a:r>
              <a:rPr lang="ru-RU" sz="1600" dirty="0">
                <a:solidFill>
                  <a:schemeClr val="bg1"/>
                </a:solidFill>
              </a:rPr>
              <a:t>, превышающей норму предоставления на одного человека (не более чем в два раза).</a:t>
            </a:r>
          </a:p>
          <a:p>
            <a:r>
              <a:rPr lang="ru-RU" sz="1600" dirty="0">
                <a:solidFill>
                  <a:schemeClr val="bg1"/>
                </a:solidFill>
              </a:rPr>
              <a:t>Жилое помещение должно соответствовать </a:t>
            </a:r>
            <a:r>
              <a:rPr lang="ru-RU" sz="1600" b="1" dirty="0">
                <a:solidFill>
                  <a:schemeClr val="bg1"/>
                </a:solidFill>
              </a:rPr>
              <a:t>санитарным и техническим требованиям</a:t>
            </a:r>
            <a:r>
              <a:rPr lang="ru-RU" sz="1600" dirty="0">
                <a:solidFill>
                  <a:schemeClr val="bg1"/>
                </a:solidFill>
              </a:rPr>
              <a:t>, предусмотренным законодательством.</a:t>
            </a:r>
          </a:p>
          <a:p>
            <a:r>
              <a:rPr lang="ru-RU" sz="1600" b="1" dirty="0">
                <a:solidFill>
                  <a:schemeClr val="bg1"/>
                </a:solidFill>
              </a:rPr>
              <a:t>Требования </a:t>
            </a:r>
            <a:r>
              <a:rPr lang="ru-RU" sz="1600" dirty="0">
                <a:solidFill>
                  <a:schemeClr val="bg1"/>
                </a:solidFill>
              </a:rPr>
              <a:t>для признания </a:t>
            </a:r>
            <a:r>
              <a:rPr lang="ru-RU" sz="1600" b="1" dirty="0">
                <a:solidFill>
                  <a:schemeClr val="bg1"/>
                </a:solidFill>
              </a:rPr>
              <a:t>помещения жилым</a:t>
            </a:r>
            <a:r>
              <a:rPr lang="ru-RU" sz="1600" dirty="0">
                <a:solidFill>
                  <a:schemeClr val="bg1"/>
                </a:solidFill>
              </a:rPr>
              <a:t> утверждены правительством РФ в Постановлении от 28.01.2006 N 47 "Об утверждении Положения о признании помещения жилым помещением, жилого помещения непригодным для проживания и многоквартирного дома аварийным и подлежащим сносу или реконструкции".</a:t>
            </a:r>
          </a:p>
          <a:p>
            <a:pPr algn="just">
              <a:lnSpc>
                <a:spcPts val="137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606074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568952" cy="6527621"/>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 тебе нужно знать, если ты решишь создать семью.</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Основанием для обеспечения прав граждан для создания семьи служат: </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Конституция Российской Федерации;</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Семейный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Гражданский Кодекс Российской Федерации</a:t>
            </a:r>
            <a:r>
              <a:rPr lang="ru-RU" dirty="0" smtClean="0">
                <a:solidFill>
                  <a:srgbClr val="000000"/>
                </a:solidFill>
                <a:latin typeface="Times New Roman" panose="02020603050405020304" pitchFamily="18" charset="0"/>
                <a:ea typeface="Times New Roman" panose="02020603050405020304" pitchFamily="18" charset="0"/>
              </a:rPr>
              <a:t>.</a:t>
            </a:r>
            <a:r>
              <a:rPr lang="ru-RU" b="1" u="sng" dirty="0"/>
              <a:t> </a:t>
            </a:r>
            <a:endParaRPr lang="ru-RU" b="1" u="sng" dirty="0" smtClean="0"/>
          </a:p>
          <a:p>
            <a:r>
              <a:rPr lang="ru-RU" sz="1400" b="1" u="sng" dirty="0" smtClean="0">
                <a:solidFill>
                  <a:schemeClr val="bg1"/>
                </a:solidFill>
              </a:rPr>
              <a:t>Здоровье</a:t>
            </a:r>
            <a:r>
              <a:rPr lang="ru-RU" sz="1400" b="1" u="sng" dirty="0">
                <a:solidFill>
                  <a:schemeClr val="bg1"/>
                </a:solidFill>
              </a:rPr>
              <a:t>. Медицинское обслуживание</a:t>
            </a:r>
            <a:endParaRPr lang="ru-RU" sz="1400" dirty="0">
              <a:solidFill>
                <a:schemeClr val="bg1"/>
              </a:solidFill>
            </a:endParaRPr>
          </a:p>
          <a:p>
            <a:r>
              <a:rPr lang="ru-RU" sz="1400" dirty="0">
                <a:solidFill>
                  <a:schemeClr val="bg1"/>
                </a:solidFill>
              </a:rPr>
              <a:t>Основанием для обеспечения социальных гарантий в области медицинского обслуживания граждан служат:</a:t>
            </a:r>
            <a:br>
              <a:rPr lang="ru-RU" sz="1400" dirty="0">
                <a:solidFill>
                  <a:schemeClr val="bg1"/>
                </a:solidFill>
              </a:rPr>
            </a:br>
            <a:r>
              <a:rPr lang="ru-RU" sz="1400" dirty="0">
                <a:solidFill>
                  <a:schemeClr val="bg1"/>
                </a:solidFill>
              </a:rPr>
              <a:t>• Конституция Российской Федерации;</a:t>
            </a:r>
            <a:br>
              <a:rPr lang="ru-RU" sz="1400" dirty="0">
                <a:solidFill>
                  <a:schemeClr val="bg1"/>
                </a:solidFill>
              </a:rPr>
            </a:br>
            <a:r>
              <a:rPr lang="ru-RU" sz="1400" dirty="0">
                <a:solidFill>
                  <a:schemeClr val="bg1"/>
                </a:solidFill>
              </a:rPr>
              <a:t>• Гражданский Кодекс Российской Федерации.</a:t>
            </a:r>
            <a:br>
              <a:rPr lang="ru-RU" sz="1400" dirty="0">
                <a:solidFill>
                  <a:schemeClr val="bg1"/>
                </a:solidFill>
              </a:rPr>
            </a:br>
            <a:endParaRPr lang="ru-RU" sz="1400" dirty="0">
              <a:solidFill>
                <a:schemeClr val="bg1"/>
              </a:solidFill>
            </a:endParaRPr>
          </a:p>
          <a:p>
            <a:r>
              <a:rPr lang="ru-RU" sz="1400" b="1" dirty="0">
                <a:solidFill>
                  <a:schemeClr val="bg1"/>
                </a:solidFill>
              </a:rPr>
              <a:t>Права выпускников образовательных учреждений для детей-сирот и детей, оставшихся без попечения родителей, на медицинское обслуживание.</a:t>
            </a:r>
            <a:endParaRPr lang="ru-RU" sz="1400" dirty="0">
              <a:solidFill>
                <a:schemeClr val="bg1"/>
              </a:solidFill>
            </a:endParaRPr>
          </a:p>
          <a:p>
            <a:r>
              <a:rPr lang="ru-RU" sz="1400" dirty="0">
                <a:solidFill>
                  <a:schemeClr val="bg1"/>
                </a:solidFill>
              </a:rPr>
              <a:t>В соответствии со статьей 7 «Дополнительные гарантии права на медицинское обслуживание» Федерального закона «О дополнительных гарантиях по социальной поддержке детей-сирот и детей, оставшихся без попечения родителей»:</a:t>
            </a:r>
          </a:p>
          <a:p>
            <a:pPr lvl="0"/>
            <a:r>
              <a:rPr lang="ru-RU" sz="1400" dirty="0">
                <a:solidFill>
                  <a:schemeClr val="bg1"/>
                </a:solidFill>
              </a:rPr>
              <a:t>Детям-сиротам и детям, оставшимся без попечения родителей, а также лицам из числа детей-сирот и детей, оставшихся без попечения родителей, предоставляется бесплатное медицинское обслуживание и оперативное лечение в государственном и муниципальном лечебно-профилактическом учреждении, в том числе проведение диспансеризации, оздоровления, регулярных медицинских осмотров.</a:t>
            </a:r>
          </a:p>
          <a:p>
            <a:pPr lvl="0"/>
            <a:r>
              <a:rPr lang="ru-RU" sz="1400" dirty="0">
                <a:solidFill>
                  <a:schemeClr val="bg1"/>
                </a:solidFill>
              </a:rPr>
              <a:t>Детям-сиротам и детям, оставшимся без попечения родителей, лицам из числа детей-сирот и детей, оставшихся без попечения родителей, могут предоставляться путевки в школьные и студенческие спортивно-оздоровительные лагеря (базы) труда и отдыха, в санаторно-курортные учреждения при наличии медицинских показаний, а также оплачивается проезд к месту лечения и обратно.</a:t>
            </a:r>
          </a:p>
          <a:p>
            <a:endParaRPr lang="ru-RU" sz="1400" dirty="0">
              <a:solidFill>
                <a:schemeClr val="bg1"/>
              </a:solidFill>
            </a:endParaRPr>
          </a:p>
        </p:txBody>
      </p:sp>
    </p:spTree>
    <p:extLst>
      <p:ext uri="{BB962C8B-B14F-4D97-AF65-F5344CB8AC3E}">
        <p14:creationId xmlns:p14="http://schemas.microsoft.com/office/powerpoint/2010/main" val="341687407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16632"/>
            <a:ext cx="4196680" cy="3052131"/>
          </a:xfrm>
          <a:prstGeom prst="rect">
            <a:avLst/>
          </a:prstGeom>
        </p:spPr>
      </p:pic>
      <p:sp>
        <p:nvSpPr>
          <p:cNvPr id="3" name="Прямоугольник 2"/>
          <p:cNvSpPr/>
          <p:nvPr/>
        </p:nvSpPr>
        <p:spPr>
          <a:xfrm>
            <a:off x="4375900" y="116559"/>
            <a:ext cx="4572000" cy="685059"/>
          </a:xfrm>
          <a:prstGeom prst="rect">
            <a:avLst/>
          </a:prstGeom>
        </p:spPr>
        <p:txBody>
          <a:bodyPr>
            <a:spAutoFit/>
          </a:bodyPr>
          <a:lstStyle/>
          <a:p>
            <a:pPr algn="just">
              <a:lnSpc>
                <a:spcPct val="107000"/>
              </a:lnSpc>
              <a:spcAft>
                <a:spcPts val="0"/>
              </a:spcAft>
            </a:pPr>
            <a:r>
              <a:rPr lang="ru-RU"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Алгоритм записи на приём к врачу через интернет.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179512" y="3168763"/>
            <a:ext cx="8640960" cy="1318502"/>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Твои деловые бумаги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В жизни каждому взрослому человеку приходится решать много важных дел. А для этого нужно не только понимать деловые бумаги, но и уметь их правильно составлять самому. Чаще других нам приходится писать заявления, доверенности. </a:t>
            </a:r>
            <a:endParaRPr lang="ru-RU" dirty="0"/>
          </a:p>
        </p:txBody>
      </p:sp>
      <p:pic>
        <p:nvPicPr>
          <p:cNvPr id="5" name="Рисунок 4"/>
          <p:cNvPicPr>
            <a:picLocks noChangeAspect="1"/>
          </p:cNvPicPr>
          <p:nvPr/>
        </p:nvPicPr>
        <p:blipFill>
          <a:blip r:embed="rId3"/>
          <a:stretch>
            <a:fillRect/>
          </a:stretch>
        </p:blipFill>
        <p:spPr>
          <a:xfrm>
            <a:off x="683568" y="4487265"/>
            <a:ext cx="4176464" cy="2182095"/>
          </a:xfrm>
          <a:prstGeom prst="rect">
            <a:avLst/>
          </a:prstGeom>
        </p:spPr>
      </p:pic>
    </p:spTree>
    <p:extLst>
      <p:ext uri="{BB962C8B-B14F-4D97-AF65-F5344CB8AC3E}">
        <p14:creationId xmlns:p14="http://schemas.microsoft.com/office/powerpoint/2010/main" val="211517623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52400"/>
            <a:ext cx="8147248" cy="1908448"/>
          </a:xfrm>
        </p:spPr>
        <p:txBody>
          <a:bodyPr>
            <a:normAutofit/>
          </a:bodyPr>
          <a:lstStyle/>
          <a:p>
            <a:r>
              <a:rPr lang="ru-RU" altLang="ru-RU" b="1" i="1" dirty="0">
                <a:solidFill>
                  <a:schemeClr val="bg1"/>
                </a:solidFill>
              </a:rPr>
              <a:t>Социально – правовое сопровождение:</a:t>
            </a:r>
            <a:r>
              <a:rPr lang="ru-RU" altLang="ru-RU" b="1" dirty="0">
                <a:solidFill>
                  <a:schemeClr val="bg1"/>
                </a:solidFill>
              </a:rPr>
              <a:t> </a:t>
            </a:r>
            <a:br>
              <a:rPr lang="ru-RU" altLang="ru-RU" b="1" dirty="0">
                <a:solidFill>
                  <a:schemeClr val="bg1"/>
                </a:solidFill>
              </a:rPr>
            </a:br>
            <a:endParaRPr lang="ru-RU" b="1" dirty="0">
              <a:solidFill>
                <a:schemeClr val="bg1"/>
              </a:solidFill>
            </a:endParaRPr>
          </a:p>
        </p:txBody>
      </p:sp>
      <p:sp>
        <p:nvSpPr>
          <p:cNvPr id="5" name="Прямоугольник 4"/>
          <p:cNvSpPr/>
          <p:nvPr/>
        </p:nvSpPr>
        <p:spPr>
          <a:xfrm>
            <a:off x="1547664" y="1484784"/>
            <a:ext cx="6408712" cy="4278094"/>
          </a:xfrm>
          <a:prstGeom prst="rect">
            <a:avLst/>
          </a:prstGeom>
        </p:spPr>
        <p:txBody>
          <a:bodyPr wrap="square">
            <a:spAutoFit/>
          </a:bodyPr>
          <a:lstStyle/>
          <a:p>
            <a:r>
              <a:rPr lang="ru-RU" altLang="ru-RU" sz="2000" b="1" dirty="0"/>
              <a:t> </a:t>
            </a:r>
          </a:p>
          <a:p>
            <a:pPr algn="just"/>
            <a:r>
              <a:rPr lang="ru-RU" altLang="ru-RU" b="1" dirty="0">
                <a:solidFill>
                  <a:schemeClr val="bg1"/>
                </a:solidFill>
              </a:rPr>
              <a:t> - помощь в написании и оформлении документов, связанных с защитой прав и интересов воспитанников, в том числе и выпускников;</a:t>
            </a:r>
          </a:p>
          <a:p>
            <a:pPr algn="just"/>
            <a:r>
              <a:rPr lang="ru-RU" altLang="ru-RU" b="1" dirty="0">
                <a:solidFill>
                  <a:schemeClr val="bg1"/>
                </a:solidFill>
              </a:rPr>
              <a:t> - содействие в предоставлении социальных выплат и т.д</a:t>
            </a:r>
            <a:r>
              <a:rPr lang="ru-RU" altLang="ru-RU" b="1" dirty="0" smtClean="0">
                <a:solidFill>
                  <a:schemeClr val="bg1"/>
                </a:solidFill>
              </a:rPr>
              <a:t>.</a:t>
            </a:r>
            <a:r>
              <a:rPr lang="ru-RU" altLang="ru-RU" b="1" i="1" dirty="0">
                <a:solidFill>
                  <a:schemeClr val="bg1"/>
                </a:solidFill>
              </a:rPr>
              <a:t> Организационно-педагогическое сопровождение:</a:t>
            </a:r>
          </a:p>
          <a:p>
            <a:pPr algn="just"/>
            <a:r>
              <a:rPr lang="ru-RU" altLang="ru-RU" b="1" dirty="0">
                <a:solidFill>
                  <a:schemeClr val="bg1"/>
                </a:solidFill>
              </a:rPr>
              <a:t> </a:t>
            </a:r>
          </a:p>
          <a:p>
            <a:pPr algn="just"/>
            <a:r>
              <a:rPr lang="ru-RU" altLang="ru-RU" b="1" dirty="0">
                <a:solidFill>
                  <a:schemeClr val="bg1"/>
                </a:solidFill>
              </a:rPr>
              <a:t> - педагогическая помощь воспитанникам в защите их интересов;</a:t>
            </a:r>
          </a:p>
          <a:p>
            <a:pPr algn="just"/>
            <a:r>
              <a:rPr lang="ru-RU" altLang="ru-RU" b="1" dirty="0">
                <a:solidFill>
                  <a:schemeClr val="bg1"/>
                </a:solidFill>
              </a:rPr>
              <a:t> - консультативная помощь воспитанникам и выпускникам;</a:t>
            </a:r>
          </a:p>
          <a:p>
            <a:pPr algn="just"/>
            <a:r>
              <a:rPr lang="ru-RU" altLang="ru-RU" b="1" dirty="0">
                <a:solidFill>
                  <a:schemeClr val="bg1"/>
                </a:solidFill>
              </a:rPr>
              <a:t>  - содействие культурно – досуговой, трудовой  деятельности воспитанников и т.д.</a:t>
            </a:r>
          </a:p>
          <a:p>
            <a:pPr algn="just"/>
            <a:endParaRPr lang="ru-RU" altLang="ru-RU" b="1" dirty="0">
              <a:solidFill>
                <a:schemeClr val="bg1"/>
              </a:solidFill>
            </a:endParaRPr>
          </a:p>
        </p:txBody>
      </p:sp>
    </p:spTree>
    <p:extLst>
      <p:ext uri="{BB962C8B-B14F-4D97-AF65-F5344CB8AC3E}">
        <p14:creationId xmlns:p14="http://schemas.microsoft.com/office/powerpoint/2010/main" val="264127410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152400"/>
            <a:ext cx="6995120" cy="900336"/>
          </a:xfrm>
        </p:spPr>
        <p:txBody>
          <a:bodyPr>
            <a:normAutofit fontScale="90000"/>
          </a:bodyPr>
          <a:lstStyle/>
          <a:p>
            <a:r>
              <a:rPr lang="ru-RU" dirty="0" smtClean="0">
                <a:solidFill>
                  <a:schemeClr val="bg1"/>
                </a:solidFill>
              </a:rPr>
              <a:t>Социально –правовое сопровождение</a:t>
            </a:r>
            <a:endParaRPr lang="ru-RU" dirty="0">
              <a:solidFill>
                <a:schemeClr val="bg1"/>
              </a:solidFill>
            </a:endParaRP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1" y="1161161"/>
            <a:ext cx="3528393" cy="2843903"/>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4691" y="1124744"/>
            <a:ext cx="3112003" cy="2713138"/>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9416" y="3907697"/>
            <a:ext cx="5580112" cy="2511050"/>
          </a:xfrm>
          <a:prstGeom prst="rect">
            <a:avLst/>
          </a:prstGeom>
        </p:spPr>
      </p:pic>
    </p:spTree>
    <p:extLst>
      <p:ext uri="{BB962C8B-B14F-4D97-AF65-F5344CB8AC3E}">
        <p14:creationId xmlns:p14="http://schemas.microsoft.com/office/powerpoint/2010/main" val="72738189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nvSpPr>
        <p:spPr bwMode="auto">
          <a:xfrm>
            <a:off x="285720" y="192024"/>
            <a:ext cx="8572560" cy="647395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normAutofit/>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lt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lt1"/>
                </a:solidFill>
                <a:latin typeface="+mn-lt"/>
                <a:ea typeface="+mn-ea"/>
                <a:cs typeface="+mn-cs"/>
              </a:defRPr>
            </a:lvl2pPr>
            <a:lvl3pPr marL="914400" indent="-182563" algn="l" rtl="0" eaLnBrk="0" fontAlgn="base" hangingPunct="0">
              <a:spcBef>
                <a:spcPct val="20000"/>
              </a:spcBef>
              <a:spcAft>
                <a:spcPct val="0"/>
              </a:spcAft>
              <a:buClr>
                <a:srgbClr val="6FB833"/>
              </a:buClr>
              <a:buSzPct val="60000"/>
              <a:buFont typeface="Wingdings" panose="05000000000000000000" pitchFamily="2" charset="2"/>
              <a:buChar char=""/>
              <a:defRPr kern="1200">
                <a:solidFill>
                  <a:schemeClr val="lt1"/>
                </a:solidFill>
                <a:latin typeface="+mn-lt"/>
                <a:ea typeface="+mn-ea"/>
                <a:cs typeface="+mn-cs"/>
              </a:defRPr>
            </a:lvl3pPr>
            <a:lvl4pPr marL="1187450" indent="-182563" algn="l" rtl="0" eaLnBrk="0" fontAlgn="base" hangingPunct="0">
              <a:spcBef>
                <a:spcPct val="20000"/>
              </a:spcBef>
              <a:spcAft>
                <a:spcPct val="0"/>
              </a:spcAft>
              <a:buClr>
                <a:srgbClr val="C0E5AF"/>
              </a:buClr>
              <a:buSzPct val="60000"/>
              <a:buFont typeface="Wingdings" panose="05000000000000000000" pitchFamily="2" charset="2"/>
              <a:buChar char=""/>
              <a:defRPr kern="1200">
                <a:solidFill>
                  <a:schemeClr val="lt1"/>
                </a:solidFill>
                <a:latin typeface="+mn-lt"/>
                <a:ea typeface="+mn-ea"/>
                <a:cs typeface="+mn-cs"/>
              </a:defRPr>
            </a:lvl4pPr>
            <a:lvl5pPr marL="1462088" indent="-182563" algn="l" rtl="0" eaLnBrk="0" fontAlgn="base" hangingPunct="0">
              <a:spcBef>
                <a:spcPct val="20000"/>
              </a:spcBef>
              <a:spcAft>
                <a:spcPct val="0"/>
              </a:spcAft>
              <a:buClr>
                <a:srgbClr val="F3AABE"/>
              </a:buClr>
              <a:buSzPct val="68000"/>
              <a:buFont typeface="Wingdings 2" panose="05020102010507070707" pitchFamily="18" charset="2"/>
              <a:buChar char=""/>
              <a:defRPr sz="1600" kern="1200">
                <a:solidFill>
                  <a:schemeClr val="lt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lt1"/>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lt1"/>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lt1"/>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lt1"/>
                </a:solidFill>
                <a:latin typeface="+mn-lt"/>
                <a:ea typeface="+mn-ea"/>
                <a:cs typeface="+mn-cs"/>
              </a:defRPr>
            </a:lvl9pPr>
          </a:lstStyle>
          <a:p>
            <a:pPr algn="ctr" eaLnBrk="1" hangingPunct="1">
              <a:buFont typeface="Wingdings" panose="05000000000000000000" pitchFamily="2" charset="2"/>
              <a:buNone/>
            </a:pPr>
            <a:r>
              <a:rPr lang="ru-RU" altLang="ru-RU" i="1" dirty="0" smtClean="0">
                <a:solidFill>
                  <a:schemeClr val="bg1"/>
                </a:solidFill>
              </a:rPr>
              <a:t> </a:t>
            </a:r>
            <a:r>
              <a:rPr lang="ru-RU" altLang="ru-RU" sz="3200" b="1" i="1" dirty="0" smtClean="0">
                <a:solidFill>
                  <a:schemeClr val="bg1"/>
                </a:solidFill>
              </a:rPr>
              <a:t>Социально-психологическое сопровождение:</a:t>
            </a:r>
            <a:endParaRPr lang="ru-RU" altLang="ru-RU" sz="3200" b="1" dirty="0" smtClean="0">
              <a:solidFill>
                <a:schemeClr val="bg1"/>
              </a:solidFill>
            </a:endParaRPr>
          </a:p>
          <a:p>
            <a:pPr eaLnBrk="1" hangingPunct="1">
              <a:buFont typeface="Wingdings" panose="05000000000000000000" pitchFamily="2" charset="2"/>
              <a:buNone/>
            </a:pPr>
            <a:r>
              <a:rPr lang="ru-RU" altLang="ru-RU" sz="2800" b="1" dirty="0" smtClean="0"/>
              <a:t> </a:t>
            </a:r>
            <a:r>
              <a:rPr lang="ru-RU" altLang="ru-RU" sz="2000" b="1" dirty="0" smtClean="0">
                <a:solidFill>
                  <a:schemeClr val="bg1"/>
                </a:solidFill>
              </a:rPr>
              <a:t>- психотерапевтическая помощь (индивидуальное, групповое);</a:t>
            </a:r>
          </a:p>
          <a:p>
            <a:pPr eaLnBrk="1" hangingPunct="1">
              <a:buFont typeface="Wingdings" panose="05000000000000000000" pitchFamily="2" charset="2"/>
              <a:buNone/>
            </a:pPr>
            <a:r>
              <a:rPr lang="ru-RU" altLang="ru-RU" sz="2000" b="1" dirty="0" smtClean="0">
                <a:solidFill>
                  <a:schemeClr val="bg1"/>
                </a:solidFill>
              </a:rPr>
              <a:t>  - психологическое вмешательство в кризисных ситуациях;</a:t>
            </a:r>
          </a:p>
          <a:p>
            <a:pPr eaLnBrk="1" hangingPunct="1">
              <a:buFont typeface="Wingdings" panose="05000000000000000000" pitchFamily="2" charset="2"/>
              <a:buNone/>
            </a:pPr>
            <a:r>
              <a:rPr lang="ru-RU" altLang="ru-RU" sz="2000" b="1" dirty="0" smtClean="0">
                <a:solidFill>
                  <a:schemeClr val="bg1"/>
                </a:solidFill>
              </a:rPr>
              <a:t>  - семейное психологическое консультирование (индивидуальное, групповое).</a:t>
            </a:r>
          </a:p>
          <a:p>
            <a:pPr eaLnBrk="1" hangingPunct="1"/>
            <a:endParaRPr lang="ru-RU" altLang="ru-RU" sz="2000" b="1" dirty="0" smtClean="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2924944"/>
            <a:ext cx="2736304" cy="3840426"/>
          </a:xfrm>
          <a:prstGeom prst="rect">
            <a:avLst/>
          </a:prstGeom>
        </p:spPr>
      </p:pic>
    </p:spTree>
    <p:extLst>
      <p:ext uri="{BB962C8B-B14F-4D97-AF65-F5344CB8AC3E}">
        <p14:creationId xmlns:p14="http://schemas.microsoft.com/office/powerpoint/2010/main" val="2166155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nvSpPr>
        <p:spPr bwMode="auto">
          <a:xfrm>
            <a:off x="477954" y="266795"/>
            <a:ext cx="8188091" cy="6324411"/>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t" anchorCtr="0" compatLnSpc="1">
            <a:prstTxWarp prst="textNoShape">
              <a:avLst/>
            </a:prstTxWarp>
            <a:normAutofit/>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lt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lt1"/>
                </a:solidFill>
                <a:latin typeface="+mn-lt"/>
                <a:ea typeface="+mn-ea"/>
                <a:cs typeface="+mn-cs"/>
              </a:defRPr>
            </a:lvl2pPr>
            <a:lvl3pPr marL="914400" indent="-182563" algn="l" rtl="0" eaLnBrk="0" fontAlgn="base" hangingPunct="0">
              <a:spcBef>
                <a:spcPct val="20000"/>
              </a:spcBef>
              <a:spcAft>
                <a:spcPct val="0"/>
              </a:spcAft>
              <a:buClr>
                <a:srgbClr val="6FB833"/>
              </a:buClr>
              <a:buSzPct val="60000"/>
              <a:buFont typeface="Wingdings" panose="05000000000000000000" pitchFamily="2" charset="2"/>
              <a:buChar char=""/>
              <a:defRPr kern="1200">
                <a:solidFill>
                  <a:schemeClr val="lt1"/>
                </a:solidFill>
                <a:latin typeface="+mn-lt"/>
                <a:ea typeface="+mn-ea"/>
                <a:cs typeface="+mn-cs"/>
              </a:defRPr>
            </a:lvl3pPr>
            <a:lvl4pPr marL="1187450" indent="-182563" algn="l" rtl="0" eaLnBrk="0" fontAlgn="base" hangingPunct="0">
              <a:spcBef>
                <a:spcPct val="20000"/>
              </a:spcBef>
              <a:spcAft>
                <a:spcPct val="0"/>
              </a:spcAft>
              <a:buClr>
                <a:srgbClr val="C0E5AF"/>
              </a:buClr>
              <a:buSzPct val="60000"/>
              <a:buFont typeface="Wingdings" panose="05000000000000000000" pitchFamily="2" charset="2"/>
              <a:buChar char=""/>
              <a:defRPr kern="1200">
                <a:solidFill>
                  <a:schemeClr val="lt1"/>
                </a:solidFill>
                <a:latin typeface="+mn-lt"/>
                <a:ea typeface="+mn-ea"/>
                <a:cs typeface="+mn-cs"/>
              </a:defRPr>
            </a:lvl4pPr>
            <a:lvl5pPr marL="1462088" indent="-182563" algn="l" rtl="0" eaLnBrk="0" fontAlgn="base" hangingPunct="0">
              <a:spcBef>
                <a:spcPct val="20000"/>
              </a:spcBef>
              <a:spcAft>
                <a:spcPct val="0"/>
              </a:spcAft>
              <a:buClr>
                <a:srgbClr val="F3AABE"/>
              </a:buClr>
              <a:buSzPct val="68000"/>
              <a:buFont typeface="Wingdings 2" panose="05020102010507070707" pitchFamily="18" charset="2"/>
              <a:buChar char=""/>
              <a:defRPr sz="1600" kern="1200">
                <a:solidFill>
                  <a:schemeClr val="lt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lt1"/>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lt1"/>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lt1"/>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lt1"/>
                </a:solidFill>
                <a:latin typeface="+mn-lt"/>
                <a:ea typeface="+mn-ea"/>
                <a:cs typeface="+mn-cs"/>
              </a:defRPr>
            </a:lvl9pPr>
          </a:lstStyle>
          <a:p>
            <a:pPr eaLnBrk="1" hangingPunct="1">
              <a:lnSpc>
                <a:spcPct val="90000"/>
              </a:lnSpc>
              <a:buFont typeface="Wingdings" panose="05000000000000000000" pitchFamily="2" charset="2"/>
              <a:buNone/>
            </a:pPr>
            <a:r>
              <a:rPr lang="ru-RU" altLang="ru-RU" sz="2800" dirty="0" smtClean="0">
                <a:solidFill>
                  <a:schemeClr val="bg1"/>
                </a:solidFill>
              </a:rPr>
              <a:t>  </a:t>
            </a:r>
            <a:r>
              <a:rPr lang="ru-RU" altLang="ru-RU" sz="2800" b="1" i="1" dirty="0" smtClean="0">
                <a:solidFill>
                  <a:schemeClr val="bg1"/>
                </a:solidFill>
              </a:rPr>
              <a:t>Таким образом:</a:t>
            </a:r>
            <a:endParaRPr lang="en-US" altLang="ru-RU" sz="2800" b="1" i="1" dirty="0" smtClean="0">
              <a:solidFill>
                <a:schemeClr val="bg1"/>
              </a:solidFill>
            </a:endParaRPr>
          </a:p>
          <a:p>
            <a:pPr eaLnBrk="1" hangingPunct="1">
              <a:lnSpc>
                <a:spcPct val="90000"/>
              </a:lnSpc>
              <a:buFont typeface="Wingdings" panose="05000000000000000000" pitchFamily="2" charset="2"/>
              <a:buNone/>
            </a:pPr>
            <a:endParaRPr lang="ru-RU" altLang="ru-RU" sz="2800" b="1" i="1" dirty="0" smtClean="0">
              <a:solidFill>
                <a:schemeClr val="bg1"/>
              </a:solidFill>
            </a:endParaRPr>
          </a:p>
          <a:p>
            <a:pPr eaLnBrk="1" hangingPunct="1">
              <a:lnSpc>
                <a:spcPct val="90000"/>
              </a:lnSpc>
              <a:buFont typeface="Wingdings" panose="05000000000000000000" pitchFamily="2" charset="2"/>
              <a:buNone/>
            </a:pPr>
            <a:r>
              <a:rPr lang="ru-RU" altLang="ru-RU" sz="2200" b="1" dirty="0" smtClean="0">
                <a:solidFill>
                  <a:schemeClr val="bg1"/>
                </a:solidFill>
              </a:rPr>
              <a:t> - </a:t>
            </a:r>
            <a:r>
              <a:rPr lang="ru-RU" altLang="ru-RU" sz="2000" b="1" dirty="0" smtClean="0">
                <a:solidFill>
                  <a:schemeClr val="bg1"/>
                </a:solidFill>
              </a:rPr>
              <a:t>социально – правовая помощь  детям – сиротам и детям, оставшимся без попечения родителей, является разновидностью деятельности, цель которой оптимизировать осуществление субъективной роли людей во всех сферах жизни общества в процессе жизнеобеспечения и деятельного существования личности, семьи, социальных и других групп и слоев в обществе; </a:t>
            </a:r>
          </a:p>
          <a:p>
            <a:pPr eaLnBrk="1" hangingPunct="1">
              <a:lnSpc>
                <a:spcPct val="90000"/>
              </a:lnSpc>
              <a:buFont typeface="Wingdings" panose="05000000000000000000" pitchFamily="2" charset="2"/>
              <a:buNone/>
            </a:pPr>
            <a:r>
              <a:rPr lang="ru-RU" altLang="ru-RU" sz="2000" b="1" dirty="0" smtClean="0">
                <a:solidFill>
                  <a:schemeClr val="bg1"/>
                </a:solidFill>
              </a:rPr>
              <a:t> - социально – правовая помощь  воспитанникам включает в себя такие аспекты как экономический, юридический, психологический, социальный, педагогический и, поэтому, требует от специалиста знания основ этих наук и владение их технологиями;</a:t>
            </a:r>
          </a:p>
          <a:p>
            <a:pPr eaLnBrk="1" hangingPunct="1">
              <a:lnSpc>
                <a:spcPct val="90000"/>
              </a:lnSpc>
              <a:buFont typeface="Wingdings" panose="05000000000000000000" pitchFamily="2" charset="2"/>
              <a:buNone/>
            </a:pPr>
            <a:r>
              <a:rPr lang="ru-RU" altLang="ru-RU" sz="2000" b="1" dirty="0" smtClean="0">
                <a:solidFill>
                  <a:schemeClr val="bg1"/>
                </a:solidFill>
              </a:rPr>
              <a:t> - социально-правовая помощь заключается в раннем выявлении проблем воспитанников и принятие необходимого комплекса мер, направленных на профилактику и коррекцию взаимоотношений как внутри семьи, так и с обществом в целом.</a:t>
            </a:r>
          </a:p>
          <a:p>
            <a:pPr eaLnBrk="1" hangingPunct="1">
              <a:lnSpc>
                <a:spcPct val="90000"/>
              </a:lnSpc>
              <a:buFont typeface="Wingdings" panose="05000000000000000000" pitchFamily="2" charset="2"/>
              <a:buNone/>
            </a:pPr>
            <a:endParaRPr lang="ru-RU" altLang="ru-RU" sz="2000" b="1" dirty="0" smtClean="0">
              <a:solidFill>
                <a:schemeClr val="bg1"/>
              </a:solidFill>
            </a:endParaRPr>
          </a:p>
        </p:txBody>
      </p:sp>
    </p:spTree>
    <p:extLst>
      <p:ext uri="{BB962C8B-B14F-4D97-AF65-F5344CB8AC3E}">
        <p14:creationId xmlns:p14="http://schemas.microsoft.com/office/powerpoint/2010/main" val="25739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95536" y="226953"/>
            <a:ext cx="1944216" cy="2842007"/>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226953"/>
            <a:ext cx="2574286" cy="2049919"/>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2" y="1628800"/>
            <a:ext cx="3313475" cy="2409800"/>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4" y="4238826"/>
            <a:ext cx="2155304" cy="2476645"/>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7838" y="3429000"/>
            <a:ext cx="3511497" cy="2553816"/>
          </a:xfrm>
          <a:prstGeom prst="rect">
            <a:avLst/>
          </a:prstGeom>
        </p:spPr>
      </p:pic>
    </p:spTree>
    <p:extLst>
      <p:ext uri="{BB962C8B-B14F-4D97-AF65-F5344CB8AC3E}">
        <p14:creationId xmlns:p14="http://schemas.microsoft.com/office/powerpoint/2010/main" val="387114501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9"/>
            <a:ext cx="8424936" cy="2988190"/>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Если с тобой случилась беда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утрате паспорта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 должен немедленно обратиться в органы внутренних дел по месту жительства (паспортный стол), указав в письменном заявлении: где, когда и при каких обстоятельствах утрачен паспорт, предоставив заявление о выдаче паспорта и 4 личных фотографии.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случае похищения паспорта заявление принимается дежурными частями по месту хищения.</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Производство по делу об утрате паспорта должно быть закончено в течение 1 месяца.</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оформления нового паспорта выдается временное удостоверение личности по форме № 2-а на срок не более 2 месяцев</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u="sng" dirty="0"/>
              <a:t> </a:t>
            </a:r>
            <a:endParaRPr lang="ru-RU" sz="1600" b="1" u="sng" dirty="0" smtClean="0"/>
          </a:p>
          <a:p>
            <a:pPr>
              <a:lnSpc>
                <a:spcPts val="1470"/>
              </a:lnSpc>
            </a:pPr>
            <a:r>
              <a:rPr lang="ru-RU" sz="1600" b="1" u="sng" dirty="0" smtClean="0">
                <a:solidFill>
                  <a:schemeClr val="bg1"/>
                </a:solidFill>
              </a:rPr>
              <a:t>«</a:t>
            </a:r>
            <a:r>
              <a:rPr lang="ru-RU" sz="1600" b="1" u="sng" dirty="0">
                <a:solidFill>
                  <a:schemeClr val="bg1"/>
                </a:solidFill>
              </a:rPr>
              <a:t>Скорая помощь» на </a:t>
            </a:r>
            <a:r>
              <a:rPr lang="ru-RU" sz="1600" b="1" u="sng" dirty="0" smtClean="0">
                <a:solidFill>
                  <a:schemeClr val="bg1"/>
                </a:solidFill>
              </a:rPr>
              <a:t>дому»</a:t>
            </a:r>
            <a:endParaRPr lang="ru-RU" sz="1600" dirty="0">
              <a:solidFill>
                <a:schemeClr val="bg1"/>
              </a:solidFill>
            </a:endParaRPr>
          </a:p>
          <a:p>
            <a:pPr>
              <a:lnSpc>
                <a:spcPts val="147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3140968"/>
            <a:ext cx="7380312" cy="3240360"/>
          </a:xfrm>
          <a:prstGeom prst="rect">
            <a:avLst/>
          </a:prstGeom>
        </p:spPr>
      </p:pic>
    </p:spTree>
    <p:extLst>
      <p:ext uri="{BB962C8B-B14F-4D97-AF65-F5344CB8AC3E}">
        <p14:creationId xmlns:p14="http://schemas.microsoft.com/office/powerpoint/2010/main" val="320839772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6300192" y="908720"/>
            <a:ext cx="2916454" cy="4804119"/>
          </a:xfrm>
          <a:prstGeom prst="rect">
            <a:avLst/>
          </a:prstGeom>
        </p:spPr>
      </p:pic>
      <p:sp>
        <p:nvSpPr>
          <p:cNvPr id="4" name="Прямоугольник 3"/>
          <p:cNvSpPr/>
          <p:nvPr/>
        </p:nvSpPr>
        <p:spPr>
          <a:xfrm>
            <a:off x="251520" y="764705"/>
            <a:ext cx="6624736" cy="5724644"/>
          </a:xfrm>
          <a:prstGeom prst="rect">
            <a:avLst/>
          </a:prstGeom>
        </p:spPr>
        <p:txBody>
          <a:bodyPr wrap="square">
            <a:spAutoFit/>
          </a:bodyPr>
          <a:lstStyle/>
          <a:p>
            <a:r>
              <a:rPr lang="ru-RU" altLang="ru-RU" sz="1600" b="1" dirty="0" smtClean="0">
                <a:solidFill>
                  <a:schemeClr val="bg1"/>
                </a:solidFill>
              </a:rPr>
              <a:t>Законы</a:t>
            </a:r>
          </a:p>
          <a:p>
            <a:r>
              <a:rPr lang="ru-RU" altLang="ru-RU" sz="1600" b="1" dirty="0" smtClean="0">
                <a:solidFill>
                  <a:schemeClr val="bg1"/>
                </a:solidFill>
              </a:rPr>
              <a:t>Конвенция </a:t>
            </a:r>
            <a:r>
              <a:rPr lang="ru-RU" altLang="ru-RU" sz="1600" b="1" dirty="0">
                <a:solidFill>
                  <a:schemeClr val="bg1"/>
                </a:solidFill>
              </a:rPr>
              <a:t>ООН о правах ребенка, </a:t>
            </a:r>
          </a:p>
          <a:p>
            <a:r>
              <a:rPr lang="ru-RU" altLang="ru-RU" sz="1600" b="1" dirty="0">
                <a:solidFill>
                  <a:schemeClr val="bg1"/>
                </a:solidFill>
              </a:rPr>
              <a:t>Конституция РФ, </a:t>
            </a:r>
          </a:p>
          <a:p>
            <a:r>
              <a:rPr lang="ru-RU" altLang="ru-RU" sz="1600" b="1" dirty="0">
                <a:solidFill>
                  <a:schemeClr val="bg1"/>
                </a:solidFill>
              </a:rPr>
              <a:t>Гражданский кодекс РФ (ст.34,35,39), </a:t>
            </a:r>
          </a:p>
          <a:p>
            <a:r>
              <a:rPr lang="ru-RU" altLang="ru-RU" sz="1600" b="1" dirty="0">
                <a:solidFill>
                  <a:schemeClr val="bg1"/>
                </a:solidFill>
              </a:rPr>
              <a:t>Семейный кодекс РФ (ст. 121 - 125 и др.), </a:t>
            </a:r>
          </a:p>
          <a:p>
            <a:r>
              <a:rPr lang="ru-RU" altLang="ru-RU" sz="1600" b="1" dirty="0">
                <a:solidFill>
                  <a:schemeClr val="bg1"/>
                </a:solidFill>
              </a:rPr>
              <a:t>Жилищный кодекс РСФСР (ст.53,60,62), </a:t>
            </a:r>
          </a:p>
          <a:p>
            <a:r>
              <a:rPr lang="ru-RU" altLang="ru-RU" sz="1600" b="1" dirty="0">
                <a:solidFill>
                  <a:schemeClr val="bg1"/>
                </a:solidFill>
              </a:rPr>
              <a:t>Федеральный закон РФ от 04.12.96, «Принципы, содержание и меры государственной поддержки детей-сирот и детей, оставшихся без попечения родителей, а также лиц из их числа в возрасте до 23 лет». Федеральный закон от 21 декабря 1996 г. N 159-ФЗ</a:t>
            </a:r>
          </a:p>
          <a:p>
            <a:r>
              <a:rPr lang="ru-RU" altLang="ru-RU" sz="1600" b="1" dirty="0">
                <a:solidFill>
                  <a:schemeClr val="bg1"/>
                </a:solidFill>
              </a:rPr>
              <a:t>"О дополнительных гарантиях по социальной поддержке детей-сирот и детей, оставшихся без попечения </a:t>
            </a:r>
            <a:r>
              <a:rPr lang="ru-RU" altLang="ru-RU" sz="1600" b="1" dirty="0" smtClean="0">
                <a:solidFill>
                  <a:schemeClr val="bg1"/>
                </a:solidFill>
              </a:rPr>
              <a:t>родителей«</a:t>
            </a:r>
          </a:p>
          <a:p>
            <a:r>
              <a:rPr lang="ru-RU" sz="1400" b="1" dirty="0" smtClean="0">
                <a:solidFill>
                  <a:schemeClr val="bg1"/>
                </a:solidFill>
              </a:rPr>
              <a:t>А</a:t>
            </a:r>
            <a:r>
              <a:rPr lang="ru-RU" sz="1400" b="1" dirty="0">
                <a:solidFill>
                  <a:schemeClr val="bg1"/>
                </a:solidFill>
              </a:rPr>
              <a:t> Р Х А Н Г Е Л Ь С К А Я    О Б Л А С Т </a:t>
            </a:r>
            <a:r>
              <a:rPr lang="ru-RU" sz="1400" b="1" dirty="0" smtClean="0">
                <a:solidFill>
                  <a:schemeClr val="bg1"/>
                </a:solidFill>
              </a:rPr>
              <a:t>Ь ОБЛАСТНОЙ </a:t>
            </a:r>
            <a:r>
              <a:rPr lang="ru-RU" sz="1400" b="1" dirty="0">
                <a:solidFill>
                  <a:schemeClr val="bg1"/>
                </a:solidFill>
              </a:rPr>
              <a:t>ЗАКОН</a:t>
            </a:r>
            <a:br>
              <a:rPr lang="ru-RU" sz="1400" b="1" dirty="0">
                <a:solidFill>
                  <a:schemeClr val="bg1"/>
                </a:solidFill>
              </a:rPr>
            </a:br>
            <a:r>
              <a:rPr lang="ru-RU" sz="1600" b="1" dirty="0">
                <a:solidFill>
                  <a:schemeClr val="bg1"/>
                </a:solidFill>
              </a:rPr>
              <a:t> </a:t>
            </a:r>
            <a:r>
              <a:rPr lang="ru-RU" sz="1600" b="1" dirty="0" smtClean="0">
                <a:solidFill>
                  <a:schemeClr val="bg1"/>
                </a:solidFill>
              </a:rPr>
              <a:t> «</a:t>
            </a:r>
            <a:r>
              <a:rPr lang="ru-RU" sz="1600" b="1" dirty="0">
                <a:solidFill>
                  <a:schemeClr val="bg1"/>
                </a:solidFill>
              </a:rPr>
              <a:t>О социальной поддержке детей-сирот и детей, оставшихся без попечения</a:t>
            </a:r>
            <a:br>
              <a:rPr lang="ru-RU" sz="1600" b="1" dirty="0">
                <a:solidFill>
                  <a:schemeClr val="bg1"/>
                </a:solidFill>
              </a:rPr>
            </a:br>
            <a:r>
              <a:rPr lang="ru-RU" sz="1600" b="1" dirty="0">
                <a:solidFill>
                  <a:schemeClr val="bg1"/>
                </a:solidFill>
              </a:rPr>
              <a:t> родителей, лиц из числа детей-сирот и детей, оставшихся без попечения</a:t>
            </a:r>
            <a:br>
              <a:rPr lang="ru-RU" sz="1600" b="1" dirty="0">
                <a:solidFill>
                  <a:schemeClr val="bg1"/>
                </a:solidFill>
              </a:rPr>
            </a:br>
            <a:r>
              <a:rPr lang="ru-RU" sz="1600" b="1" dirty="0">
                <a:solidFill>
                  <a:schemeClr val="bg1"/>
                </a:solidFill>
              </a:rPr>
              <a:t> родителей, в Архангельской области</a:t>
            </a:r>
            <a:r>
              <a:rPr lang="ru-RU" sz="1600" b="1" dirty="0" smtClean="0">
                <a:solidFill>
                  <a:schemeClr val="bg1"/>
                </a:solidFill>
              </a:rPr>
              <a:t>»</a:t>
            </a:r>
            <a:r>
              <a:rPr lang="ru-RU" sz="1600" b="1" dirty="0">
                <a:solidFill>
                  <a:schemeClr val="bg1"/>
                </a:solidFill>
              </a:rPr>
              <a:t/>
            </a:r>
            <a:br>
              <a:rPr lang="ru-RU" sz="1600" b="1" dirty="0">
                <a:solidFill>
                  <a:schemeClr val="bg1"/>
                </a:solidFill>
              </a:rPr>
            </a:br>
            <a:r>
              <a:rPr lang="ru-RU" sz="1600" b="1" dirty="0">
                <a:solidFill>
                  <a:schemeClr val="bg1"/>
                </a:solidFill>
              </a:rPr>
              <a:t>Принят Архангельским областным Собранием депутатов 26 октября 2016 года</a:t>
            </a:r>
            <a:br>
              <a:rPr lang="ru-RU" sz="1600" b="1" dirty="0">
                <a:solidFill>
                  <a:schemeClr val="bg1"/>
                </a:solidFill>
              </a:rPr>
            </a:br>
            <a:r>
              <a:rPr lang="ru-RU" sz="1600" b="1" dirty="0">
                <a:solidFill>
                  <a:schemeClr val="bg1"/>
                </a:solidFill>
              </a:rPr>
              <a:t>Постановление № 1389</a:t>
            </a:r>
            <a:br>
              <a:rPr lang="ru-RU" sz="1600" b="1" dirty="0">
                <a:solidFill>
                  <a:schemeClr val="bg1"/>
                </a:solidFill>
              </a:rPr>
            </a:br>
            <a:endParaRPr lang="ru-RU" altLang="ru-RU" sz="1600" b="1" dirty="0">
              <a:solidFill>
                <a:schemeClr val="bg1"/>
              </a:solidFill>
            </a:endParaRPr>
          </a:p>
        </p:txBody>
      </p:sp>
      <p:pic>
        <p:nvPicPr>
          <p:cNvPr id="2" name="Рисунок 1"/>
          <p:cNvPicPr>
            <a:picLocks noChangeAspect="1"/>
          </p:cNvPicPr>
          <p:nvPr/>
        </p:nvPicPr>
        <p:blipFill rotWithShape="1">
          <a:blip r:embed="rId3" cstate="print">
            <a:extLst>
              <a:ext uri="{28A0092B-C50C-407E-A947-70E740481C1C}">
                <a14:useLocalDpi xmlns:a14="http://schemas.microsoft.com/office/drawing/2010/main" val="0"/>
              </a:ext>
            </a:extLst>
          </a:blip>
          <a:srcRect t="32277" b="32140"/>
          <a:stretch/>
        </p:blipFill>
        <p:spPr>
          <a:xfrm>
            <a:off x="6588224" y="1628800"/>
            <a:ext cx="2448272" cy="3672407"/>
          </a:xfrm>
          <a:prstGeom prst="rect">
            <a:avLst/>
          </a:prstGeom>
        </p:spPr>
      </p:pic>
    </p:spTree>
    <p:extLst>
      <p:ext uri="{BB962C8B-B14F-4D97-AF65-F5344CB8AC3E}">
        <p14:creationId xmlns:p14="http://schemas.microsoft.com/office/powerpoint/2010/main" val="1769567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96" y="523077"/>
            <a:ext cx="8496944" cy="3118803"/>
          </a:xfrm>
          <a:prstGeom prst="rect">
            <a:avLst/>
          </a:prstGeom>
        </p:spPr>
        <p:txBody>
          <a:bodyPr wrap="square">
            <a:spAutoFit/>
          </a:bodyPr>
          <a:lstStyle/>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По данным государственной статистической отчетности, из детских домов и школ-интернатов последние несколько лет ежегодно выпускается до 13 тысяч и более детей-сирот. Из них около 60% поступают в учреждения начального профессионального образования, 24% - в средние специальные учебные заведения, 5% - в высшие учебные заведения, трудоустраивается около 5% выпускников.</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Вхождение выпускников учреждений для детей-сирот в самостоятельную жизнь сопряжено с большими сложностями и не всегда проходит успешно. Выпускник, вступая во взрослую жизнь, сталкивается с рядом проблем: обеспечение жильем, поиск работы, организация быта, питания, досуга, взаимодействие с широким социумом и другие.</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Длительное пребывание в условиях институционализации нередко приводит к формированию у воспитанников учреждений для детей-сирот особого социально- психологического статуса, который характеризуется наличием иждивенческих установок, низким уровнем трудовой мотивации, правовой </a:t>
            </a:r>
            <a:r>
              <a:rPr lang="ru-RU"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грамотности, </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уязвимости перед различными формами эксплуатации.</a:t>
            </a:r>
            <a:endPar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Трудности социальной адаптации детей-сиро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653635"/>
            <a:ext cx="45720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32291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828328"/>
          </a:xfrm>
        </p:spPr>
        <p:txBody>
          <a:bodyPr/>
          <a:lstStyle/>
          <a:p>
            <a:r>
              <a:rPr lang="ru-RU" b="1" dirty="0" err="1" smtClean="0">
                <a:solidFill>
                  <a:schemeClr val="bg1"/>
                </a:solidFill>
              </a:rPr>
              <a:t>Постинтернатная</a:t>
            </a:r>
            <a:r>
              <a:rPr lang="ru-RU" b="1" dirty="0" smtClean="0">
                <a:solidFill>
                  <a:schemeClr val="bg1"/>
                </a:solidFill>
              </a:rPr>
              <a:t> служба</a:t>
            </a:r>
            <a:endParaRPr lang="ru-RU" b="1" dirty="0">
              <a:solidFill>
                <a:schemeClr val="bg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017" y="3429000"/>
            <a:ext cx="4648516" cy="2614790"/>
          </a:xfrm>
          <a:prstGeom prst="rect">
            <a:avLst/>
          </a:prstGeom>
        </p:spPr>
      </p:pic>
      <p:sp>
        <p:nvSpPr>
          <p:cNvPr id="4" name="Прямоугольник 3"/>
          <p:cNvSpPr/>
          <p:nvPr/>
        </p:nvSpPr>
        <p:spPr>
          <a:xfrm>
            <a:off x="323528" y="908720"/>
            <a:ext cx="6840760" cy="2413481"/>
          </a:xfrm>
          <a:prstGeom prst="rect">
            <a:avLst/>
          </a:prstGeom>
        </p:spPr>
        <p:txBody>
          <a:bodyPr wrap="square">
            <a:spAutoFit/>
          </a:bodyPr>
          <a:lstStyle/>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a:t>
            </a:r>
            <a:r>
              <a:rPr lang="ru-RU"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ыпускники </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учреждений для детей-сирот зачастую не могут воспользоваться предоставленными социальными льготами и гарантиями, защитить собственные права, установить контакт с окружающими людьми, становятся жертвами насильственных преступлений, мошеннических действий, влекущих утрату собственности (прежде всего, жилья), вовлекаются в совершение антиобщественных действий, противоправную деятельность.</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 связи с этим одной из приоритетных задач в области социальной адаптации выпускников учреждений для детей-сирот является совершенствование системы работы этих учреждений по воспитанию и обучению находящихся в них детей, подготовке их к самостоятельной жизни после выпуска из учреждения</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526742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852936"/>
            <a:ext cx="8229600" cy="828328"/>
          </a:xfrm>
        </p:spPr>
        <p:txBody>
          <a:bodyPr>
            <a:normAutofit/>
          </a:bodyPr>
          <a:lstStyle/>
          <a:p>
            <a:endParaRPr lang="ru-RU" sz="3600" b="1"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0"/>
            <a:ext cx="4248472" cy="6400711"/>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3174" y="1202784"/>
            <a:ext cx="4129994" cy="5661248"/>
          </a:xfrm>
          <a:prstGeom prst="rect">
            <a:avLst/>
          </a:prstGeom>
        </p:spPr>
      </p:pic>
    </p:spTree>
    <p:extLst>
      <p:ext uri="{BB962C8B-B14F-4D97-AF65-F5344CB8AC3E}">
        <p14:creationId xmlns:p14="http://schemas.microsoft.com/office/powerpoint/2010/main" val="407858958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76672"/>
            <a:ext cx="7920880" cy="5543128"/>
          </a:xfrm>
        </p:spPr>
        <p:txBody>
          <a:bodyPr>
            <a:normAutofit fontScale="90000"/>
          </a:bodyPr>
          <a:lstStyle/>
          <a:p>
            <a:r>
              <a:rPr lang="ru-RU" dirty="0" smtClean="0"/>
              <a:t>По статистике </a:t>
            </a:r>
            <a:br>
              <a:rPr lang="ru-RU" dirty="0" smtClean="0"/>
            </a:br>
            <a:r>
              <a:rPr lang="ru-RU" dirty="0" smtClean="0"/>
              <a:t>ГБУ АО «Котласский детский дом»</a:t>
            </a:r>
            <a:br>
              <a:rPr lang="ru-RU" dirty="0" smtClean="0"/>
            </a:br>
            <a:r>
              <a:rPr lang="ru-RU" dirty="0"/>
              <a:t> </a:t>
            </a:r>
            <a:r>
              <a:rPr lang="ru-RU" dirty="0" smtClean="0"/>
              <a:t>под опеку отдано </a:t>
            </a:r>
            <a:br>
              <a:rPr lang="ru-RU" dirty="0" smtClean="0"/>
            </a:br>
            <a:r>
              <a:rPr lang="ru-RU" dirty="0" smtClean="0"/>
              <a:t>2020г. 4  воспитанника</a:t>
            </a:r>
            <a:r>
              <a:rPr lang="ru-RU" dirty="0"/>
              <a:t/>
            </a:r>
            <a:br>
              <a:rPr lang="ru-RU" dirty="0"/>
            </a:br>
            <a:r>
              <a:rPr lang="ru-RU" dirty="0" smtClean="0"/>
              <a:t>2021г. 11 воспитанников</a:t>
            </a:r>
            <a:r>
              <a:rPr lang="ru-RU" dirty="0"/>
              <a:t/>
            </a:r>
            <a:br>
              <a:rPr lang="ru-RU" dirty="0"/>
            </a:br>
            <a:r>
              <a:rPr lang="ru-RU" dirty="0"/>
              <a:t>2022г</a:t>
            </a:r>
            <a:r>
              <a:rPr lang="ru-RU" dirty="0" smtClean="0"/>
              <a:t>. 17 воспитанников</a:t>
            </a:r>
            <a:br>
              <a:rPr lang="ru-RU" dirty="0" smtClean="0"/>
            </a:br>
            <a:r>
              <a:rPr lang="ru-RU" dirty="0" smtClean="0"/>
              <a:t/>
            </a:r>
            <a:br>
              <a:rPr lang="ru-RU" dirty="0" smtClean="0"/>
            </a:br>
            <a:r>
              <a:rPr lang="ru-RU" dirty="0"/>
              <a:t> </a:t>
            </a:r>
            <a:r>
              <a:rPr lang="ru-RU" dirty="0" smtClean="0"/>
              <a:t>в кровные семьи возвращено</a:t>
            </a:r>
            <a:r>
              <a:rPr lang="ru-RU" dirty="0"/>
              <a:t/>
            </a:r>
            <a:br>
              <a:rPr lang="ru-RU" dirty="0"/>
            </a:br>
            <a:r>
              <a:rPr lang="ru-RU" dirty="0" smtClean="0"/>
              <a:t>2020г. 5 воспитанников</a:t>
            </a:r>
            <a:r>
              <a:rPr lang="ru-RU" dirty="0"/>
              <a:t/>
            </a:r>
            <a:br>
              <a:rPr lang="ru-RU" dirty="0"/>
            </a:br>
            <a:r>
              <a:rPr lang="ru-RU" dirty="0"/>
              <a:t>2021г</a:t>
            </a:r>
            <a:r>
              <a:rPr lang="ru-RU" dirty="0" smtClean="0"/>
              <a:t>. 14 воспитанников</a:t>
            </a:r>
            <a:r>
              <a:rPr lang="ru-RU" dirty="0"/>
              <a:t/>
            </a:r>
            <a:br>
              <a:rPr lang="ru-RU" dirty="0"/>
            </a:br>
            <a:r>
              <a:rPr lang="ru-RU" dirty="0"/>
              <a:t>2022г</a:t>
            </a:r>
            <a:r>
              <a:rPr lang="ru-RU" dirty="0" smtClean="0"/>
              <a:t>. 3 воспитанника</a:t>
            </a:r>
            <a:r>
              <a:rPr lang="ru-RU" dirty="0"/>
              <a:t/>
            </a:r>
            <a:br>
              <a:rPr lang="ru-RU" dirty="0"/>
            </a:br>
            <a:r>
              <a:rPr lang="ru-RU" dirty="0"/>
              <a:t/>
            </a:r>
            <a:br>
              <a:rPr lang="ru-RU" dirty="0"/>
            </a:b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1268760"/>
            <a:ext cx="1640261" cy="223224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3366" y="2470584"/>
            <a:ext cx="1659024" cy="2060848"/>
          </a:xfrm>
          <a:prstGeom prst="rect">
            <a:avLst/>
          </a:prstGeom>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33200" t="35300" r="34600" b="40550"/>
          <a:stretch/>
        </p:blipFill>
        <p:spPr>
          <a:xfrm>
            <a:off x="6444208" y="3908196"/>
            <a:ext cx="1656184" cy="1656184"/>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27231" r="65455"/>
          <a:stretch/>
        </p:blipFill>
        <p:spPr>
          <a:xfrm>
            <a:off x="7380312" y="5176242"/>
            <a:ext cx="1368152" cy="1635646"/>
          </a:xfrm>
          <a:prstGeom prst="rect">
            <a:avLst/>
          </a:prstGeom>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l="788" t="32199" r="38575" b="9002"/>
          <a:stretch/>
        </p:blipFill>
        <p:spPr>
          <a:xfrm>
            <a:off x="899592" y="5173159"/>
            <a:ext cx="5544616" cy="1684841"/>
          </a:xfrm>
          <a:prstGeom prst="rect">
            <a:avLst/>
          </a:prstGeom>
        </p:spPr>
      </p:pic>
    </p:spTree>
    <p:extLst>
      <p:ext uri="{BB962C8B-B14F-4D97-AF65-F5344CB8AC3E}">
        <p14:creationId xmlns:p14="http://schemas.microsoft.com/office/powerpoint/2010/main" val="194933928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88640"/>
            <a:ext cx="4443986" cy="2499742"/>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155616"/>
            <a:ext cx="2304256" cy="3168352"/>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16" y="3193418"/>
            <a:ext cx="3610508" cy="2625824"/>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536" y="1764432"/>
            <a:ext cx="9144000" cy="4114800"/>
          </a:xfrm>
          <a:prstGeom prst="rect">
            <a:avLst/>
          </a:prstGeom>
        </p:spPr>
      </p:pic>
    </p:spTree>
    <p:extLst>
      <p:ext uri="{BB962C8B-B14F-4D97-AF65-F5344CB8AC3E}">
        <p14:creationId xmlns:p14="http://schemas.microsoft.com/office/powerpoint/2010/main" val="30369997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3400" y="533401"/>
            <a:ext cx="6154713" cy="1743472"/>
          </a:xfrm>
        </p:spPr>
        <p:txBody>
          <a:bodyPr/>
          <a:lstStyle/>
          <a:p>
            <a:r>
              <a:rPr lang="ru-RU" b="1" dirty="0" smtClean="0"/>
              <a:t>БЛАГОДАРЮ  ЗА ВНИМАНИЕ!</a:t>
            </a:r>
            <a:endParaRPr lang="ru-RU" b="1" dirty="0"/>
          </a:p>
        </p:txBody>
      </p:sp>
      <p:sp>
        <p:nvSpPr>
          <p:cNvPr id="2" name="Подзаголовок 1"/>
          <p:cNvSpPr>
            <a:spLocks noGrp="1"/>
          </p:cNvSpPr>
          <p:nvPr>
            <p:ph type="subTitle" idx="1"/>
          </p:nvPr>
        </p:nvSpPr>
        <p:spPr>
          <a:xfrm>
            <a:off x="457200" y="3699804"/>
            <a:ext cx="8305800" cy="86386"/>
          </a:xfrm>
        </p:spPr>
        <p:txBody>
          <a:bodyPr>
            <a:normAutofit fontScale="25000" lnSpcReduction="20000"/>
          </a:bodyPr>
          <a:lstStyle/>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2276873"/>
            <a:ext cx="8424935" cy="432047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41829" y="4365104"/>
            <a:ext cx="2832932" cy="1728192"/>
          </a:xfrm>
          <a:prstGeom prst="rect">
            <a:avLst/>
          </a:prstGeom>
        </p:spPr>
      </p:pic>
      <p:sp>
        <p:nvSpPr>
          <p:cNvPr id="2" name="Заголовок 1"/>
          <p:cNvSpPr>
            <a:spLocks noGrp="1"/>
          </p:cNvSpPr>
          <p:nvPr>
            <p:ph type="title"/>
          </p:nvPr>
        </p:nvSpPr>
        <p:spPr>
          <a:xfrm>
            <a:off x="899592" y="116632"/>
            <a:ext cx="7927032" cy="2664296"/>
          </a:xfrm>
        </p:spPr>
        <p:txBody>
          <a:bodyPr>
            <a:normAutofit fontScale="90000"/>
          </a:bodyPr>
          <a:lstStyle/>
          <a:p>
            <a:r>
              <a:rPr lang="ru-RU" altLang="ru-RU" sz="1600" b="1" dirty="0" smtClean="0">
                <a:solidFill>
                  <a:schemeClr val="bg1"/>
                </a:solidFill>
              </a:rPr>
              <a:t/>
            </a:r>
            <a:br>
              <a:rPr lang="ru-RU" altLang="ru-RU" sz="1600" b="1" dirty="0" smtClean="0">
                <a:solidFill>
                  <a:schemeClr val="bg1"/>
                </a:solidFill>
              </a:rPr>
            </a:br>
            <a:r>
              <a:rPr lang="ru-RU" altLang="ru-RU" sz="1600" b="1" dirty="0">
                <a:solidFill>
                  <a:schemeClr val="bg1"/>
                </a:solidFill>
              </a:rPr>
              <a:t/>
            </a:r>
            <a:br>
              <a:rPr lang="ru-RU" altLang="ru-RU" sz="1600" b="1" dirty="0">
                <a:solidFill>
                  <a:schemeClr val="bg1"/>
                </a:solidFill>
              </a:rPr>
            </a:br>
            <a:r>
              <a:rPr lang="ru-RU" altLang="ru-RU" sz="1600" b="1" dirty="0" smtClean="0">
                <a:solidFill>
                  <a:schemeClr val="bg1"/>
                </a:solidFill>
              </a:rPr>
              <a:t/>
            </a:r>
            <a:br>
              <a:rPr lang="ru-RU" altLang="ru-RU" sz="1600" b="1" dirty="0" smtClean="0">
                <a:solidFill>
                  <a:schemeClr val="bg1"/>
                </a:solidFill>
              </a:rPr>
            </a:br>
            <a:r>
              <a:rPr lang="ru-RU" altLang="ru-RU" sz="1600" b="1" dirty="0">
                <a:solidFill>
                  <a:schemeClr val="bg1"/>
                </a:solidFill>
              </a:rPr>
              <a:t/>
            </a:r>
            <a:br>
              <a:rPr lang="ru-RU" altLang="ru-RU" sz="1600" b="1" dirty="0">
                <a:solidFill>
                  <a:schemeClr val="bg1"/>
                </a:solidFill>
              </a:rPr>
            </a:br>
            <a:r>
              <a:rPr lang="ru-RU" altLang="ru-RU" sz="1600" b="1" dirty="0" smtClean="0">
                <a:solidFill>
                  <a:schemeClr val="bg1"/>
                </a:solidFill>
              </a:rPr>
              <a:t>Основное </a:t>
            </a:r>
            <a:r>
              <a:rPr lang="ru-RU" altLang="ru-RU" sz="1600" b="1" dirty="0">
                <a:solidFill>
                  <a:schemeClr val="bg1"/>
                </a:solidFill>
              </a:rPr>
              <a:t>содержание воспитательной, социальной и психологической  работы с детьми-сиротами и детьми, оставшимися без попечения родителей, заключается в защите их прав, устройстве, контроле над условиями их содержания, социальной реабилитации и адаптации, </a:t>
            </a:r>
            <a:r>
              <a:rPr lang="ru-RU" altLang="ru-RU" sz="1600" b="1" dirty="0" smtClean="0">
                <a:solidFill>
                  <a:schemeClr val="bg1"/>
                </a:solidFill>
              </a:rPr>
              <a:t>получении </a:t>
            </a:r>
            <a:r>
              <a:rPr lang="ru-RU" altLang="ru-RU" sz="1600" b="1" dirty="0" err="1" smtClean="0">
                <a:solidFill>
                  <a:schemeClr val="bg1"/>
                </a:solidFill>
              </a:rPr>
              <a:t>образования,помощи</a:t>
            </a:r>
            <a:r>
              <a:rPr lang="ru-RU" altLang="ru-RU" sz="1600" b="1" dirty="0" smtClean="0">
                <a:solidFill>
                  <a:schemeClr val="bg1"/>
                </a:solidFill>
              </a:rPr>
              <a:t> </a:t>
            </a:r>
            <a:r>
              <a:rPr lang="ru-RU" altLang="ru-RU" sz="1600" b="1" dirty="0">
                <a:solidFill>
                  <a:schemeClr val="bg1"/>
                </a:solidFill>
              </a:rPr>
              <a:t>в трудоустройстве и обеспечении жильем</a:t>
            </a:r>
            <a:r>
              <a:rPr lang="ru-RU" altLang="ru-RU" sz="1600" b="1" dirty="0" smtClean="0">
                <a:solidFill>
                  <a:schemeClr val="bg1"/>
                </a:solidFill>
              </a:rPr>
              <a:t>.</a:t>
            </a:r>
            <a:r>
              <a:rPr lang="en-US" altLang="ru-RU" sz="1600" b="1" dirty="0" smtClean="0">
                <a:solidFill>
                  <a:schemeClr val="bg1"/>
                </a:solidFill>
              </a:rPr>
              <a:t/>
            </a:r>
            <a:br>
              <a:rPr lang="en-US" altLang="ru-RU" sz="1600" b="1" dirty="0" smtClean="0">
                <a:solidFill>
                  <a:schemeClr val="bg1"/>
                </a:solidFill>
              </a:rPr>
            </a:br>
            <a:r>
              <a:rPr lang="en-US" sz="1600" dirty="0" smtClean="0"/>
              <a:t/>
            </a:r>
            <a:br>
              <a:rPr lang="en-US" sz="1600" dirty="0" smtClean="0"/>
            </a:br>
            <a:r>
              <a:rPr lang="ru-RU" sz="1300" b="1" dirty="0">
                <a:solidFill>
                  <a:schemeClr val="bg1"/>
                </a:solidFill>
              </a:rPr>
              <a:t/>
            </a:r>
            <a:br>
              <a:rPr lang="ru-RU" sz="1300" b="1" dirty="0">
                <a:solidFill>
                  <a:schemeClr val="bg1"/>
                </a:solidFill>
              </a:rPr>
            </a:br>
            <a:r>
              <a:rPr lang="ru-RU" dirty="0"/>
              <a:t> </a:t>
            </a:r>
            <a:r>
              <a:rPr lang="ru-RU" sz="2000" dirty="0"/>
              <a:t/>
            </a:r>
            <a:br>
              <a:rPr lang="ru-RU" sz="2000" dirty="0"/>
            </a:br>
            <a:r>
              <a:rPr lang="ru-RU" sz="3200" b="1" dirty="0">
                <a:solidFill>
                  <a:schemeClr val="bg1"/>
                </a:solidFill>
              </a:rPr>
              <a:t/>
            </a:r>
            <a:br>
              <a:rPr lang="ru-RU" sz="3200" b="1" dirty="0">
                <a:solidFill>
                  <a:schemeClr val="bg1"/>
                </a:solidFill>
              </a:rPr>
            </a:br>
            <a:r>
              <a:rPr lang="ru-RU" altLang="ru-RU" sz="3200" b="1" dirty="0">
                <a:solidFill>
                  <a:schemeClr val="bg1"/>
                </a:solidFill>
              </a:rPr>
              <a:t/>
            </a:r>
            <a:br>
              <a:rPr lang="ru-RU" altLang="ru-RU" sz="3200" b="1" dirty="0">
                <a:solidFill>
                  <a:schemeClr val="bg1"/>
                </a:solidFill>
              </a:rPr>
            </a:br>
            <a:r>
              <a:rPr lang="ru-RU" altLang="ru-RU" sz="4000" b="1" dirty="0"/>
              <a:t/>
            </a:r>
            <a:br>
              <a:rPr lang="ru-RU" altLang="ru-RU" sz="4000" b="1" dirty="0"/>
            </a:br>
            <a:endParaRPr lang="ru-RU" dirty="0"/>
          </a:p>
        </p:txBody>
      </p:sp>
      <p:pic>
        <p:nvPicPr>
          <p:cNvPr id="6" name="Рисунок 5"/>
          <p:cNvPicPr>
            <a:picLocks noChangeAspect="1"/>
          </p:cNvPicPr>
          <p:nvPr/>
        </p:nvPicPr>
        <p:blipFill>
          <a:blip r:embed="rId3"/>
          <a:stretch>
            <a:fillRect/>
          </a:stretch>
        </p:blipFill>
        <p:spPr>
          <a:xfrm>
            <a:off x="5868144" y="1529528"/>
            <a:ext cx="2880320" cy="5109119"/>
          </a:xfrm>
          <a:prstGeom prst="rect">
            <a:avLst/>
          </a:prstGeom>
        </p:spPr>
      </p:pic>
      <p:sp>
        <p:nvSpPr>
          <p:cNvPr id="3" name="Текст 2"/>
          <p:cNvSpPr>
            <a:spLocks noGrp="1"/>
          </p:cNvSpPr>
          <p:nvPr>
            <p:ph type="body" idx="1"/>
          </p:nvPr>
        </p:nvSpPr>
        <p:spPr>
          <a:xfrm>
            <a:off x="541828" y="3645024"/>
            <a:ext cx="2445996" cy="2374776"/>
          </a:xfrm>
        </p:spPr>
        <p:txBody>
          <a:bodyPr>
            <a:noAutofit/>
          </a:bodyPr>
          <a:lstStyle/>
          <a:p>
            <a:endParaRPr lang="ru-RU" sz="2000" dirty="0">
              <a:solidFill>
                <a:schemeClr val="bg1"/>
              </a:solidFill>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29528"/>
            <a:ext cx="5799185" cy="5109119"/>
          </a:xfrm>
          <a:prstGeom prst="rect">
            <a:avLst/>
          </a:prstGeom>
        </p:spPr>
      </p:pic>
    </p:spTree>
    <p:extLst>
      <p:ext uri="{BB962C8B-B14F-4D97-AF65-F5344CB8AC3E}">
        <p14:creationId xmlns:p14="http://schemas.microsoft.com/office/powerpoint/2010/main" val="3438617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332656"/>
            <a:ext cx="8077200" cy="3096344"/>
          </a:xfrm>
        </p:spPr>
        <p:txBody>
          <a:bodyPr>
            <a:noAutofit/>
          </a:bodyPr>
          <a:lstStyle/>
          <a:p>
            <a:pPr lvl="0"/>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a:hlinkClick r:id="rId2"/>
              </a:rPr>
              <a:t/>
            </a:r>
            <a:br>
              <a:rPr lang="ru-RU" sz="1800" dirty="0">
                <a:hlinkClick r:id="rId2"/>
              </a:rPr>
            </a:br>
            <a:r>
              <a:rPr lang="ru-RU" sz="1600" dirty="0" smtClean="0">
                <a:hlinkClick r:id="rId2"/>
              </a:rPr>
              <a:t>Статья </a:t>
            </a:r>
            <a:r>
              <a:rPr lang="ru-RU" sz="1600" dirty="0">
                <a:hlinkClick r:id="rId2"/>
              </a:rPr>
              <a:t>1. Понятия, применяемые в настоящем Федеральном законе</a:t>
            </a:r>
            <a:r>
              <a:rPr lang="ru-RU" sz="1600" dirty="0"/>
              <a:t/>
            </a:r>
            <a:br>
              <a:rPr lang="ru-RU" sz="1600" dirty="0"/>
            </a:br>
            <a:r>
              <a:rPr lang="ru-RU" sz="1600" dirty="0">
                <a:hlinkClick r:id="rId3"/>
              </a:rPr>
              <a:t>Статья 2. Отношения, регулируемые настоящим Федеральным законом</a:t>
            </a:r>
            <a:r>
              <a:rPr lang="ru-RU" sz="1600" dirty="0"/>
              <a:t/>
            </a:r>
            <a:br>
              <a:rPr lang="ru-RU" sz="1600" dirty="0"/>
            </a:br>
            <a:r>
              <a:rPr lang="ru-RU" sz="1600" dirty="0">
                <a:hlinkClick r:id="rId4"/>
              </a:rPr>
              <a:t>Статья 3. Законодательство Российской Федерации о дополнительных гарантиях по социальной поддержке детей-сирот и детей, оставшихся без попечения родителей</a:t>
            </a:r>
            <a:r>
              <a:rPr lang="ru-RU" sz="1600" dirty="0"/>
              <a:t/>
            </a:r>
            <a:br>
              <a:rPr lang="ru-RU" sz="1600" dirty="0"/>
            </a:br>
            <a:r>
              <a:rPr lang="ru-RU" sz="1600" dirty="0">
                <a:hlinkClick r:id="rId5"/>
              </a:rPr>
              <a:t>Статья 4. Меры по обеспечению дополнительных гарантий по социальной поддержке детей-сирот и детей, оставшихся без попечения родителей</a:t>
            </a:r>
            <a:r>
              <a:rPr lang="ru-RU" sz="1600" dirty="0"/>
              <a:t/>
            </a:r>
            <a:br>
              <a:rPr lang="ru-RU" sz="1600" dirty="0"/>
            </a:br>
            <a:r>
              <a:rPr lang="ru-RU" sz="1600" dirty="0">
                <a:hlinkClick r:id="rId6"/>
              </a:rPr>
              <a:t>Статья 5. Финансовое обеспечение дополнительных гарантий по социальной поддержке для детей-сирот и детей, оставшихся без попечения родителей</a:t>
            </a:r>
            <a:r>
              <a:rPr lang="ru-RU" sz="1600" dirty="0"/>
              <a:t/>
            </a:r>
            <a:br>
              <a:rPr lang="ru-RU" sz="1600" dirty="0"/>
            </a:br>
            <a:r>
              <a:rPr lang="ru-RU" sz="1600" dirty="0">
                <a:hlinkClick r:id="rId7"/>
              </a:rPr>
              <a:t>Статья 6. Дополнительные гарантии права на образование</a:t>
            </a:r>
            <a:r>
              <a:rPr lang="ru-RU" sz="1600" dirty="0"/>
              <a:t/>
            </a:r>
            <a:br>
              <a:rPr lang="ru-RU" sz="1600" dirty="0"/>
            </a:br>
            <a:r>
              <a:rPr lang="ru-RU" sz="1600" dirty="0">
                <a:hlinkClick r:id="rId8"/>
              </a:rPr>
              <a:t>Статья 7. Дополнительные гарантии права на медицинское обеспечение</a:t>
            </a:r>
            <a:r>
              <a:rPr lang="ru-RU" sz="1600" dirty="0"/>
              <a:t/>
            </a:r>
            <a:br>
              <a:rPr lang="ru-RU" sz="1600" dirty="0"/>
            </a:br>
            <a:r>
              <a:rPr lang="ru-RU" sz="1600" dirty="0">
                <a:hlinkClick r:id="rId9"/>
              </a:rPr>
              <a:t>Статья 8. Дополнительные гарантии прав на имущество и жилое помещение</a:t>
            </a:r>
            <a:r>
              <a:rPr lang="ru-RU" sz="1600" dirty="0"/>
              <a:t/>
            </a:r>
            <a:br>
              <a:rPr lang="ru-RU" sz="1600" dirty="0"/>
            </a:br>
            <a:r>
              <a:rPr lang="ru-RU" sz="1600" dirty="0">
                <a:hlinkClick r:id="rId10"/>
              </a:rPr>
              <a:t>Статья 9. Дополнительные гарантии права на труд и на социальную защиту от безработицы</a:t>
            </a:r>
            <a:r>
              <a:rPr lang="ru-RU" sz="1600" dirty="0"/>
              <a:t/>
            </a:r>
            <a:br>
              <a:rPr lang="ru-RU" sz="1600" dirty="0"/>
            </a:br>
            <a:r>
              <a:rPr lang="ru-RU" sz="1600" dirty="0">
                <a:hlinkClick r:id="rId11"/>
              </a:rPr>
              <a:t>Статья 10. Судебная защита прав детей-сирот и детей, оставшихся без попечения родителей</a:t>
            </a:r>
            <a:r>
              <a:rPr lang="ru-RU" sz="1600" dirty="0"/>
              <a:t/>
            </a:r>
            <a:br>
              <a:rPr lang="ru-RU" sz="1600" dirty="0"/>
            </a:br>
            <a:r>
              <a:rPr lang="ru-RU" sz="1600" dirty="0">
                <a:hlinkClick r:id="rId12"/>
              </a:rPr>
              <a:t>Статья 11. Ответственность за неисполнение настоящего Федерального закона</a:t>
            </a:r>
            <a:r>
              <a:rPr lang="ru-RU" sz="1600" dirty="0"/>
              <a:t/>
            </a:r>
            <a:br>
              <a:rPr lang="ru-RU" sz="1600" dirty="0"/>
            </a:br>
            <a:r>
              <a:rPr lang="ru-RU" sz="1600" dirty="0">
                <a:hlinkClick r:id="rId13"/>
              </a:rPr>
              <a:t>Статья 12. Приведение правовых актов в соответствие с настоящим Федеральным законом</a:t>
            </a:r>
            <a:r>
              <a:rPr lang="ru-RU" sz="1600" dirty="0"/>
              <a:t/>
            </a:r>
            <a:br>
              <a:rPr lang="ru-RU" sz="1600" dirty="0"/>
            </a:br>
            <a:r>
              <a:rPr lang="ru-RU" sz="1600" dirty="0">
                <a:hlinkClick r:id="rId14"/>
              </a:rPr>
              <a:t>Статья 13. Вступление в силу настоящего Федерального закона</a:t>
            </a:r>
            <a:r>
              <a:rPr lang="ru-RU" sz="1600" dirty="0"/>
              <a:t/>
            </a:r>
            <a:br>
              <a:rPr lang="ru-RU" sz="1600" dirty="0"/>
            </a:br>
            <a:endParaRPr lang="ru-RU" sz="1600" dirty="0"/>
          </a:p>
        </p:txBody>
      </p:sp>
      <p:sp>
        <p:nvSpPr>
          <p:cNvPr id="3" name="Текст 2"/>
          <p:cNvSpPr>
            <a:spLocks noGrp="1"/>
          </p:cNvSpPr>
          <p:nvPr>
            <p:ph type="body" idx="1"/>
          </p:nvPr>
        </p:nvSpPr>
        <p:spPr/>
        <p:txBody>
          <a:bodyPr>
            <a:normAutofit/>
          </a:bodyPr>
          <a:lstStyle/>
          <a:p>
            <a:endParaRPr lang="ru-RU" dirty="0"/>
          </a:p>
          <a:p>
            <a:endParaRPr lang="ru-RU" dirty="0"/>
          </a:p>
        </p:txBody>
      </p:sp>
    </p:spTree>
    <p:extLst>
      <p:ext uri="{BB962C8B-B14F-4D97-AF65-F5344CB8AC3E}">
        <p14:creationId xmlns:p14="http://schemas.microsoft.com/office/powerpoint/2010/main" val="3021087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3666" t="29399" r="-3666" b="29651"/>
          <a:stretch/>
        </p:blipFill>
        <p:spPr>
          <a:xfrm>
            <a:off x="251519" y="23092"/>
            <a:ext cx="3980199" cy="4414020"/>
          </a:xfrm>
          <a:prstGeom prst="rect">
            <a:avLst/>
          </a:prstGeom>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15584" b="16883"/>
          <a:stretch/>
        </p:blipFill>
        <p:spPr>
          <a:xfrm>
            <a:off x="4304531" y="836712"/>
            <a:ext cx="4510454" cy="5472608"/>
          </a:xfrm>
          <a:prstGeom prst="rect">
            <a:avLst/>
          </a:prstGeom>
        </p:spPr>
      </p:pic>
    </p:spTree>
    <p:extLst>
      <p:ext uri="{BB962C8B-B14F-4D97-AF65-F5344CB8AC3E}">
        <p14:creationId xmlns:p14="http://schemas.microsoft.com/office/powerpoint/2010/main" val="194244916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7848872" cy="760801"/>
          </a:xfrm>
        </p:spPr>
        <p:txBody>
          <a:bodyPr>
            <a:noAutofit/>
          </a:bodyPr>
          <a:lstStyle/>
          <a:p>
            <a:r>
              <a:rPr lang="ru-RU" altLang="ru-RU" sz="2000" b="1" i="1" dirty="0">
                <a:solidFill>
                  <a:schemeClr val="bg1"/>
                </a:solidFill>
              </a:rPr>
              <a:t>Дополнительные гарантии прав на имущество и жилое помещение:</a:t>
            </a:r>
            <a:br>
              <a:rPr lang="ru-RU" altLang="ru-RU" sz="2000" b="1" i="1" dirty="0">
                <a:solidFill>
                  <a:schemeClr val="bg1"/>
                </a:solidFill>
              </a:rPr>
            </a:br>
            <a:endParaRPr lang="ru-RU" sz="2000" dirty="0"/>
          </a:p>
        </p:txBody>
      </p:sp>
      <p:sp>
        <p:nvSpPr>
          <p:cNvPr id="4" name="Текст 3"/>
          <p:cNvSpPr>
            <a:spLocks noGrp="1"/>
          </p:cNvSpPr>
          <p:nvPr>
            <p:ph type="body" sz="quarter" idx="14"/>
          </p:nvPr>
        </p:nvSpPr>
        <p:spPr/>
        <p:txBody>
          <a:bodyPr>
            <a:normAutofit/>
          </a:bodyPr>
          <a:lstStyle/>
          <a:p>
            <a:r>
              <a:rPr lang="ru-RU" dirty="0"/>
              <a:t>. </a:t>
            </a:r>
          </a:p>
        </p:txBody>
      </p:sp>
      <p:sp>
        <p:nvSpPr>
          <p:cNvPr id="3" name="Прямоугольник 2"/>
          <p:cNvSpPr/>
          <p:nvPr/>
        </p:nvSpPr>
        <p:spPr>
          <a:xfrm>
            <a:off x="395536" y="1124744"/>
            <a:ext cx="6336704" cy="6524863"/>
          </a:xfrm>
          <a:prstGeom prst="rect">
            <a:avLst/>
          </a:prstGeom>
        </p:spPr>
        <p:txBody>
          <a:bodyPr wrap="square">
            <a:spAutoFit/>
          </a:bodyPr>
          <a:lstStyle/>
          <a:p>
            <a:endParaRPr lang="ru-RU" altLang="ru-RU" b="1" i="1" dirty="0">
              <a:solidFill>
                <a:schemeClr val="bg1"/>
              </a:solidFill>
            </a:endParaRPr>
          </a:p>
          <a:p>
            <a:r>
              <a:rPr lang="ru-RU" altLang="ru-RU" sz="1600" b="1" dirty="0">
                <a:solidFill>
                  <a:schemeClr val="bg1"/>
                </a:solidFill>
              </a:rPr>
              <a:t>1. Сохранение имеющегося жилого помещения. </a:t>
            </a:r>
            <a:r>
              <a:rPr lang="ru-RU" altLang="ru-RU" sz="1600" b="1" dirty="0" smtClean="0">
                <a:solidFill>
                  <a:schemeClr val="bg1"/>
                </a:solidFill>
              </a:rPr>
              <a:t> 2.</a:t>
            </a:r>
            <a:r>
              <a:rPr lang="ru-RU" sz="1600" dirty="0" smtClean="0">
                <a:solidFill>
                  <a:schemeClr val="bg1"/>
                </a:solidFill>
              </a:rPr>
              <a:t>Регистрационный </a:t>
            </a:r>
            <a:r>
              <a:rPr lang="ru-RU" sz="1600" dirty="0">
                <a:solidFill>
                  <a:schemeClr val="bg1"/>
                </a:solidFill>
              </a:rPr>
              <a:t>учет по месту жительства и по месту временного пребывания.</a:t>
            </a:r>
          </a:p>
          <a:p>
            <a:r>
              <a:rPr lang="ru-RU" altLang="ru-RU" sz="1600" b="1" dirty="0">
                <a:solidFill>
                  <a:schemeClr val="bg1"/>
                </a:solidFill>
              </a:rPr>
              <a:t>3. Право на внеочередное получение жилья для выпускников, не имеющих закрепленного жилого помещения. </a:t>
            </a:r>
          </a:p>
          <a:p>
            <a:r>
              <a:rPr lang="ru-RU" altLang="ru-RU" sz="1600" b="1" dirty="0">
                <a:solidFill>
                  <a:schemeClr val="bg1"/>
                </a:solidFill>
              </a:rPr>
              <a:t>4. Контроль сделок в отношении приватизированных жилых помещений, собственниками которых являются дети-сироты и дети, оставшиеся без попечения родителей, со стороны органов опеки и попечительства. </a:t>
            </a:r>
          </a:p>
          <a:p>
            <a:r>
              <a:rPr lang="ru-RU" altLang="ru-RU" sz="1600" b="1" dirty="0">
                <a:solidFill>
                  <a:schemeClr val="bg1"/>
                </a:solidFill>
              </a:rPr>
              <a:t>5. Своевременность приватизации жилой площади, оформление договора передачи жилого помещения (или части его) в собственность детям-сиротам (в течении месяца) в случае смерти родителей или принудительного размена жилой площади. Приватизация осуществляется за счет средств бюджетов субъектов РФ.</a:t>
            </a:r>
          </a:p>
          <a:p>
            <a:r>
              <a:rPr lang="ru-RU" altLang="ru-RU" sz="1600" b="1" dirty="0">
                <a:solidFill>
                  <a:schemeClr val="bg1"/>
                </a:solidFill>
              </a:rPr>
              <a:t> 6. Создание специальных жилищных фондов за счет средств соответствующих бюджетов и других не запрещенных законом источников</a:t>
            </a:r>
            <a:r>
              <a:rPr lang="ru-RU" altLang="ru-RU" sz="1600" b="1" dirty="0" smtClean="0">
                <a:solidFill>
                  <a:schemeClr val="bg1"/>
                </a:solidFill>
              </a:rPr>
              <a:t>.</a:t>
            </a:r>
            <a:r>
              <a:rPr lang="ru-RU" altLang="ru-RU" sz="1600" b="1" dirty="0">
                <a:solidFill>
                  <a:schemeClr val="bg1"/>
                </a:solidFill>
              </a:rPr>
              <a:t> </a:t>
            </a:r>
            <a:endParaRPr lang="ru-RU" altLang="ru-RU" sz="1600" b="1" dirty="0" smtClean="0">
              <a:solidFill>
                <a:schemeClr val="bg1"/>
              </a:solidFill>
            </a:endParaRPr>
          </a:p>
          <a:p>
            <a:r>
              <a:rPr lang="ru-RU" altLang="ru-RU" sz="1600" b="1" dirty="0" smtClean="0">
                <a:solidFill>
                  <a:schemeClr val="bg1"/>
                </a:solidFill>
              </a:rPr>
              <a:t>7.Право </a:t>
            </a:r>
            <a:r>
              <a:rPr lang="ru-RU" altLang="ru-RU" sz="1600" b="1" dirty="0">
                <a:solidFill>
                  <a:schemeClr val="bg1"/>
                </a:solidFill>
              </a:rPr>
              <a:t>на труд для детей – сирот и детей, оставшихся без попечения родителей реализуется через помощь в трудоустройстве</a:t>
            </a:r>
          </a:p>
          <a:p>
            <a:endParaRPr lang="ru-RU" altLang="ru-RU" sz="1600" b="1" dirty="0">
              <a:solidFill>
                <a:schemeClr val="bg1"/>
              </a:solidFill>
            </a:endParaRPr>
          </a:p>
          <a:p>
            <a:endParaRPr lang="ru-RU" altLang="ru-RU" sz="1600" b="1" dirty="0">
              <a:solidFill>
                <a:schemeClr val="bg1"/>
              </a:solidFill>
            </a:endParaRPr>
          </a:p>
          <a:p>
            <a:endParaRPr lang="ru-RU" altLang="ru-RU" sz="1600" b="1" dirty="0">
              <a:solidFill>
                <a:schemeClr val="bg1"/>
              </a:solidFill>
            </a:endParaRPr>
          </a:p>
        </p:txBody>
      </p:sp>
    </p:spTree>
    <p:extLst>
      <p:ext uri="{BB962C8B-B14F-4D97-AF65-F5344CB8AC3E}">
        <p14:creationId xmlns:p14="http://schemas.microsoft.com/office/powerpoint/2010/main" val="1408779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3" y="260649"/>
            <a:ext cx="7720867" cy="727892"/>
          </a:xfrm>
        </p:spPr>
        <p:txBody>
          <a:bodyPr>
            <a:normAutofit/>
          </a:bodyPr>
          <a:lstStyle/>
          <a:p>
            <a:r>
              <a:rPr lang="ru-RU" sz="1800" b="1" dirty="0" smtClean="0">
                <a:solidFill>
                  <a:schemeClr val="bg1"/>
                </a:solidFill>
              </a:rPr>
              <a:t>Выпускнику  детского дома(памятка)</a:t>
            </a:r>
            <a:endParaRPr lang="ru-RU" sz="1800" b="1" dirty="0">
              <a:solidFill>
                <a:schemeClr val="bg1"/>
              </a:solidFill>
            </a:endParaRPr>
          </a:p>
        </p:txBody>
      </p:sp>
      <p:sp>
        <p:nvSpPr>
          <p:cNvPr id="3" name="Прямоугольник 2"/>
          <p:cNvSpPr/>
          <p:nvPr/>
        </p:nvSpPr>
        <p:spPr>
          <a:xfrm>
            <a:off x="179512" y="764705"/>
            <a:ext cx="8856984" cy="6506397"/>
          </a:xfrm>
          <a:prstGeom prst="rect">
            <a:avLst/>
          </a:prstGeom>
        </p:spPr>
        <p:txBody>
          <a:bodyPr wrap="square">
            <a:spAutoFit/>
          </a:bodyPr>
          <a:lstStyle/>
          <a:p>
            <a:pPr algn="just">
              <a:lnSpc>
                <a:spcPct val="107000"/>
              </a:lnSpc>
            </a:pPr>
            <a:r>
              <a:rPr lang="ru-RU"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Когда за спиною образовательное учреждение</a:t>
            </a:r>
            <a:r>
              <a:rPr lang="ru-RU"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100" b="1" u="sng" dirty="0"/>
              <a:t> </a:t>
            </a:r>
            <a:endParaRPr lang="ru-RU" sz="1100" b="1" u="sng" dirty="0" smtClean="0"/>
          </a:p>
          <a:p>
            <a:pPr algn="just">
              <a:lnSpc>
                <a:spcPct val="107000"/>
              </a:lnSpc>
            </a:pPr>
            <a:r>
              <a:rPr lang="ru-RU" sz="1100" b="1" u="sng" dirty="0" smtClean="0">
                <a:solidFill>
                  <a:schemeClr val="bg1"/>
                </a:solidFill>
              </a:rPr>
              <a:t>Перечень </a:t>
            </a:r>
            <a:r>
              <a:rPr lang="ru-RU" sz="1100" b="1" u="sng" dirty="0">
                <a:solidFill>
                  <a:schemeClr val="bg1"/>
                </a:solidFill>
              </a:rPr>
              <a:t>получаемых выпускником документов</a:t>
            </a:r>
            <a:endParaRPr lang="ru-RU" sz="1100" dirty="0">
              <a:solidFill>
                <a:schemeClr val="bg1"/>
              </a:solidFill>
            </a:endParaRPr>
          </a:p>
          <a:p>
            <a:r>
              <a:rPr lang="ru-RU" sz="11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Образование(</a:t>
            </a:r>
            <a:r>
              <a:rPr lang="ru-RU" sz="1100" dirty="0">
                <a:solidFill>
                  <a:schemeClr val="bg1"/>
                </a:solidFill>
              </a:rPr>
              <a:t>Детям-сиротам и детям, оставшимся без попечения родителей, лицам из числа детей-сирот и детей, оставшихся без попечения родителей, обучающимся за счет средств соответствующего бюджета бюджетной системы Российской Федерации по имеющим государственную аккредитацию образовательным программам, наряду с полным государственным обеспечением выплачиваются стипендия в соответствии с </a:t>
            </a:r>
            <a:r>
              <a:rPr lang="ru-RU" sz="1100" dirty="0">
                <a:solidFill>
                  <a:schemeClr val="bg1"/>
                </a:solidFill>
                <a:hlinkClick r:id="rId2"/>
              </a:rPr>
              <a:t>Федеральным законом</a:t>
            </a:r>
            <a:r>
              <a:rPr lang="ru-RU" sz="1100" dirty="0">
                <a:solidFill>
                  <a:schemeClr val="bg1"/>
                </a:solidFill>
              </a:rPr>
              <a:t> от 29 декабря 2012 года N 273-ФЗ </a:t>
            </a:r>
            <a:r>
              <a:rPr lang="ru-RU" sz="11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ru-RU" sz="1100" dirty="0">
                <a:solidFill>
                  <a:schemeClr val="bg1"/>
                </a:solidFill>
              </a:rPr>
              <a:t> </a:t>
            </a:r>
            <a:endParaRPr lang="ru-RU" sz="1100" dirty="0" smtClean="0">
              <a:solidFill>
                <a:schemeClr val="bg1"/>
              </a:solidFill>
            </a:endParaRPr>
          </a:p>
          <a:p>
            <a:r>
              <a:rPr lang="ru-RU" sz="1100" dirty="0" smtClean="0">
                <a:solidFill>
                  <a:schemeClr val="bg1"/>
                </a:solidFill>
              </a:rPr>
              <a:t> </a:t>
            </a:r>
            <a:r>
              <a:rPr lang="ru-RU" sz="1100" dirty="0">
                <a:solidFill>
                  <a:schemeClr val="bg1"/>
                </a:solidFill>
              </a:rPr>
              <a:t>«Дополнительные гарантии права на образование» Федерального закона «О дополнительных гарантиях по социальной поддержке детей-сирот и детей, оставшихся без попечения родителей»</a:t>
            </a:r>
          </a:p>
          <a:p>
            <a:r>
              <a:rPr lang="ru-RU" sz="1100" dirty="0">
                <a:solidFill>
                  <a:schemeClr val="bg1"/>
                </a:solidFill>
              </a:rPr>
              <a:t>Дети-сироты и дети, оставшиеся без попечения родителей, получившие основное общее или среднее (полное) общее образование, имеют право на обучение на курсах по подготовке к поступлению в учреждения среднего и высшего профессионального образования без взимания платы. Размер и порядок возмещения расходов курсов по подготовке к поступлению в учреждения среднего и высшего профессионального образования на обучение детей-сирот и детей, оставшихся без попечения родителей, устанавливаются нормативными правовыми актами органов государственной власти субъектов Российской Федерации.</a:t>
            </a:r>
          </a:p>
          <a:p>
            <a:r>
              <a:rPr lang="ru-RU" sz="1100" dirty="0">
                <a:solidFill>
                  <a:schemeClr val="bg1"/>
                </a:solidFill>
              </a:rPr>
              <a:t>Дети-сироты и дети, оставшиеся без попечения родителей, лица из числа детей-сирот и детей, оставшихся без попечения родителей, имеют право на получение второго среднего профессионального образования по программе подготовки квалифицированных рабочих без взимания платы. Размер и порядок возмещения расходов профессиональных образовательных организаций на обучение детей-сирот и детей, оставшихся без попечения родителей, лиц из числа детей-сирот и детей, оставшихся без попечения родителей, устанавливается нормативными правовыми актами органов государственной власти субъектов Российской Федерации.</a:t>
            </a:r>
            <a:br>
              <a:rPr lang="ru-RU" sz="1100" dirty="0">
                <a:solidFill>
                  <a:schemeClr val="bg1"/>
                </a:solidFill>
              </a:rPr>
            </a:br>
            <a:r>
              <a:rPr lang="ru-RU" sz="1100" dirty="0">
                <a:solidFill>
                  <a:schemeClr val="bg1"/>
                </a:solidFill>
              </a:rPr>
              <a:t/>
            </a:r>
            <a:br>
              <a:rPr lang="ru-RU" sz="1100" dirty="0">
                <a:solidFill>
                  <a:schemeClr val="bg1"/>
                </a:solidFill>
              </a:rPr>
            </a:br>
            <a:r>
              <a:rPr lang="ru-RU" sz="1100" dirty="0">
                <a:solidFill>
                  <a:schemeClr val="bg1"/>
                </a:solidFill>
              </a:rPr>
              <a:t>Дети-сироты и дети, оставшиеся без попечения родителей, лица из числа детей-сирот и детей, оставшихся без попечения родителей, обучающиеся по имеющим государственную аккредитацию образовательным программам среднего профессионального образования или высшего образования по очной форме обучения за счет средств соответствующих бюджетов бюджетной системы Российской Федерации, а также обучающиеся, потерявшие в период обучения обоих родителей или единственного родителя, зачисляются на полное государственное обеспечение до завершения обучения.</a:t>
            </a:r>
          </a:p>
          <a:p>
            <a:r>
              <a:rPr lang="ru-RU" sz="1100" dirty="0">
                <a:solidFill>
                  <a:schemeClr val="bg1"/>
                </a:solidFill>
              </a:rPr>
              <a:t>В период обучения по имеющим государственную аккредитацию образовательным программам среднего профессионального образования или высшего образования по очной форме обучения за счет средств соответствующих бюджетов бюджетной системы Российской Федерации за лицами из числа детей-сирот и детей, оставшихся без попечения родителей, за обучающимися, потерявшими в этот период обоих или единственного родителя, в случае достижения ими возраста 23 лет сохраняется право на полное государственное обеспечение и дополнительные гарантии по социальной поддержке при получении среднего профессионального образования или высшего образования до окончания обучения по указанным образовательным программам.</a:t>
            </a:r>
          </a:p>
          <a:p>
            <a:r>
              <a:rPr lang="ru-RU" sz="1100" dirty="0">
                <a:solidFill>
                  <a:schemeClr val="bg1"/>
                </a:solidFill>
              </a:rPr>
              <a:t> </a:t>
            </a:r>
          </a:p>
          <a:p>
            <a:pPr algn="just">
              <a:lnSpc>
                <a:spcPct val="107000"/>
              </a:lnSpc>
              <a:spcAft>
                <a:spcPts val="0"/>
              </a:spcAft>
            </a:pPr>
            <a:endParaRPr lang="ru-R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40362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979712"/>
            <a:ext cx="8077200" cy="2895600"/>
          </a:xfrm>
        </p:spPr>
        <p:txBody>
          <a:bodyPr/>
          <a:lstStyle/>
          <a:p>
            <a:endParaRPr lang="ru-RU"/>
          </a:p>
        </p:txBody>
      </p:sp>
      <p:pic>
        <p:nvPicPr>
          <p:cNvPr id="6" name="Рисунок 5"/>
          <p:cNvPicPr>
            <a:picLocks noChangeAspect="1"/>
          </p:cNvPicPr>
          <p:nvPr/>
        </p:nvPicPr>
        <p:blipFill>
          <a:blip r:embed="rId2"/>
          <a:stretch>
            <a:fillRect/>
          </a:stretch>
        </p:blipFill>
        <p:spPr>
          <a:xfrm>
            <a:off x="1835696" y="5004089"/>
            <a:ext cx="854397" cy="1600974"/>
          </a:xfrm>
          <a:prstGeom prst="rect">
            <a:avLst/>
          </a:prstGeom>
        </p:spPr>
      </p:pic>
      <p:sp>
        <p:nvSpPr>
          <p:cNvPr id="3" name="Текст 2"/>
          <p:cNvSpPr>
            <a:spLocks noGrp="1"/>
          </p:cNvSpPr>
          <p:nvPr>
            <p:ph type="body" idx="1"/>
          </p:nvPr>
        </p:nvSpPr>
        <p:spPr>
          <a:xfrm>
            <a:off x="1547664" y="5012396"/>
            <a:ext cx="6311544" cy="1689756"/>
          </a:xfrm>
        </p:spPr>
        <p:txBody>
          <a:bodyPr/>
          <a:lstStyle/>
          <a:p>
            <a:endParaRPr lang="ru-RU" dirty="0"/>
          </a:p>
        </p:txBody>
      </p:sp>
      <p:sp>
        <p:nvSpPr>
          <p:cNvPr id="4" name="Прямоугольник 3"/>
          <p:cNvSpPr/>
          <p:nvPr/>
        </p:nvSpPr>
        <p:spPr>
          <a:xfrm>
            <a:off x="179512" y="188640"/>
            <a:ext cx="8640960" cy="4823756"/>
          </a:xfrm>
          <a:prstGeom prst="rect">
            <a:avLst/>
          </a:prstGeom>
        </p:spPr>
        <p:txBody>
          <a:bodyPr wrap="square">
            <a:spAutoFit/>
          </a:bodyPr>
          <a:lstStyle/>
          <a:p>
            <a:pPr algn="just">
              <a:lnSpc>
                <a:spcPct val="107000"/>
              </a:lnSpc>
              <a:spcAft>
                <a:spcPts val="0"/>
              </a:spcAft>
            </a:pPr>
            <a:r>
              <a:rPr lang="ru-RU" sz="28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Работа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Основанием для обеспечения социальных гарантий в области трудоустройства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граждан служат</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Конституция Российской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Трудовой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Гражданский кодекс Российской Федерации.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Права выпускников образовательных учреждений для детей-сирот и детей, оставшихся без попечения родителей, при устройстве на работу.</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соответствии со статьей 9 «Дополнительные гарантии права на труд» Федерального закона «О дополнительных гарантиях по социальной поддержке детей-сирот и детей, оставшихся без попечения родителей»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Органы государственной службы занятости населения (далее - органы службы занятости) при обращении к ним детей-сирот и детей, оставшихся без попечения родителей, в возрасте от четырнадцати до восемнадцати лет осуществляют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профориентационную</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работу с указанными лицами и обеспечивают диагностику их профессиональной пригодности с учетом состояния здоровья.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Ищущим работу впервые и зарегистрированным в органах государственной службы занятости в статусе безработного детям-сиротам, детям, оставшимся без попечения родителей, лицам из числа детей-сирот и детей, оставшихся без попечения родителей, выплачивается пособие по безработице в течение 6 месяцев в размере уровня средней заработной платы, сложившегося в республике, крае, области, городах </a:t>
            </a:r>
            <a:endParaRPr lang="ru-RU"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5020703"/>
            <a:ext cx="2904200" cy="168145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1505" y="5012395"/>
            <a:ext cx="2582329" cy="1745721"/>
          </a:xfrm>
          <a:prstGeom prst="rect">
            <a:avLst/>
          </a:prstGeom>
        </p:spPr>
      </p:pic>
    </p:spTree>
    <p:extLst>
      <p:ext uri="{BB962C8B-B14F-4D97-AF65-F5344CB8AC3E}">
        <p14:creationId xmlns:p14="http://schemas.microsoft.com/office/powerpoint/2010/main" val="234872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332656"/>
            <a:ext cx="8424936" cy="6509474"/>
          </a:xfrm>
          <a:prstGeom prst="rect">
            <a:avLst/>
          </a:prstGeom>
        </p:spPr>
        <p:txBody>
          <a:bodyPr wrap="square">
            <a:spAutoFit/>
          </a:bodyPr>
          <a:lstStyle/>
          <a:p>
            <a:pPr algn="just">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 устроиться на работу</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Если ты испытываешь затруднения в трудоустройстве, обратись в службу занятости (биржу труда), где ты можешь получить бесплатную консультацию по законодательству о труде и занятости, бесплатную профессиональную ориентацию о состоянии и предложения на рабочую силу на рынках труда, о распорядке и правилах работы органов службы занятости.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b="1" dirty="0">
                <a:solidFill>
                  <a:srgbClr val="000000"/>
                </a:solidFill>
                <a:latin typeface="Times New Roman" panose="02020603050405020304" pitchFamily="18" charset="0"/>
                <a:ea typeface="Times New Roman" panose="02020603050405020304" pitchFamily="18" charset="0"/>
              </a:rPr>
              <a:t>Какие документы предъявляют граждане при регистрации в службе занятости.</a:t>
            </a:r>
            <a:r>
              <a:rPr lang="ru-RU" dirty="0">
                <a:solidFill>
                  <a:srgbClr val="000000"/>
                </a:solidFill>
                <a:latin typeface="Times New Roman" panose="02020603050405020304" pitchFamily="18" charset="0"/>
                <a:ea typeface="Times New Roman" panose="02020603050405020304" pitchFamily="18" charset="0"/>
              </a:rPr>
              <a:t> </a:t>
            </a:r>
            <a:endParaRPr lang="ru-RU" dirty="0" smtClean="0">
              <a:solidFill>
                <a:srgbClr val="000000"/>
              </a:solidFill>
              <a:latin typeface="Times New Roman" panose="02020603050405020304" pitchFamily="18" charset="0"/>
              <a:ea typeface="Times New Roman" panose="02020603050405020304" pitchFamily="18" charset="0"/>
            </a:endParaRPr>
          </a:p>
          <a:p>
            <a:r>
              <a:rPr lang="ru-RU" b="1" dirty="0" smtClean="0">
                <a:solidFill>
                  <a:schemeClr val="bg1"/>
                </a:solidFill>
              </a:rPr>
              <a:t>При сокращении </a:t>
            </a:r>
            <a:r>
              <a:rPr lang="ru-RU" b="1" dirty="0">
                <a:solidFill>
                  <a:schemeClr val="bg1"/>
                </a:solidFill>
              </a:rPr>
              <a:t>с работы - куда обращаться</a:t>
            </a:r>
            <a:endParaRPr lang="ru-RU" dirty="0">
              <a:solidFill>
                <a:schemeClr val="bg1"/>
              </a:solidFill>
            </a:endParaRPr>
          </a:p>
          <a:p>
            <a:r>
              <a:rPr lang="ru-RU" dirty="0">
                <a:solidFill>
                  <a:schemeClr val="bg1"/>
                </a:solidFill>
              </a:rPr>
              <a:t>Надо, прежде всего, обратиться на биржу труда твоего района для регистрации в качестве гражданина, ищущего работу. Органы службы занятости должны не только сообщить, где и какая работа имеется, дать необходимые консультации, но и, если человек не может найти для себя работу, обязаны бесплатно направить его для профессиональной подготовки, переподготовки.</a:t>
            </a:r>
          </a:p>
          <a:p>
            <a:r>
              <a:rPr lang="ru-RU" dirty="0">
                <a:solidFill>
                  <a:schemeClr val="bg1"/>
                </a:solidFill>
              </a:rPr>
              <a:t>Особое внимание органы службы занятости обязаны уделить лицам, впервые ищущим работу. Ты можешь быть признан безработным, если достиг 16 лет (Закон Российской Федерации от 19.04.91 «О занятости населения в Российской Федерации» - ст. 3).</a:t>
            </a:r>
          </a:p>
          <a:p>
            <a:r>
              <a:rPr lang="ru-RU" dirty="0">
                <a:solidFill>
                  <a:schemeClr val="bg1"/>
                </a:solidFill>
              </a:rPr>
              <a:t>Срок для признания человека безработным - не более 11 дней с момента подачи документов (паспорт или иной документ, удостоверяющий личность, документ об образовании, документ, подтверждающий, что ты имеешь статус сироты или оставшегося без попечения родителей).</a:t>
            </a:r>
          </a:p>
          <a:p>
            <a:endParaRPr lang="ru-RU" dirty="0"/>
          </a:p>
        </p:txBody>
      </p:sp>
    </p:spTree>
    <p:extLst>
      <p:ext uri="{BB962C8B-B14F-4D97-AF65-F5344CB8AC3E}">
        <p14:creationId xmlns:p14="http://schemas.microsoft.com/office/powerpoint/2010/main" val="121317829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862</TotalTime>
  <Words>791</Words>
  <Application>Microsoft Office PowerPoint</Application>
  <PresentationFormat>Экран (4:3)</PresentationFormat>
  <Paragraphs>102</Paragraphs>
  <Slides>25</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Сектор</vt:lpstr>
      <vt:lpstr>                                          ГБУ АО «Котласский детский дом».</vt:lpstr>
      <vt:lpstr>Презентация PowerPoint</vt:lpstr>
      <vt:lpstr>    Основное содержание воспитательной, социальной и психологической  работы с детьми-сиротами и детьми, оставшимися без попечения родителей, заключается в защите их прав, устройстве, контроле над условиями их содержания, социальной реабилитации и адаптации, получении образования,помощи в трудоустройстве и обеспечении жильем.        </vt:lpstr>
      <vt:lpstr>             Статья 1. Понятия, применяемые в настоящем Федеральном законе Статья 2. Отношения, регулируемые настоящим Федеральным законом Статья 3. Законодательство Российской Федерации о дополнительных гарантиях по социальной поддержке детей-сирот и детей, оставшихся без попечения родителей Статья 4. Меры по обеспечению дополнительных гарантий по социальной поддержке детей-сирот и детей, оставшихся без попечения родителей Статья 5. Финансовое обеспечение дополнительных гарантий по социальной поддержке для детей-сирот и детей, оставшихся без попечения родителей Статья 6. Дополнительные гарантии права на образование Статья 7. Дополнительные гарантии права на медицинское обеспечение Статья 8. Дополнительные гарантии прав на имущество и жилое помещение Статья 9. Дополнительные гарантии права на труд и на социальную защиту от безработицы Статья 10. Судебная защита прав детей-сирот и детей, оставшихся без попечения родителей Статья 11. Ответственность за неисполнение настоящего Федерального закона Статья 12. Приведение правовых актов в соответствие с настоящим Федеральным законом Статья 13. Вступление в силу настоящего Федерального закона </vt:lpstr>
      <vt:lpstr>Презентация PowerPoint</vt:lpstr>
      <vt:lpstr>Дополнительные гарантии прав на имущество и жилое помещение: </vt:lpstr>
      <vt:lpstr>Выпускнику  детского дома(памятка)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Социально – правовое сопровождение:  </vt:lpstr>
      <vt:lpstr>Социально –правовое сопровождение</vt:lpstr>
      <vt:lpstr>Презентация PowerPoint</vt:lpstr>
      <vt:lpstr>Презентация PowerPoint</vt:lpstr>
      <vt:lpstr>Презентация PowerPoint</vt:lpstr>
      <vt:lpstr>Презентация PowerPoint</vt:lpstr>
      <vt:lpstr>Презентация PowerPoint</vt:lpstr>
      <vt:lpstr>Постинтернатная служба</vt:lpstr>
      <vt:lpstr>Презентация PowerPoint</vt:lpstr>
      <vt:lpstr>По статистике  ГБУ АО «Котласский детский дом»  под опеку отдано  2020г. 4  воспитанника 2021г. 11 воспитанников 2022г. 17 воспитанников   в кровные семьи возвращено 2020г. 5 воспитанников 2021г. 14 воспитанников 2022г. 3 воспитанника  </vt:lpstr>
      <vt:lpstr>Презентация PowerPoint</vt:lpstr>
      <vt:lpstr>БЛАГОДАРЮ  ЗА ВНИМАНИЕ!</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Котласский  детский дом</dc:title>
  <dc:creator>ольга</dc:creator>
  <cp:lastModifiedBy>User</cp:lastModifiedBy>
  <cp:revision>92</cp:revision>
  <dcterms:created xsi:type="dcterms:W3CDTF">2015-09-19T13:21:04Z</dcterms:created>
  <dcterms:modified xsi:type="dcterms:W3CDTF">2024-01-22T08:24:57Z</dcterms:modified>
</cp:coreProperties>
</file>