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5396D-C87C-4448-AECB-8CE8CB29B40A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5223B-C6BD-4E54-A51B-C4FD58DC3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2BBFD-06AE-4FB5-B2CB-7468A24E1321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B5BB5-5475-4CE5-9DE1-4893AD3E04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28A81-465D-41F3-976B-25DD0F5EA7EF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F2B32-4AAA-4499-AFB0-D095C1B46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CB024-80D6-43E1-B942-1C661D0CBE5C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B39DC-339F-4307-917B-0BA6FEDBD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5458B-D863-4F5A-9AEF-6B8C3A506CDF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520A4-295F-48F7-BC1E-BC3AE64F0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2D4D1-0975-4DDF-95FF-BC56586507B6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82CCC-6EB7-4032-BB04-8E411FBA7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37386-75FA-4992-AAC2-64BFBB71B455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97014-04B1-4C5A-8464-A6E90450E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6E63-4313-47AF-868A-EF8FC363C1BD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03CE-B9CC-41AA-94B6-C11EE6CF3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68A80-35F6-462F-902F-AC8766A91E0C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41178-32A9-4676-A339-AEFD3EF74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4F266-1323-443E-BBE8-5B295F9666A2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29D80-20EF-4911-A1C1-34806D641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0D052-FDEB-4BEC-BF6D-694CDD4779CE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3C5FC-FCE8-4323-A00C-BB747BD99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D0117F-D9D8-4891-9441-E931D7F4D197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9C49B7-8E78-4350-B903-1E216A668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4213" y="2781300"/>
            <a:ext cx="7772400" cy="1470025"/>
          </a:xfrm>
        </p:spPr>
        <p:txBody>
          <a:bodyPr/>
          <a:lstStyle/>
          <a:p>
            <a:r>
              <a:rPr lang="ru-RU" smtClean="0"/>
              <a:t>Обобщающий урок по теме: </a:t>
            </a:r>
            <a:r>
              <a:rPr lang="ru-RU" b="1" smtClean="0"/>
              <a:t>«Логарифмы»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Проверка решений</a:t>
            </a: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/>
            <a:stretch>
              <a:fillRect l="-2889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Проверка решений</a:t>
            </a: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/>
            <a:stretch>
              <a:fillRect l="-2296" t="-2022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Проверка решений</a:t>
            </a: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/>
            <a:stretch>
              <a:fillRect l="-2296" t="-2022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3" y="2276475"/>
            <a:ext cx="9144000" cy="2057400"/>
          </a:xfrm>
        </p:spPr>
        <p:txBody>
          <a:bodyPr/>
          <a:lstStyle/>
          <a:p>
            <a:r>
              <a:rPr lang="ru-RU" sz="8800" smtClean="0"/>
              <a:t>О логарифмах…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80975" y="1628775"/>
            <a:ext cx="8929688" cy="449738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mtClean="0"/>
              <a:t>Веками люди над открытием трудились,</a:t>
            </a:r>
          </a:p>
          <a:p>
            <a:pPr algn="ctr">
              <a:buFont typeface="Wingdings" pitchFamily="2" charset="2"/>
              <a:buNone/>
            </a:pPr>
            <a:r>
              <a:rPr lang="ru-RU" smtClean="0"/>
              <a:t>Облегчить вычисления стремились,</a:t>
            </a:r>
          </a:p>
          <a:p>
            <a:pPr algn="ctr">
              <a:buFont typeface="Wingdings" pitchFamily="2" charset="2"/>
              <a:buNone/>
            </a:pPr>
            <a:r>
              <a:rPr lang="ru-RU" smtClean="0"/>
              <a:t>С тем логарифм и был изобретен</a:t>
            </a:r>
          </a:p>
          <a:p>
            <a:pPr algn="ctr">
              <a:buFont typeface="Wingdings" pitchFamily="2" charset="2"/>
              <a:buNone/>
            </a:pPr>
            <a:r>
              <a:rPr lang="ru-RU" smtClean="0"/>
              <a:t>И функция придумана потом.</a:t>
            </a:r>
          </a:p>
          <a:p>
            <a:pPr algn="ctr">
              <a:buFont typeface="Wingdings" pitchFamily="2" charset="2"/>
              <a:buNone/>
            </a:pPr>
            <a:r>
              <a:rPr lang="en-US" sz="7200" smtClean="0"/>
              <a:t>  </a:t>
            </a:r>
            <a:r>
              <a:rPr lang="en-US" sz="7200" smtClean="0">
                <a:solidFill>
                  <a:srgbClr val="FF0066"/>
                </a:solidFill>
              </a:rPr>
              <a:t>y = log</a:t>
            </a:r>
            <a:r>
              <a:rPr lang="en-US" sz="7200" baseline="-25000" smtClean="0">
                <a:solidFill>
                  <a:srgbClr val="FF0066"/>
                </a:solidFill>
              </a:rPr>
              <a:t>b</a:t>
            </a:r>
            <a:r>
              <a:rPr lang="en-US" sz="7200" smtClean="0">
                <a:solidFill>
                  <a:srgbClr val="FF0066"/>
                </a:solidFill>
              </a:rPr>
              <a:t>a</a:t>
            </a:r>
            <a:r>
              <a:rPr lang="en-US" smtClean="0">
                <a:solidFill>
                  <a:srgbClr val="FF0066"/>
                </a:solidFill>
              </a:rPr>
              <a:t> </a:t>
            </a:r>
            <a:endParaRPr lang="ru-RU" smtClean="0">
              <a:solidFill>
                <a:srgbClr val="FF0066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История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1600200"/>
            <a:ext cx="7210425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/>
              <a:t>В 1614 году шотландский математик-любитель Джон Непер опубликовал на латинском языке сочинение под названием «</a:t>
            </a:r>
            <a:r>
              <a:rPr lang="ru-RU" sz="2800" i="1" dirty="0"/>
              <a:t>Описание удивительной таблицы логарифмов</a:t>
            </a:r>
            <a:r>
              <a:rPr lang="ru-RU" sz="2800" dirty="0"/>
              <a:t>» (лат. </a:t>
            </a:r>
            <a:r>
              <a:rPr lang="ru-RU" sz="2800" i="1" dirty="0" err="1"/>
              <a:t>Mirifici</a:t>
            </a:r>
            <a:r>
              <a:rPr lang="ru-RU" sz="2800" i="1" dirty="0"/>
              <a:t> </a:t>
            </a:r>
            <a:r>
              <a:rPr lang="ru-RU" sz="2800" i="1" dirty="0" err="1"/>
              <a:t>Logarithmorum</a:t>
            </a:r>
            <a:r>
              <a:rPr lang="ru-RU" sz="2800" i="1" dirty="0"/>
              <a:t> </a:t>
            </a:r>
            <a:r>
              <a:rPr lang="ru-RU" sz="2800" i="1" dirty="0" err="1"/>
              <a:t>Canonis</a:t>
            </a:r>
            <a:r>
              <a:rPr lang="ru-RU" sz="2800" i="1" dirty="0"/>
              <a:t> </a:t>
            </a:r>
            <a:r>
              <a:rPr lang="ru-RU" sz="2800" i="1" dirty="0" err="1"/>
              <a:t>Descriptio</a:t>
            </a:r>
            <a:r>
              <a:rPr lang="ru-RU" sz="2800" dirty="0"/>
              <a:t>). В нём было краткое описание логарифмов и их свойств, а также 8-значные таблицы логарифмов синусов, косинусов и тангенсов. Термин </a:t>
            </a:r>
            <a:r>
              <a:rPr lang="ru-RU" sz="2800" i="1" dirty="0"/>
              <a:t>логарифм</a:t>
            </a:r>
            <a:r>
              <a:rPr lang="ru-RU" sz="2800" dirty="0"/>
              <a:t>, предложенный Непером, утвердился в науке. Теорию логарифмов Непер изложил в другой своей книге «</a:t>
            </a:r>
            <a:r>
              <a:rPr lang="ru-RU" sz="2800" i="1" dirty="0"/>
              <a:t>Построение удивительной таблицы логарифмов</a:t>
            </a:r>
            <a:r>
              <a:rPr lang="ru-RU" sz="2800" dirty="0"/>
              <a:t>» (лат. </a:t>
            </a:r>
            <a:r>
              <a:rPr lang="ru-RU" sz="2800" i="1" dirty="0" err="1"/>
              <a:t>Mirifici</a:t>
            </a:r>
            <a:r>
              <a:rPr lang="ru-RU" sz="2800" i="1" dirty="0"/>
              <a:t> </a:t>
            </a:r>
            <a:r>
              <a:rPr lang="ru-RU" sz="2800" i="1" dirty="0" err="1"/>
              <a:t>Logarithmorum</a:t>
            </a:r>
            <a:r>
              <a:rPr lang="ru-RU" sz="2800" i="1" dirty="0"/>
              <a:t> </a:t>
            </a:r>
            <a:r>
              <a:rPr lang="ru-RU" sz="2800" i="1" dirty="0" err="1"/>
              <a:t>Canonis</a:t>
            </a:r>
            <a:r>
              <a:rPr lang="ru-RU" sz="2800" i="1" dirty="0"/>
              <a:t> </a:t>
            </a:r>
            <a:r>
              <a:rPr lang="ru-RU" sz="2800" i="1" dirty="0" err="1"/>
              <a:t>Constructio</a:t>
            </a:r>
            <a:r>
              <a:rPr lang="ru-RU" sz="2800" dirty="0"/>
              <a:t>), изданной посмертно в 1619 году его сыном.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Джон Непер</a:t>
            </a:r>
          </a:p>
        </p:txBody>
      </p:sp>
      <p:pic>
        <p:nvPicPr>
          <p:cNvPr id="16388" name="Picture 4" descr="Nepe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83568" y="1844824"/>
            <a:ext cx="3654342" cy="4419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Первые таблицы логарифмов также создал Непер, но в них были найдены ошибки. Первое безошибочное издание на основе таблиц Вега (1783) появилось только в 1857 году в Берлине (таблицы </a:t>
            </a:r>
            <a:r>
              <a:rPr lang="ru-RU" dirty="0" err="1" smtClean="0"/>
              <a:t>Бремивера</a:t>
            </a:r>
            <a:r>
              <a:rPr lang="ru-RU" dirty="0" smtClean="0"/>
              <a:t>).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600px-Sliderule_2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323528" y="476672"/>
            <a:ext cx="1655787" cy="575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sp>
        <p:nvSpPr>
          <p:cNvPr id="29698" name="Text Box 8"/>
          <p:cNvSpPr txBox="1">
            <a:spLocks noChangeArrowheads="1"/>
          </p:cNvSpPr>
          <p:nvPr/>
        </p:nvSpPr>
        <p:spPr bwMode="auto">
          <a:xfrm>
            <a:off x="2195513" y="260350"/>
            <a:ext cx="6697662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/>
              <a:t>- Через 10 лет после появления логарифмических таблиц английский математик </a:t>
            </a:r>
            <a:r>
              <a:rPr lang="ru-RU" sz="2400">
                <a:solidFill>
                  <a:srgbClr val="FF0066"/>
                </a:solidFill>
              </a:rPr>
              <a:t>Д .Гунтер</a:t>
            </a:r>
            <a:r>
              <a:rPr lang="ru-RU" sz="2400"/>
              <a:t> изобрел логарифмическую линейку. </a:t>
            </a:r>
          </a:p>
          <a:p>
            <a:r>
              <a:rPr lang="ru-RU" sz="2400"/>
              <a:t>- Неравномерная шкала десятичных логарифмов обычно наносится и на логарифмические линейки. Подобная шкала используется во многих областях науки, например:</a:t>
            </a:r>
          </a:p>
          <a:p>
            <a:r>
              <a:rPr lang="ru-RU" sz="2400"/>
              <a:t>Физика — интенсивность звука (децибелы). </a:t>
            </a:r>
          </a:p>
          <a:p>
            <a:r>
              <a:rPr lang="ru-RU" sz="2400"/>
              <a:t>Астрономия — шкала яркости звёзд. </a:t>
            </a:r>
          </a:p>
          <a:p>
            <a:r>
              <a:rPr lang="ru-RU" sz="2400"/>
              <a:t>Химия — активность водородных ионов (pH). </a:t>
            </a:r>
          </a:p>
          <a:p>
            <a:r>
              <a:rPr lang="ru-RU" sz="2400"/>
              <a:t>Сейсмология — шкала Рихтера. </a:t>
            </a:r>
          </a:p>
          <a:p>
            <a:r>
              <a:rPr lang="ru-RU" sz="2400"/>
              <a:t>Теория музыки — нотная шкала, по отношению к частотам нотных звуков. </a:t>
            </a:r>
          </a:p>
          <a:p>
            <a:r>
              <a:rPr lang="ru-RU" sz="2400"/>
              <a:t>История — логарифмическая шкала времени. 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1259632" y="836712"/>
            <a:ext cx="3528392" cy="376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30722" name="Text Box 6"/>
          <p:cNvSpPr txBox="1">
            <a:spLocks noChangeArrowheads="1"/>
          </p:cNvSpPr>
          <p:nvPr/>
        </p:nvSpPr>
        <p:spPr bwMode="auto">
          <a:xfrm>
            <a:off x="4859338" y="1628775"/>
            <a:ext cx="2665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5219700" y="1635125"/>
            <a:ext cx="35274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Позже логарифмическую линейку вытеснили калькуляторы.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Логарифмическая спираль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1268413"/>
            <a:ext cx="3709988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mtClean="0"/>
              <a:t>	В математике логарифмическая спираль впервые упоминается в 1638 году  </a:t>
            </a:r>
            <a:r>
              <a:rPr lang="ru-RU" smtClean="0">
                <a:solidFill>
                  <a:schemeClr val="tx2"/>
                </a:solidFill>
              </a:rPr>
              <a:t>Рене Декартом.</a:t>
            </a:r>
          </a:p>
        </p:txBody>
      </p:sp>
      <p:pic>
        <p:nvPicPr>
          <p:cNvPr id="20484" name="Picture 4" descr="логарифмческая спира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067175" y="1557338"/>
            <a:ext cx="4645025" cy="3263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</a:extLst>
        </p:spPr>
      </p:pic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3641725" y="4508500"/>
            <a:ext cx="50403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Спираль называется логарифмической, так</a:t>
            </a:r>
          </a:p>
          <a:p>
            <a:r>
              <a:rPr lang="ru-RU" sz="2800"/>
              <a:t>как её уравнение связано с логарифмической функцией.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/>
          <p:cNvSpPr>
            <a:spLocks noChangeArrowheads="1"/>
          </p:cNvSpPr>
          <p:nvPr/>
        </p:nvSpPr>
        <p:spPr bwMode="auto">
          <a:xfrm>
            <a:off x="6011863" y="404813"/>
            <a:ext cx="2952750" cy="2160587"/>
          </a:xfrm>
          <a:custGeom>
            <a:avLst/>
            <a:gdLst>
              <a:gd name="T0" fmla="*/ 1484577 w 21600"/>
              <a:gd name="T1" fmla="*/ 218759 h 21600"/>
              <a:gd name="T2" fmla="*/ 400262 w 21600"/>
              <a:gd name="T3" fmla="*/ 1080294 h 21600"/>
              <a:gd name="T4" fmla="*/ 1484577 w 21600"/>
              <a:gd name="T5" fmla="*/ 2160587 h 21600"/>
              <a:gd name="T6" fmla="*/ 2552488 w 21600"/>
              <a:gd name="T7" fmla="*/ 108029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7C80"/>
          </a:solidFill>
          <a:ln w="19050">
            <a:solidFill>
              <a:srgbClr val="FFC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04813"/>
            <a:ext cx="3095625" cy="576262"/>
          </a:xfrm>
        </p:spPr>
        <p:txBody>
          <a:bodyPr rtlCol="0"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atin typeface="Comic Sans MS" panose="030F0702030302020204" pitchFamily="66" charset="0"/>
              </a:rPr>
              <a:t>ЗАПОМНИ !</a:t>
            </a: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3635375" y="765175"/>
            <a:ext cx="2016125" cy="936625"/>
          </a:xfrm>
          <a:prstGeom prst="cloudCallout">
            <a:avLst>
              <a:gd name="adj1" fmla="val -14250"/>
              <a:gd name="adj2" fmla="val 343727"/>
            </a:avLst>
          </a:prstGeom>
          <a:noFill/>
          <a:ln w="34925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Сладкая парочка!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323850" y="2276475"/>
            <a:ext cx="1512888" cy="1008063"/>
          </a:xfrm>
          <a:prstGeom prst="cloudCallout">
            <a:avLst>
              <a:gd name="adj1" fmla="val 159444"/>
              <a:gd name="adj2" fmla="val 156144"/>
            </a:avLst>
          </a:prstGeom>
          <a:noFill/>
          <a:ln w="34925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Два в одном!</a:t>
            </a: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6516688" y="3141663"/>
            <a:ext cx="2232025" cy="1512887"/>
          </a:xfrm>
          <a:prstGeom prst="cloudCallout">
            <a:avLst>
              <a:gd name="adj1" fmla="val -110440"/>
              <a:gd name="adj2" fmla="val 116509"/>
            </a:avLst>
          </a:prstGeom>
          <a:noFill/>
          <a:ln w="34925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Два берега у одной реки!</a:t>
            </a: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1258888" y="981075"/>
            <a:ext cx="1871662" cy="1295400"/>
          </a:xfrm>
          <a:prstGeom prst="cloudCallout">
            <a:avLst>
              <a:gd name="adj1" fmla="val 87912"/>
              <a:gd name="adj2" fmla="val 234560"/>
            </a:avLst>
          </a:prstGeom>
          <a:noFill/>
          <a:ln w="34925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Два сапога – пара!</a:t>
            </a:r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6300788" y="5013325"/>
            <a:ext cx="2447925" cy="1152525"/>
          </a:xfrm>
          <a:prstGeom prst="cloudCallout">
            <a:avLst>
              <a:gd name="adj1" fmla="val -92620"/>
              <a:gd name="adj2" fmla="val -30944"/>
            </a:avLst>
          </a:prstGeom>
          <a:noFill/>
          <a:ln w="34925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Близки и неразлучны!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38138" y="3662363"/>
            <a:ext cx="2216150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Нам не жить </a:t>
            </a:r>
          </a:p>
          <a:p>
            <a:pPr algn="ctr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друг без </a:t>
            </a:r>
          </a:p>
          <a:p>
            <a:pPr algn="ctr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друга!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6084888" y="620713"/>
            <a:ext cx="2808287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Логарифм и ОДЗ </a:t>
            </a:r>
          </a:p>
          <a:p>
            <a:pPr algn="ctr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вместе </a:t>
            </a:r>
          </a:p>
          <a:p>
            <a:pPr algn="ctr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трудятся</a:t>
            </a:r>
          </a:p>
          <a:p>
            <a:pPr algn="ctr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везде!</a:t>
            </a:r>
          </a:p>
        </p:txBody>
      </p:sp>
      <p:sp>
        <p:nvSpPr>
          <p:cNvPr id="25611" name="AutoShape 11"/>
          <p:cNvSpPr>
            <a:spLocks noChangeArrowheads="1"/>
          </p:cNvSpPr>
          <p:nvPr/>
        </p:nvSpPr>
        <p:spPr bwMode="auto">
          <a:xfrm>
            <a:off x="4140200" y="1989138"/>
            <a:ext cx="2592388" cy="1296987"/>
          </a:xfrm>
          <a:prstGeom prst="wedgeEllipseCallout">
            <a:avLst>
              <a:gd name="adj1" fmla="val -41060"/>
              <a:gd name="adj2" fmla="val 26620"/>
            </a:avLst>
          </a:prstGeom>
          <a:solidFill>
            <a:srgbClr val="FF9900"/>
          </a:solidFill>
          <a:ln w="12700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ОН 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- ЛОГАРИФМ</a:t>
            </a: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!</a:t>
            </a:r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>
            <a:off x="301625" y="3276600"/>
            <a:ext cx="2232025" cy="1665288"/>
          </a:xfrm>
          <a:prstGeom prst="cloudCallout">
            <a:avLst>
              <a:gd name="adj1" fmla="val 93245"/>
              <a:gd name="adj2" fmla="val -20972"/>
            </a:avLst>
          </a:prstGeom>
          <a:noFill/>
          <a:ln w="34925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endParaRPr lang="ru-RU" sz="2000" b="1" i="1">
              <a:effectLst>
                <a:outerShdw blurRad="38100" dist="38100" dir="2700000" algn="tl">
                  <a:srgbClr val="FFFFFF"/>
                </a:outerShdw>
              </a:effectLst>
              <a:latin typeface="Book Antiqua" panose="02040602050305030304" pitchFamily="18" charset="0"/>
              <a:cs typeface="+mn-cs"/>
            </a:endParaRPr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>
            <a:off x="2233613" y="2122488"/>
            <a:ext cx="1727200" cy="1296987"/>
          </a:xfrm>
          <a:prstGeom prst="wedgeEllipseCallout">
            <a:avLst>
              <a:gd name="adj1" fmla="val 32537"/>
              <a:gd name="adj2" fmla="val -185"/>
            </a:avLst>
          </a:prstGeom>
          <a:solidFill>
            <a:srgbClr val="FF9900"/>
          </a:solidFill>
          <a:ln w="12700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ОНА </a:t>
            </a:r>
            <a:endParaRPr lang="en-US" sz="2000" b="1" i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ook Antiqua" panose="02040602050305030304" pitchFamily="18" charset="0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- </a:t>
            </a:r>
            <a:endParaRPr lang="en-US" sz="2000" b="1" i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ook Antiqua" panose="02040602050305030304" pitchFamily="18" charset="0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anose="02040602050305030304" pitchFamily="18" charset="0"/>
                <a:cs typeface="+mn-cs"/>
              </a:rPr>
              <a:t>ОДЗ!</a:t>
            </a:r>
          </a:p>
        </p:txBody>
      </p:sp>
      <p:sp>
        <p:nvSpPr>
          <p:cNvPr id="14349" name="Oval 14" descr="Рисунок1"/>
          <p:cNvSpPr>
            <a:spLocks noChangeArrowheads="1"/>
          </p:cNvSpPr>
          <p:nvPr/>
        </p:nvSpPr>
        <p:spPr bwMode="auto">
          <a:xfrm>
            <a:off x="2916238" y="3860800"/>
            <a:ext cx="3241675" cy="266382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50" name="Line 15"/>
          <p:cNvSpPr>
            <a:spLocks noChangeShapeType="1"/>
          </p:cNvSpPr>
          <p:nvPr/>
        </p:nvSpPr>
        <p:spPr bwMode="auto">
          <a:xfrm flipH="1">
            <a:off x="4787900" y="3284538"/>
            <a:ext cx="576263" cy="10810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51" name="Line 16"/>
          <p:cNvSpPr>
            <a:spLocks noChangeShapeType="1"/>
          </p:cNvSpPr>
          <p:nvPr/>
        </p:nvSpPr>
        <p:spPr bwMode="auto">
          <a:xfrm>
            <a:off x="3362325" y="3419475"/>
            <a:ext cx="488950" cy="10890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Логарифмы в природе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3600" y="1289050"/>
            <a:ext cx="5148263" cy="3095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smtClean="0"/>
              <a:t>Моллюсков многих и улиток </a:t>
            </a:r>
          </a:p>
          <a:p>
            <a:pPr>
              <a:buFont typeface="Wingdings" pitchFamily="2" charset="2"/>
              <a:buNone/>
            </a:pPr>
            <a:r>
              <a:rPr lang="ru-RU" sz="2800" smtClean="0"/>
              <a:t>ракушки тоже все завиты, </a:t>
            </a:r>
          </a:p>
          <a:p>
            <a:pPr>
              <a:buFont typeface="Wingdings" pitchFamily="2" charset="2"/>
              <a:buNone/>
            </a:pPr>
            <a:r>
              <a:rPr lang="ru-RU" sz="2800" smtClean="0"/>
              <a:t>и как сказал великий Гёте:</a:t>
            </a:r>
          </a:p>
          <a:p>
            <a:pPr>
              <a:buFont typeface="Wingdings" pitchFamily="2" charset="2"/>
              <a:buNone/>
            </a:pPr>
            <a:r>
              <a:rPr lang="ru-RU" sz="2800" smtClean="0"/>
              <a:t>«Вы совершеннее строенья</a:t>
            </a:r>
          </a:p>
          <a:p>
            <a:pPr>
              <a:buFont typeface="Wingdings" pitchFamily="2" charset="2"/>
              <a:buNone/>
            </a:pPr>
            <a:r>
              <a:rPr lang="ru-RU" sz="2800" smtClean="0"/>
              <a:t>                        не найдёте!»</a:t>
            </a:r>
          </a:p>
          <a:p>
            <a:endParaRPr lang="ru-RU" sz="2800" smtClean="0"/>
          </a:p>
        </p:txBody>
      </p:sp>
      <p:pic>
        <p:nvPicPr>
          <p:cNvPr id="21508" name="Picture 4" descr="ракуш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011863" y="1341438"/>
            <a:ext cx="2916237" cy="2187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</a:extLst>
        </p:spPr>
      </p:pic>
      <p:pic>
        <p:nvPicPr>
          <p:cNvPr id="21509" name="Picture 5" descr="ulitk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20915525">
            <a:off x="4620109" y="3710929"/>
            <a:ext cx="2988217" cy="2241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</a:extLst>
        </p:spPr>
      </p:pic>
      <p:pic>
        <p:nvPicPr>
          <p:cNvPr id="21510" name="Picture 6" descr="f5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5566032">
            <a:off x="1198002" y="3189242"/>
            <a:ext cx="2187575" cy="3284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Галактика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7386638" cy="44973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mtClean="0"/>
              <a:t>Галактики тоже кружат по спирали.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22532" name="Picture 4" descr="article12_pic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4030" y="1916113"/>
            <a:ext cx="3168650" cy="2292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</a:extLst>
        </p:spPr>
      </p:pic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3995738" y="2060575"/>
            <a:ext cx="4176712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Яркость звёзд оценивают по логарифмической шкале с основанием 2,5.</a:t>
            </a:r>
          </a:p>
        </p:txBody>
      </p:sp>
      <p:pic>
        <p:nvPicPr>
          <p:cNvPr id="22534" name="Picture 6" descr="звез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436096" y="3933056"/>
            <a:ext cx="3189288" cy="2495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</a:extLst>
        </p:spPr>
      </p:pic>
      <p:sp>
        <p:nvSpPr>
          <p:cNvPr id="33798" name="Text Box 7"/>
          <p:cNvSpPr txBox="1">
            <a:spLocks noChangeArrowheads="1"/>
          </p:cNvSpPr>
          <p:nvPr/>
        </p:nvSpPr>
        <p:spPr bwMode="auto">
          <a:xfrm>
            <a:off x="1835150" y="4365625"/>
            <a:ext cx="3348038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/>
              <a:t>А величина звезды представляет собой логарифм её яркости.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06623" y="370818"/>
            <a:ext cx="38100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911439" y="384867"/>
            <a:ext cx="3903171" cy="2519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868144" y="2708919"/>
            <a:ext cx="2946466" cy="3693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67544" y="4293096"/>
            <a:ext cx="1890000" cy="226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67544" y="2276872"/>
            <a:ext cx="2808312" cy="227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059832" y="4005064"/>
            <a:ext cx="2739130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176623" y="2276872"/>
            <a:ext cx="2880000" cy="2016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860032" y="3356992"/>
            <a:ext cx="3909814" cy="29323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051720" y="1052736"/>
            <a:ext cx="39624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9552" y="3669978"/>
            <a:ext cx="2619375" cy="2619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229600" cy="1143000"/>
          </a:xfrm>
        </p:spPr>
        <p:txBody>
          <a:bodyPr/>
          <a:lstStyle/>
          <a:p>
            <a:r>
              <a:rPr lang="ru-RU" sz="4000" smtClean="0"/>
              <a:t> Логарифмы в музыке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05038"/>
            <a:ext cx="7650162" cy="1325562"/>
          </a:xfrm>
        </p:spPr>
        <p:txBody>
          <a:bodyPr rtlCol="0">
            <a:normAutofit fontScale="850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   </a:t>
            </a:r>
            <a:r>
              <a:rPr lang="ru-RU" dirty="0">
                <a:latin typeface="Arial" pitchFamily="34" charset="0"/>
                <a:cs typeface="Arial" pitchFamily="34" charset="0"/>
              </a:rPr>
              <a:t>Оказывается, ступени темперированной хроматической гаммы (12-звуковой) представляют собой логарифмы с основанием 2.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9350" y="3357563"/>
            <a:ext cx="37401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5"/>
          <p:cNvSpPr txBox="1">
            <a:spLocks noChangeArrowheads="1"/>
          </p:cNvSpPr>
          <p:nvPr/>
        </p:nvSpPr>
        <p:spPr bwMode="auto">
          <a:xfrm>
            <a:off x="611188" y="1341438"/>
            <a:ext cx="806450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Вредное влияние промышленных шумов на здоровье рабочих побудило выработать приёмы точной числовой оценки громкости звука «бел». </a:t>
            </a:r>
          </a:p>
          <a:p>
            <a:r>
              <a:rPr lang="ru-RU" sz="3200"/>
              <a:t>Громкость, выраженная в белах, равна десятичному логарифму величины раздражения</a:t>
            </a:r>
            <a:r>
              <a:rPr lang="ru-RU" sz="2400"/>
              <a:t>.</a:t>
            </a:r>
          </a:p>
        </p:txBody>
      </p:sp>
      <p:sp>
        <p:nvSpPr>
          <p:cNvPr id="3789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tx2"/>
                </a:solidFill>
                <a:latin typeface="Arial" charset="0"/>
              </a:rPr>
              <a:t>Логарифмы и громкость  звука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700213"/>
            <a:ext cx="9217025" cy="2387600"/>
          </a:xfrm>
        </p:spPr>
        <p:txBody>
          <a:bodyPr/>
          <a:lstStyle/>
          <a:p>
            <a:r>
              <a:rPr lang="ru-RU" sz="2800" b="1" smtClean="0">
                <a:solidFill>
                  <a:srgbClr val="000000"/>
                </a:solidFill>
              </a:rPr>
              <a:t>Громкость звука – 1 бел, 0,1 бел – 1 децибел.</a:t>
            </a:r>
          </a:p>
          <a:p>
            <a:r>
              <a:rPr lang="ru-RU" sz="2800" b="1" smtClean="0">
                <a:solidFill>
                  <a:srgbClr val="000000"/>
                </a:solidFill>
              </a:rPr>
              <a:t>Тихий шелест листьев – 1 бел.</a:t>
            </a:r>
          </a:p>
          <a:p>
            <a:pPr>
              <a:buFontTx/>
              <a:buNone/>
            </a:pPr>
            <a:endParaRPr lang="ru-RU" sz="2800" smtClean="0">
              <a:solidFill>
                <a:srgbClr val="000000"/>
              </a:solidFill>
            </a:endParaRPr>
          </a:p>
        </p:txBody>
      </p:sp>
      <p:pic>
        <p:nvPicPr>
          <p:cNvPr id="38914" name="Picture 6" descr="621632_508592589155244_366157977_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4700" y="2882900"/>
            <a:ext cx="5227638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229600" cy="1143000"/>
          </a:xfrm>
        </p:spPr>
        <p:txBody>
          <a:bodyPr/>
          <a:lstStyle/>
          <a:p>
            <a:r>
              <a:rPr lang="ru-RU" sz="4000" smtClean="0"/>
              <a:t>Шумы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898525"/>
            <a:ext cx="7199312" cy="4114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000000"/>
                </a:solidFill>
              </a:rPr>
              <a:t>Крик, громкая речь – 6-7 бел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ru-RU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9938" name="Picture 4" descr="raptors - w0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6763" y="2051050"/>
            <a:ext cx="6208712" cy="388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3843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>
                <a:solidFill>
                  <a:srgbClr val="000000"/>
                </a:solidFill>
              </a:rPr>
              <a:t>Рычанье льва – 8-9 бел</a:t>
            </a:r>
            <a:br>
              <a:rPr lang="ru-RU" b="1" i="1" dirty="0">
                <a:solidFill>
                  <a:srgbClr val="000000"/>
                </a:solidFill>
              </a:rPr>
            </a:br>
            <a:endParaRPr lang="ru-RU" b="1" i="1" dirty="0">
              <a:solidFill>
                <a:srgbClr val="000000"/>
              </a:solidFill>
            </a:endParaRPr>
          </a:p>
        </p:txBody>
      </p:sp>
      <p:pic>
        <p:nvPicPr>
          <p:cNvPr id="40962" name="Picture 5" descr="D:\Users\Администратор\Desktop\файлы world\5-Very-Cool-Webcams[1]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671638"/>
            <a:ext cx="5184775" cy="3773487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384300"/>
          </a:xfrm>
        </p:spPr>
        <p:txBody>
          <a:bodyPr/>
          <a:lstStyle/>
          <a:p>
            <a:r>
              <a:rPr lang="ru-RU" b="1" i="1" smtClean="0">
                <a:solidFill>
                  <a:srgbClr val="000000"/>
                </a:solidFill>
              </a:rPr>
              <a:t>Шум водопада – 9 бел</a:t>
            </a:r>
          </a:p>
        </p:txBody>
      </p:sp>
      <p:pic>
        <p:nvPicPr>
          <p:cNvPr id="41986" name="Picture 4" descr="79901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484313"/>
            <a:ext cx="6264275" cy="38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Устная работа.</a:t>
            </a:r>
            <a:br>
              <a:rPr lang="ru-RU" dirty="0" smtClean="0"/>
            </a:br>
            <a:r>
              <a:rPr lang="ru-RU" dirty="0" smtClean="0"/>
              <a:t>Вычислить</a:t>
            </a:r>
            <a:endParaRPr lang="ru-RU" dirty="0"/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1619672" y="1600200"/>
            <a:ext cx="7067128" cy="4525963"/>
          </a:xfrm>
          <a:blipFill rotWithShape="1">
            <a:blip r:embed="rId2"/>
            <a:stretch>
              <a:fillRect l="-3538" t="-2561" b="-4987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13843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>
                <a:solidFill>
                  <a:srgbClr val="000000"/>
                </a:solidFill>
              </a:rPr>
              <a:t>Рев двигателя самолета – 20 бел</a:t>
            </a:r>
            <a:r>
              <a:rPr lang="ru-RU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b="1" i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43010" name="Picture 4" descr="engels-13-1920x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773238"/>
            <a:ext cx="5184775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964613" cy="37449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>
                <a:solidFill>
                  <a:srgbClr val="000000"/>
                </a:solidFill>
              </a:rPr>
              <a:t>Шум, громкость которого больше 8 бел – признана вредной для организма человека.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>
                <a:solidFill>
                  <a:srgbClr val="000000"/>
                </a:solidFill>
              </a:rPr>
              <a:t>Эта норма зачастую превосходится в школе, на дискотеках, на заводах и фабриках.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ru-RU" sz="30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413000" y="2287588"/>
            <a:ext cx="439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cs typeface="+mn-cs"/>
              </a:rPr>
              <a:t>Музыка: рок – 10-12 белов</a:t>
            </a:r>
          </a:p>
        </p:txBody>
      </p:sp>
      <p:pic>
        <p:nvPicPr>
          <p:cNvPr id="44035" name="Picture 5" descr="Koncert kytara P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294063"/>
            <a:ext cx="78486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Устная работа.</a:t>
            </a:r>
            <a:br>
              <a:rPr lang="ru-RU" dirty="0" smtClean="0"/>
            </a:br>
            <a:r>
              <a:rPr lang="ru-RU" dirty="0" smtClean="0"/>
              <a:t>Вычислить</a:t>
            </a:r>
            <a:endParaRPr lang="ru-RU" dirty="0"/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1259632" y="1600200"/>
            <a:ext cx="7776864" cy="4525963"/>
          </a:xfrm>
          <a:blipFill rotWithShape="1">
            <a:blip r:embed="rId2"/>
            <a:stretch>
              <a:fillRect l="-3216" t="-2561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Устная работа</a:t>
            </a: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/>
            <a:stretch>
              <a:fillRect l="-2222" t="-2022" r="-2148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713" y="2781300"/>
            <a:ext cx="806926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458788" y="2797175"/>
            <a:ext cx="576262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1</a:t>
            </a:r>
            <a:endParaRPr lang="ru-RU" sz="2000" b="1" dirty="0"/>
          </a:p>
        </p:txBody>
      </p:sp>
      <p:sp>
        <p:nvSpPr>
          <p:cNvPr id="7" name="Овал 6"/>
          <p:cNvSpPr/>
          <p:nvPr/>
        </p:nvSpPr>
        <p:spPr>
          <a:xfrm>
            <a:off x="2555875" y="2822575"/>
            <a:ext cx="576263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2</a:t>
            </a:r>
          </a:p>
        </p:txBody>
      </p:sp>
      <p:sp>
        <p:nvSpPr>
          <p:cNvPr id="8" name="Овал 7"/>
          <p:cNvSpPr/>
          <p:nvPr/>
        </p:nvSpPr>
        <p:spPr>
          <a:xfrm>
            <a:off x="4716463" y="2822575"/>
            <a:ext cx="576262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3</a:t>
            </a:r>
          </a:p>
        </p:txBody>
      </p:sp>
      <p:sp>
        <p:nvSpPr>
          <p:cNvPr id="9" name="Овал 8"/>
          <p:cNvSpPr/>
          <p:nvPr/>
        </p:nvSpPr>
        <p:spPr>
          <a:xfrm>
            <a:off x="6640513" y="2822575"/>
            <a:ext cx="574675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Устная работа</a:t>
            </a:r>
          </a:p>
        </p:txBody>
      </p:sp>
      <p:sp>
        <p:nvSpPr>
          <p:cNvPr id="4" name="Объект 3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/>
            <a:stretch>
              <a:fillRect l="-1630" t="-2830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Устная работа</a:t>
            </a: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/>
            <a:stretch>
              <a:fillRect l="-1852" t="-1752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Найди ошибку</a:t>
            </a: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/>
            <a:stretch>
              <a:fillRect l="-2963" t="-2561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«Логарифмическая комедия»</a:t>
            </a: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/>
            <a:stretch>
              <a:fillRect b="-1617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428</Words>
  <Application>Microsoft Office PowerPoint</Application>
  <PresentationFormat>Экран (4:3)</PresentationFormat>
  <Paragraphs>81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Calibri</vt:lpstr>
      <vt:lpstr>Arial</vt:lpstr>
      <vt:lpstr>Comic Sans MS</vt:lpstr>
      <vt:lpstr>Book Antiqua</vt:lpstr>
      <vt:lpstr>Wingdings</vt:lpstr>
      <vt:lpstr>Тема Office</vt:lpstr>
      <vt:lpstr>Обобщающий урок по теме: «Логарифмы»</vt:lpstr>
      <vt:lpstr>Слайд 2</vt:lpstr>
      <vt:lpstr>Устная работа. Вычислить</vt:lpstr>
      <vt:lpstr>Устная работа. Вычислить</vt:lpstr>
      <vt:lpstr>Устная работа</vt:lpstr>
      <vt:lpstr>Устная работа</vt:lpstr>
      <vt:lpstr>Устная работа</vt:lpstr>
      <vt:lpstr>Найди ошибку</vt:lpstr>
      <vt:lpstr>«Логарифмическая комедия»</vt:lpstr>
      <vt:lpstr>Проверка решений</vt:lpstr>
      <vt:lpstr>Проверка решений</vt:lpstr>
      <vt:lpstr>Проверка решений</vt:lpstr>
      <vt:lpstr>О логарифмах…</vt:lpstr>
      <vt:lpstr>Слайд 14</vt:lpstr>
      <vt:lpstr>История</vt:lpstr>
      <vt:lpstr>Джон Непер</vt:lpstr>
      <vt:lpstr>Слайд 17</vt:lpstr>
      <vt:lpstr>Слайд 18</vt:lpstr>
      <vt:lpstr>Логарифмическая спираль</vt:lpstr>
      <vt:lpstr>Логарифмы в природе</vt:lpstr>
      <vt:lpstr>Галактика</vt:lpstr>
      <vt:lpstr>Слайд 22</vt:lpstr>
      <vt:lpstr>Слайд 23</vt:lpstr>
      <vt:lpstr> Логарифмы в музыке</vt:lpstr>
      <vt:lpstr>Логарифмы и громкость  звука</vt:lpstr>
      <vt:lpstr>Шумы</vt:lpstr>
      <vt:lpstr>Слайд 27</vt:lpstr>
      <vt:lpstr>Рычанье льва – 8-9 бел </vt:lpstr>
      <vt:lpstr>Шум водопада – 9 бел</vt:lpstr>
      <vt:lpstr>Рев двигателя самолета – 20 бел </vt:lpstr>
      <vt:lpstr>Слайд 31</vt:lpstr>
      <vt:lpstr>Слайд 32</vt:lpstr>
    </vt:vector>
  </TitlesOfParts>
  <Company>МБОУ Максатихинская СОШ №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по теме: «Логарифмы»</dc:title>
  <dc:creator>Тыкайло Сергей Владимирович</dc:creator>
  <cp:lastModifiedBy>User</cp:lastModifiedBy>
  <cp:revision>14</cp:revision>
  <cp:lastPrinted>2015-02-24T16:30:23Z</cp:lastPrinted>
  <dcterms:created xsi:type="dcterms:W3CDTF">2012-01-27T07:04:13Z</dcterms:created>
  <dcterms:modified xsi:type="dcterms:W3CDTF">2016-11-08T05:22:27Z</dcterms:modified>
</cp:coreProperties>
</file>