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8" r:id="rId9"/>
    <p:sldId id="281" r:id="rId10"/>
    <p:sldId id="288" r:id="rId11"/>
    <p:sldId id="279" r:id="rId12"/>
    <p:sldId id="264" r:id="rId13"/>
    <p:sldId id="265" r:id="rId14"/>
    <p:sldId id="280" r:id="rId15"/>
    <p:sldId id="266" r:id="rId16"/>
    <p:sldId id="267" r:id="rId17"/>
    <p:sldId id="263" r:id="rId18"/>
    <p:sldId id="269" r:id="rId19"/>
    <p:sldId id="270" r:id="rId20"/>
    <p:sldId id="283" r:id="rId21"/>
    <p:sldId id="284" r:id="rId22"/>
    <p:sldId id="271" r:id="rId23"/>
    <p:sldId id="273" r:id="rId24"/>
    <p:sldId id="285" r:id="rId25"/>
    <p:sldId id="28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2" autoAdjust="0"/>
    <p:restoredTop sz="99314" autoAdjust="0"/>
  </p:normalViewPr>
  <p:slideViewPr>
    <p:cSldViewPr>
      <p:cViewPr>
        <p:scale>
          <a:sx n="118" d="100"/>
          <a:sy n="118" d="100"/>
        </p:scale>
        <p:origin x="-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8B7CC8E-5063-487B-A122-A72CCFB156F7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831213-4518-41E9-ADE3-931120118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4CB3542-4FD4-479E-9708-C0C5B8DEC44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7C39EE4-3606-49F4-A4E3-CBDBA8540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E54333-D774-466D-BD7F-EA72221A1911}" type="slidenum">
              <a:rPr lang="ru-RU"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E5A5EF-6D54-43B4-9AC2-B1A77A27F6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EF63C-EB3D-485C-9752-1B10A0060EE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32D70-F4A0-4567-8970-3E8FC21EA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DA159-56D7-4316-A1FF-1CB0AB93730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52CAD-6261-4F4C-A20F-5C3970C6B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7EB1A-7DF0-4FDD-AB23-FB363DA63325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8496B-29CA-419F-B49F-D8221787E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40E3E-29F9-44A0-8277-C589B3F0843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9F785-4624-4943-AC9A-77357A6C6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5F630-C5C8-4822-A8FD-54225EA7769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22BF-58B7-4DE2-8338-D44963BB5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15C10-855F-455E-B31F-469C6617C2AC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F0F86-16E5-4E46-A34E-6E64963BB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EE03F-4B85-4886-93D5-DB0EDCE6A0A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90D01-4410-4F98-A2B1-2F6CDCCD9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C1E4D-2E4C-4A36-ABED-96AE2271E7DD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316F5-EC5C-43A6-A109-F448C6805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7D209-C64F-44E1-BD34-EF7D6D3CD8D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E8660-2E58-44F7-8666-CB48EEE65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E0CFB-EABB-48B0-83F6-46F572FFE01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9AEFE-F08C-432D-B124-FADF31A13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53FD681-1999-4F1A-90A1-EF4FD6B411F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FFADCA-0795-4C70-9477-F019FA6A1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5143500"/>
            <a:ext cx="6400800" cy="1400175"/>
          </a:xfrm>
        </p:spPr>
        <p:txBody>
          <a:bodyPr/>
          <a:lstStyle/>
          <a:p>
            <a:pPr algn="l"/>
            <a:r>
              <a:rPr lang="ru-RU" sz="2400" smtClean="0"/>
              <a:t>Автор: Тыкайло Галина Ивановна, </a:t>
            </a:r>
          </a:p>
          <a:p>
            <a:pPr algn="l"/>
            <a:r>
              <a:rPr lang="ru-RU" sz="2400" smtClean="0"/>
              <a:t>учитель математики </a:t>
            </a:r>
          </a:p>
          <a:p>
            <a:pPr algn="l"/>
            <a:r>
              <a:rPr lang="ru-RU" sz="2400" smtClean="0"/>
              <a:t>МОУ Максатихинская СОШ №2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8568" y="2564904"/>
            <a:ext cx="616893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atin typeface="+mn-lt"/>
                <a:ea typeface="+mn-ea"/>
              </a:rPr>
              <a:t>Семинар по теме: </a:t>
            </a:r>
            <a:endParaRPr lang="ru-RU" sz="5400" dirty="0"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atin typeface="+mn-lt"/>
                <a:ea typeface="+mn-ea"/>
              </a:rPr>
              <a:t>«</a:t>
            </a:r>
            <a:r>
              <a:rPr lang="ru-RU" sz="5400" dirty="0">
                <a:latin typeface="+mn-lt"/>
                <a:ea typeface="+mn-ea"/>
              </a:rPr>
              <a:t>Пифагориана» 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Доказать, что сумма углов пентаграмма равна 180</a:t>
            </a:r>
            <a:r>
              <a:rPr lang="en-US" smtClean="0"/>
              <a:t>º</a:t>
            </a:r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9876" t="9322" r="19779" b="17522"/>
          <a:stretch/>
        </p:blipFill>
        <p:spPr>
          <a:xfrm rot="2152602">
            <a:off x="4742771" y="2818377"/>
            <a:ext cx="3446209" cy="3418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Доказательство</a:t>
            </a:r>
            <a:r>
              <a:rPr lang="ru-RU" smtClean="0"/>
              <a:t>: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285750" y="1981200"/>
            <a:ext cx="8715375" cy="444817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	</a:t>
            </a:r>
            <a:r>
              <a:rPr lang="ru-RU" i="1" smtClean="0"/>
              <a:t>Сумма углов правильного пятиугольника равна 180</a:t>
            </a:r>
            <a:r>
              <a:rPr lang="en-US" i="1" smtClean="0"/>
              <a:t>º·</a:t>
            </a:r>
            <a:r>
              <a:rPr lang="ru-RU" i="1" smtClean="0"/>
              <a:t>(5-2)=540</a:t>
            </a:r>
            <a:r>
              <a:rPr lang="en-US" i="1" smtClean="0"/>
              <a:t>º</a:t>
            </a:r>
            <a:r>
              <a:rPr lang="ru-RU" i="1" smtClean="0"/>
              <a:t>.</a:t>
            </a:r>
          </a:p>
          <a:p>
            <a:pPr>
              <a:buFontTx/>
              <a:buNone/>
            </a:pPr>
            <a:r>
              <a:rPr lang="ru-RU" i="1" smtClean="0"/>
              <a:t>	Каждый угол равен 540</a:t>
            </a:r>
            <a:r>
              <a:rPr lang="en-US" i="1" smtClean="0"/>
              <a:t>º</a:t>
            </a:r>
            <a:r>
              <a:rPr lang="ru-RU" i="1" smtClean="0"/>
              <a:t>:5 = 108</a:t>
            </a:r>
            <a:r>
              <a:rPr lang="en-US" i="1" smtClean="0"/>
              <a:t>º</a:t>
            </a:r>
            <a:r>
              <a:rPr lang="ru-RU" i="1" smtClean="0"/>
              <a:t>.</a:t>
            </a:r>
          </a:p>
          <a:p>
            <a:pPr>
              <a:buFontTx/>
              <a:buNone/>
            </a:pPr>
            <a:r>
              <a:rPr lang="ru-RU" i="1" smtClean="0"/>
              <a:t>	Смежный с ним угол равен 180</a:t>
            </a:r>
            <a:r>
              <a:rPr lang="en-US" i="1" smtClean="0"/>
              <a:t>º</a:t>
            </a:r>
            <a:r>
              <a:rPr lang="ru-RU" i="1" smtClean="0"/>
              <a:t>-108</a:t>
            </a:r>
            <a:r>
              <a:rPr lang="en-US" i="1" smtClean="0"/>
              <a:t>º</a:t>
            </a:r>
            <a:r>
              <a:rPr lang="ru-RU" i="1" smtClean="0"/>
              <a:t>=72</a:t>
            </a:r>
            <a:r>
              <a:rPr lang="en-US" i="1" smtClean="0"/>
              <a:t>º</a:t>
            </a:r>
            <a:endParaRPr lang="ru-RU" i="1" smtClean="0"/>
          </a:p>
          <a:p>
            <a:pPr>
              <a:buFontTx/>
              <a:buNone/>
            </a:pPr>
            <a:r>
              <a:rPr lang="ru-RU" i="1" smtClean="0"/>
              <a:t>	Угол при вершине равен 180</a:t>
            </a:r>
            <a:r>
              <a:rPr lang="en-US" i="1" smtClean="0"/>
              <a:t>º</a:t>
            </a:r>
            <a:r>
              <a:rPr lang="ru-RU" i="1" smtClean="0"/>
              <a:t>-72</a:t>
            </a:r>
            <a:r>
              <a:rPr lang="en-US" i="1" smtClean="0"/>
              <a:t>º·</a:t>
            </a:r>
            <a:r>
              <a:rPr lang="ru-RU" i="1" smtClean="0"/>
              <a:t>2 =36</a:t>
            </a:r>
            <a:r>
              <a:rPr lang="en-US" i="1" smtClean="0"/>
              <a:t>º</a:t>
            </a:r>
            <a:endParaRPr lang="ru-RU" i="1" smtClean="0"/>
          </a:p>
          <a:p>
            <a:pPr>
              <a:buFontTx/>
              <a:buNone/>
            </a:pPr>
            <a:r>
              <a:rPr lang="ru-RU" i="1" smtClean="0"/>
              <a:t>	Сумма всех углов пентаграмма равна 36</a:t>
            </a:r>
            <a:r>
              <a:rPr lang="en-US" i="1" smtClean="0"/>
              <a:t>º·</a:t>
            </a:r>
            <a:r>
              <a:rPr lang="ru-RU" i="1" smtClean="0"/>
              <a:t>5 = 180</a:t>
            </a:r>
            <a:r>
              <a:rPr lang="en-US" i="1" smtClean="0"/>
              <a:t>º</a:t>
            </a:r>
            <a:endParaRPr lang="ru-RU" i="1" smtClean="0"/>
          </a:p>
          <a:p>
            <a:endParaRPr lang="ru-RU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86812" cy="1143000"/>
          </a:xfrm>
        </p:spPr>
        <p:txBody>
          <a:bodyPr/>
          <a:lstStyle/>
          <a:p>
            <a:pPr algn="l"/>
            <a:r>
              <a:rPr lang="ru-RU" b="1" smtClean="0"/>
              <a:t>Пифагорейские треугольники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Некоторые пифагоровы тройки :</a:t>
            </a:r>
          </a:p>
          <a:p>
            <a:pPr>
              <a:buFontTx/>
              <a:buNone/>
            </a:pPr>
            <a:r>
              <a:rPr lang="ru-RU" b="1" smtClean="0"/>
              <a:t>   (3, 4, 5),</a:t>
            </a:r>
            <a:r>
              <a:rPr lang="ru-RU" smtClean="0"/>
              <a:t> (6, 8, 10), </a:t>
            </a:r>
            <a:r>
              <a:rPr lang="ru-RU" b="1" smtClean="0"/>
              <a:t>(5, 12, 13),</a:t>
            </a:r>
            <a:r>
              <a:rPr lang="ru-RU" smtClean="0"/>
              <a:t> (9, 12, 15), </a:t>
            </a:r>
            <a:r>
              <a:rPr lang="ru-RU" b="1" smtClean="0"/>
              <a:t>(8, 15, 17),</a:t>
            </a:r>
            <a:r>
              <a:rPr lang="ru-RU" smtClean="0"/>
              <a:t> (12, 16, 20), (15, 20, 25), </a:t>
            </a:r>
            <a:r>
              <a:rPr lang="ru-RU" b="1" smtClean="0"/>
              <a:t>(7, 24, 25),</a:t>
            </a:r>
            <a:r>
              <a:rPr lang="ru-RU" smtClean="0"/>
              <a:t> (10, 24, 26), </a:t>
            </a:r>
            <a:r>
              <a:rPr lang="ru-RU" b="1" smtClean="0"/>
              <a:t>(20, 21, 29),</a:t>
            </a:r>
            <a:r>
              <a:rPr lang="ru-RU" smtClean="0"/>
              <a:t> (18, 24, 30), (16, 30, 34), (21, 28, 35), </a:t>
            </a:r>
            <a:r>
              <a:rPr lang="ru-RU" b="1" smtClean="0"/>
              <a:t>(12, 35, 37),</a:t>
            </a:r>
            <a:r>
              <a:rPr lang="ru-RU" smtClean="0"/>
              <a:t> (15, 36, 39), (24, 32, 40), </a:t>
            </a:r>
            <a:r>
              <a:rPr lang="ru-RU" b="1" smtClean="0"/>
              <a:t>(9, 40, 41),</a:t>
            </a:r>
            <a:r>
              <a:rPr lang="ru-RU" smtClean="0"/>
              <a:t> (14, 48, 50), (30, 40, 50)…</a:t>
            </a:r>
          </a:p>
          <a:p>
            <a:endParaRPr lang="ru-RU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штан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2031">
            <a:off x="5643570" y="3214686"/>
            <a:ext cx="2533653" cy="2854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Задание классу: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Построить треугольник со сторонами 3,4,5 и на его сторонах построить квадраты и сделать вывод.</a:t>
            </a: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Вывод: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28625" y="4500563"/>
            <a:ext cx="8229600" cy="2114550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Квадрат, построенный на гипотенузе, имеет площадь, равную сумме площадей квадратов, построенных на катетах</a:t>
            </a:r>
          </a:p>
          <a:p>
            <a:endParaRPr lang="ru-RU" smtClean="0"/>
          </a:p>
        </p:txBody>
      </p:sp>
      <p:pic>
        <p:nvPicPr>
          <p:cNvPr id="4" name="Рисунок 3" descr="82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263525"/>
            <a:ext cx="3286125" cy="411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472487" cy="1143000"/>
          </a:xfrm>
        </p:spPr>
        <p:txBody>
          <a:bodyPr/>
          <a:lstStyle/>
          <a:p>
            <a:r>
              <a:rPr lang="ru-RU" b="1" smtClean="0"/>
              <a:t>Гордость Пифагорейской мысли </a:t>
            </a:r>
          </a:p>
        </p:txBody>
      </p:sp>
      <p:pic>
        <p:nvPicPr>
          <p:cNvPr id="3074" name="Picture 2" descr="C:\Users\Директор\Pictures\зна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1680" y="1844824"/>
            <a:ext cx="5643931" cy="4007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Задание классу: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Заполнить таблицу:</a:t>
            </a:r>
          </a:p>
          <a:p>
            <a:endParaRPr lang="ru-RU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88" y="2286000"/>
          <a:ext cx="8358187" cy="278606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93041"/>
                <a:gridCol w="1393041"/>
                <a:gridCol w="1393041"/>
                <a:gridCol w="1393041"/>
                <a:gridCol w="1393041"/>
                <a:gridCol w="1393041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/>
                        <a:t>а</a:t>
                      </a:r>
                      <a:endParaRPr lang="ru-RU" sz="360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15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7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21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 anchor="ctr"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 smtClean="0"/>
                        <a:t>b</a:t>
                      </a:r>
                      <a:endParaRPr lang="ru-RU" sz="3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12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40</a:t>
                      </a:r>
                      <a:endParaRPr lang="ru-RU" sz="3600" dirty="0"/>
                    </a:p>
                  </a:txBody>
                  <a:tcPr anchor="ctr"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 smtClean="0"/>
                        <a:t>c</a:t>
                      </a:r>
                      <a:endParaRPr lang="ru-RU" sz="3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25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29</a:t>
                      </a:r>
                      <a:endParaRPr lang="ru-RU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41</a:t>
                      </a:r>
                      <a:endParaRPr lang="ru-RU" sz="3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Группа 35"/>
          <p:cNvGrpSpPr>
            <a:grpSpLocks/>
          </p:cNvGrpSpPr>
          <p:nvPr/>
        </p:nvGrpSpPr>
        <p:grpSpPr bwMode="auto">
          <a:xfrm>
            <a:off x="3857625" y="4494213"/>
            <a:ext cx="2428875" cy="1928812"/>
            <a:chOff x="3892942" y="3243540"/>
            <a:chExt cx="2428892" cy="1929620"/>
          </a:xfrm>
        </p:grpSpPr>
        <p:grpSp>
          <p:nvGrpSpPr>
            <p:cNvPr id="31758" name="Группа 2"/>
            <p:cNvGrpSpPr>
              <a:grpSpLocks/>
            </p:cNvGrpSpPr>
            <p:nvPr/>
          </p:nvGrpSpPr>
          <p:grpSpPr bwMode="auto">
            <a:xfrm>
              <a:off x="3892942" y="3243540"/>
              <a:ext cx="2428892" cy="1929620"/>
              <a:chOff x="3857620" y="4214818"/>
              <a:chExt cx="2428892" cy="1929620"/>
            </a:xfrm>
          </p:grpSpPr>
          <p:grpSp>
            <p:nvGrpSpPr>
              <p:cNvPr id="31760" name="Группа 16"/>
              <p:cNvGrpSpPr>
                <a:grpSpLocks/>
              </p:cNvGrpSpPr>
              <p:nvPr/>
            </p:nvGrpSpPr>
            <p:grpSpPr bwMode="auto">
              <a:xfrm>
                <a:off x="4214810" y="4214818"/>
                <a:ext cx="2071702" cy="1929620"/>
                <a:chOff x="2143108" y="1071546"/>
                <a:chExt cx="2071702" cy="1929620"/>
              </a:xfrm>
            </p:grpSpPr>
            <p:sp>
              <p:nvSpPr>
                <p:cNvPr id="31764" name="Прямоугольник 17"/>
                <p:cNvSpPr>
                  <a:spLocks noChangeArrowheads="1"/>
                </p:cNvSpPr>
                <p:nvPr/>
              </p:nvSpPr>
              <p:spPr bwMode="auto">
                <a:xfrm>
                  <a:off x="2143108" y="1071546"/>
                  <a:ext cx="2071702" cy="1928826"/>
                </a:xfrm>
                <a:prstGeom prst="rect">
                  <a:avLst/>
                </a:prstGeom>
                <a:solidFill>
                  <a:schemeClr val="accent1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ru-RU" sz="2400">
                    <a:latin typeface="Times" pitchFamily="18" charset="0"/>
                  </a:endParaRPr>
                </a:p>
              </p:txBody>
            </p:sp>
            <p:cxnSp>
              <p:nvCxnSpPr>
                <p:cNvPr id="31765" name="Прямая соединительная линия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2678893" y="2035959"/>
                  <a:ext cx="1928826" cy="158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766" name="Прямая соединительная линия 19"/>
                <p:cNvCxnSpPr>
                  <a:cxnSpLocks noChangeShapeType="1"/>
                </p:cNvCxnSpPr>
                <p:nvPr/>
              </p:nvCxnSpPr>
              <p:spPr bwMode="auto">
                <a:xfrm>
                  <a:off x="2143108" y="1643050"/>
                  <a:ext cx="2071702" cy="158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767" name="Прямая соединительная линия 20"/>
                <p:cNvCxnSpPr>
                  <a:cxnSpLocks noChangeShapeType="1"/>
                </p:cNvCxnSpPr>
                <p:nvPr/>
              </p:nvCxnSpPr>
              <p:spPr bwMode="auto">
                <a:xfrm>
                  <a:off x="2143108" y="1071546"/>
                  <a:ext cx="1500198" cy="571504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768" name="Прямая соединительная линия 21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3250397" y="2035959"/>
                  <a:ext cx="1357322" cy="571504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31761" name="TextBox 22"/>
              <p:cNvSpPr txBox="1">
                <a:spLocks noChangeArrowheads="1"/>
              </p:cNvSpPr>
              <p:nvPr/>
            </p:nvSpPr>
            <p:spPr bwMode="auto">
              <a:xfrm>
                <a:off x="3857620" y="4286256"/>
                <a:ext cx="28575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/>
                  <a:t>а</a:t>
                </a:r>
              </a:p>
            </p:txBody>
          </p:sp>
          <p:sp>
            <p:nvSpPr>
              <p:cNvPr id="31762" name="TextBox 23"/>
              <p:cNvSpPr txBox="1">
                <a:spLocks noChangeArrowheads="1"/>
              </p:cNvSpPr>
              <p:nvPr/>
            </p:nvSpPr>
            <p:spPr bwMode="auto">
              <a:xfrm>
                <a:off x="5786446" y="4286256"/>
                <a:ext cx="35719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/>
                  <a:t>а</a:t>
                </a:r>
              </a:p>
            </p:txBody>
          </p:sp>
          <p:sp>
            <p:nvSpPr>
              <p:cNvPr id="31763" name="TextBox 24"/>
              <p:cNvSpPr txBox="1">
                <a:spLocks noChangeArrowheads="1"/>
              </p:cNvSpPr>
              <p:nvPr/>
            </p:nvSpPr>
            <p:spPr bwMode="auto">
              <a:xfrm>
                <a:off x="3857620" y="5286388"/>
                <a:ext cx="28575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b</a:t>
                </a:r>
                <a:endParaRPr lang="ru-RU"/>
              </a:p>
            </p:txBody>
          </p:sp>
        </p:grpSp>
        <p:sp>
          <p:nvSpPr>
            <p:cNvPr id="31759" name="TextBox 25"/>
            <p:cNvSpPr txBox="1">
              <a:spLocks noChangeArrowheads="1"/>
            </p:cNvSpPr>
            <p:nvPr/>
          </p:nvSpPr>
          <p:spPr bwMode="auto">
            <a:xfrm rot="10800000" flipV="1">
              <a:off x="4857752" y="3786190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endParaRPr lang="ru-RU"/>
            </a:p>
          </p:txBody>
        </p:sp>
      </p:grpSp>
      <p:grpSp>
        <p:nvGrpSpPr>
          <p:cNvPr id="31746" name="Группа 1"/>
          <p:cNvGrpSpPr>
            <a:grpSpLocks/>
          </p:cNvGrpSpPr>
          <p:nvPr/>
        </p:nvGrpSpPr>
        <p:grpSpPr bwMode="auto">
          <a:xfrm>
            <a:off x="534988" y="2962275"/>
            <a:ext cx="2643187" cy="2870200"/>
            <a:chOff x="928662" y="3071810"/>
            <a:chExt cx="2644000" cy="2869662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1214414" y="3071810"/>
              <a:ext cx="2358248" cy="2358248"/>
              <a:chOff x="3143240" y="2286786"/>
              <a:chExt cx="2358248" cy="2358248"/>
            </a:xfrm>
            <a:solidFill>
              <a:srgbClr val="FFC000"/>
            </a:solidFill>
          </p:grpSpPr>
          <p:sp>
            <p:nvSpPr>
              <p:cNvPr id="5" name="Прямоугольник 4"/>
              <p:cNvSpPr/>
              <p:nvPr/>
            </p:nvSpPr>
            <p:spPr bwMode="auto">
              <a:xfrm rot="4227148">
                <a:off x="3405201" y="2539839"/>
                <a:ext cx="1857388" cy="1867482"/>
              </a:xfrm>
              <a:prstGeom prst="rect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ru-RU" sz="2400">
                  <a:latin typeface="Times"/>
                  <a:ea typeface="+mn-ea"/>
                </a:endParaRPr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 bwMode="auto">
              <a:xfrm rot="5400000">
                <a:off x="2286778" y="3785396"/>
                <a:ext cx="1713718" cy="794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" name="Прямая соединительная линия 6"/>
              <p:cNvCxnSpPr/>
              <p:nvPr/>
            </p:nvCxnSpPr>
            <p:spPr bwMode="auto">
              <a:xfrm rot="10800000">
                <a:off x="3143240" y="4643446"/>
                <a:ext cx="2357454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" name="Прямая соединительная линия 7"/>
              <p:cNvCxnSpPr/>
              <p:nvPr/>
            </p:nvCxnSpPr>
            <p:spPr bwMode="auto">
              <a:xfrm rot="5400000" flipH="1" flipV="1">
                <a:off x="5179223" y="4321975"/>
                <a:ext cx="642942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" name="Прямая соединительная линия 8"/>
              <p:cNvCxnSpPr/>
              <p:nvPr/>
            </p:nvCxnSpPr>
            <p:spPr bwMode="auto">
              <a:xfrm rot="5400000">
                <a:off x="3750463" y="3464719"/>
                <a:ext cx="2357454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" name="Прямая соединительная линия 9"/>
              <p:cNvCxnSpPr/>
              <p:nvPr/>
            </p:nvCxnSpPr>
            <p:spPr bwMode="auto">
              <a:xfrm rot="10800000">
                <a:off x="4929190" y="4000504"/>
                <a:ext cx="571504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1755" name="TextBox 26"/>
            <p:cNvSpPr txBox="1">
              <a:spLocks noChangeArrowheads="1"/>
            </p:cNvSpPr>
            <p:nvPr/>
          </p:nvSpPr>
          <p:spPr bwMode="auto">
            <a:xfrm>
              <a:off x="1428728" y="5572140"/>
              <a:ext cx="2857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endParaRPr lang="ru-RU"/>
            </a:p>
          </p:txBody>
        </p:sp>
        <p:sp>
          <p:nvSpPr>
            <p:cNvPr id="31756" name="TextBox 27"/>
            <p:cNvSpPr txBox="1">
              <a:spLocks noChangeArrowheads="1"/>
            </p:cNvSpPr>
            <p:nvPr/>
          </p:nvSpPr>
          <p:spPr bwMode="auto">
            <a:xfrm>
              <a:off x="928662" y="5143512"/>
              <a:ext cx="2143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а</a:t>
              </a:r>
            </a:p>
          </p:txBody>
        </p:sp>
        <p:sp>
          <p:nvSpPr>
            <p:cNvPr id="31757" name="TextBox 28"/>
            <p:cNvSpPr txBox="1">
              <a:spLocks noChangeArrowheads="1"/>
            </p:cNvSpPr>
            <p:nvPr/>
          </p:nvSpPr>
          <p:spPr bwMode="auto">
            <a:xfrm rot="10529541" flipV="1">
              <a:off x="1624286" y="4217401"/>
              <a:ext cx="17612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с</a:t>
              </a:r>
            </a:p>
          </p:txBody>
        </p:sp>
      </p:grpSp>
      <p:grpSp>
        <p:nvGrpSpPr>
          <p:cNvPr id="31747" name="Группа 33"/>
          <p:cNvGrpSpPr>
            <a:grpSpLocks/>
          </p:cNvGrpSpPr>
          <p:nvPr/>
        </p:nvGrpSpPr>
        <p:grpSpPr bwMode="auto">
          <a:xfrm>
            <a:off x="6443663" y="2428875"/>
            <a:ext cx="2214562" cy="2214563"/>
            <a:chOff x="5965041" y="2097199"/>
            <a:chExt cx="2214578" cy="2214578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5965041" y="2097199"/>
              <a:ext cx="2214578" cy="2214578"/>
              <a:chOff x="5929322" y="2286786"/>
              <a:chExt cx="2214578" cy="221457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2" name="Прямоугольник 11"/>
              <p:cNvSpPr/>
              <p:nvPr/>
            </p:nvSpPr>
            <p:spPr bwMode="auto">
              <a:xfrm rot="1969282">
                <a:off x="6243467" y="2600136"/>
                <a:ext cx="1643074" cy="1643074"/>
              </a:xfrm>
              <a:prstGeom prst="rect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ru-RU" sz="2400">
                  <a:latin typeface="Times"/>
                  <a:ea typeface="+mn-ea"/>
                </a:endParaRPr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 bwMode="auto">
              <a:xfrm rot="5400000">
                <a:off x="6108711" y="2964653"/>
                <a:ext cx="1356528" cy="794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Прямая соединительная линия 13"/>
              <p:cNvCxnSpPr/>
              <p:nvPr/>
            </p:nvCxnSpPr>
            <p:spPr bwMode="auto">
              <a:xfrm>
                <a:off x="5929322" y="3643314"/>
                <a:ext cx="1357322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" name="Прямая соединительная линия 14"/>
              <p:cNvCxnSpPr/>
              <p:nvPr/>
            </p:nvCxnSpPr>
            <p:spPr bwMode="auto">
              <a:xfrm rot="5400000" flipH="1" flipV="1">
                <a:off x="6607189" y="3821909"/>
                <a:ext cx="1358116" cy="794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Прямая соединительная линия 15"/>
              <p:cNvCxnSpPr/>
              <p:nvPr/>
            </p:nvCxnSpPr>
            <p:spPr bwMode="auto">
              <a:xfrm rot="10800000">
                <a:off x="6786578" y="3143248"/>
                <a:ext cx="1357322" cy="1588"/>
              </a:xfrm>
              <a:prstGeom prst="lin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1751" name="TextBox 29"/>
            <p:cNvSpPr txBox="1">
              <a:spLocks noChangeArrowheads="1"/>
            </p:cNvSpPr>
            <p:nvPr/>
          </p:nvSpPr>
          <p:spPr bwMode="auto">
            <a:xfrm>
              <a:off x="6143636" y="2571744"/>
              <a:ext cx="2857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с</a:t>
              </a:r>
            </a:p>
          </p:txBody>
        </p:sp>
        <p:sp>
          <p:nvSpPr>
            <p:cNvPr id="31752" name="TextBox 30"/>
            <p:cNvSpPr txBox="1">
              <a:spLocks noChangeArrowheads="1"/>
            </p:cNvSpPr>
            <p:nvPr/>
          </p:nvSpPr>
          <p:spPr bwMode="auto">
            <a:xfrm>
              <a:off x="6357950" y="3357562"/>
              <a:ext cx="142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endParaRPr lang="ru-RU"/>
            </a:p>
          </p:txBody>
        </p:sp>
        <p:sp>
          <p:nvSpPr>
            <p:cNvPr id="31753" name="TextBox 31"/>
            <p:cNvSpPr txBox="1">
              <a:spLocks noChangeArrowheads="1"/>
            </p:cNvSpPr>
            <p:nvPr/>
          </p:nvSpPr>
          <p:spPr bwMode="auto">
            <a:xfrm>
              <a:off x="6786578" y="2643182"/>
              <a:ext cx="2857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а</a:t>
              </a:r>
            </a:p>
          </p:txBody>
        </p:sp>
      </p:grpSp>
      <p:sp>
        <p:nvSpPr>
          <p:cNvPr id="31748" name="Прямоугольник 32"/>
          <p:cNvSpPr>
            <a:spLocks noChangeArrowheads="1"/>
          </p:cNvSpPr>
          <p:nvPr/>
        </p:nvSpPr>
        <p:spPr bwMode="auto">
          <a:xfrm>
            <a:off x="285750" y="214313"/>
            <a:ext cx="578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Задание классу:</a:t>
            </a:r>
            <a:endParaRPr lang="ru-RU" sz="4000"/>
          </a:p>
        </p:txBody>
      </p:sp>
      <p:sp>
        <p:nvSpPr>
          <p:cNvPr id="31749" name="Прямоугольник 34"/>
          <p:cNvSpPr>
            <a:spLocks noChangeArrowheads="1"/>
          </p:cNvSpPr>
          <p:nvPr/>
        </p:nvSpPr>
        <p:spPr bwMode="auto">
          <a:xfrm>
            <a:off x="214313" y="1357313"/>
            <a:ext cx="6715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Докажи теорему Пифагора для своего чертежа: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Пифагор и музыка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2123728" y="2996951"/>
            <a:ext cx="4189011" cy="1952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Пифагор</a:t>
            </a:r>
            <a:r>
              <a:rPr lang="ru-RU" smtClean="0"/>
              <a:t> </a:t>
            </a:r>
            <a:r>
              <a:rPr lang="ru-RU" b="1" smtClean="0"/>
              <a:t>и теория чисел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2</a:t>
            </a:r>
            <a:r>
              <a:rPr lang="en-US" i="1" smtClean="0"/>
              <a:t>m</a:t>
            </a:r>
            <a:r>
              <a:rPr lang="ru-RU" smtClean="0"/>
              <a:t>-четное число</a:t>
            </a:r>
            <a:endParaRPr lang="en-US" smtClean="0"/>
          </a:p>
          <a:p>
            <a:r>
              <a:rPr lang="ru-RU" i="1" smtClean="0"/>
              <a:t>2</a:t>
            </a:r>
            <a:r>
              <a:rPr lang="en-US" i="1" smtClean="0"/>
              <a:t>n</a:t>
            </a:r>
            <a:r>
              <a:rPr lang="ru-RU" i="1" smtClean="0"/>
              <a:t>+1 </a:t>
            </a:r>
            <a:r>
              <a:rPr lang="ru-RU" smtClean="0"/>
              <a:t>– нечетное число</a:t>
            </a:r>
          </a:p>
          <a:p>
            <a:r>
              <a:rPr lang="ru-RU" i="1" smtClean="0"/>
              <a:t>(2</a:t>
            </a:r>
            <a:r>
              <a:rPr lang="en-US" i="1" smtClean="0"/>
              <a:t>m</a:t>
            </a:r>
            <a:r>
              <a:rPr lang="ru-RU" i="1" smtClean="0"/>
              <a:t>+1)+(2</a:t>
            </a:r>
            <a:r>
              <a:rPr lang="en-US" i="1" smtClean="0"/>
              <a:t>n</a:t>
            </a:r>
            <a:r>
              <a:rPr lang="ru-RU" i="1" smtClean="0"/>
              <a:t>+1) = 2(</a:t>
            </a:r>
            <a:r>
              <a:rPr lang="en-US" i="1" smtClean="0"/>
              <a:t>m</a:t>
            </a:r>
            <a:r>
              <a:rPr lang="ru-RU" i="1" smtClean="0"/>
              <a:t>+</a:t>
            </a:r>
            <a:r>
              <a:rPr lang="en-US" i="1" smtClean="0"/>
              <a:t>n</a:t>
            </a:r>
            <a:r>
              <a:rPr lang="ru-RU" i="1" smtClean="0"/>
              <a:t>+1)</a:t>
            </a:r>
            <a:endParaRPr lang="en-US" i="1" smtClean="0"/>
          </a:p>
          <a:p>
            <a:r>
              <a:rPr lang="ru-RU" i="1" smtClean="0"/>
              <a:t>2</a:t>
            </a:r>
            <a:r>
              <a:rPr lang="en-US" i="1" smtClean="0"/>
              <a:t>m</a:t>
            </a:r>
            <a:r>
              <a:rPr lang="ru-RU" i="1" smtClean="0"/>
              <a:t>+(2</a:t>
            </a:r>
            <a:r>
              <a:rPr lang="en-US" i="1" smtClean="0"/>
              <a:t>n</a:t>
            </a:r>
            <a:r>
              <a:rPr lang="ru-RU" i="1" smtClean="0"/>
              <a:t>+1)= 2(</a:t>
            </a:r>
            <a:r>
              <a:rPr lang="en-US" i="1" smtClean="0"/>
              <a:t>m</a:t>
            </a:r>
            <a:r>
              <a:rPr lang="ru-RU" i="1" smtClean="0"/>
              <a:t>+</a:t>
            </a:r>
            <a:r>
              <a:rPr lang="en-US" i="1" smtClean="0"/>
              <a:t>n</a:t>
            </a:r>
            <a:r>
              <a:rPr lang="ru-RU" i="1" smtClean="0"/>
              <a:t>)+1</a:t>
            </a:r>
            <a:endParaRPr lang="en-US" i="1" smtClean="0"/>
          </a:p>
          <a:p>
            <a:r>
              <a:rPr lang="ru-RU" i="1" smtClean="0"/>
              <a:t>2</a:t>
            </a:r>
            <a:r>
              <a:rPr lang="en-US" i="1" smtClean="0"/>
              <a:t>m</a:t>
            </a:r>
            <a:r>
              <a:rPr lang="ru-RU" i="1" smtClean="0"/>
              <a:t> </a:t>
            </a:r>
            <a:r>
              <a:rPr lang="en-US" i="1" smtClean="0"/>
              <a:t>*</a:t>
            </a:r>
            <a:r>
              <a:rPr lang="ru-RU" i="1" smtClean="0"/>
              <a:t>2</a:t>
            </a:r>
            <a:r>
              <a:rPr lang="en-US" i="1" smtClean="0"/>
              <a:t>n = 2(2mn)</a:t>
            </a:r>
            <a:endParaRPr lang="ru-RU" i="1" smtClean="0"/>
          </a:p>
          <a:p>
            <a:r>
              <a:rPr lang="ru-RU" i="1" smtClean="0"/>
              <a:t>2</a:t>
            </a:r>
            <a:r>
              <a:rPr lang="en-US" i="1" smtClean="0"/>
              <a:t>m</a:t>
            </a:r>
            <a:r>
              <a:rPr lang="ru-RU" i="1" smtClean="0"/>
              <a:t> *(2</a:t>
            </a:r>
            <a:r>
              <a:rPr lang="en-US" i="1" smtClean="0"/>
              <a:t>n</a:t>
            </a:r>
            <a:r>
              <a:rPr lang="ru-RU" i="1" smtClean="0"/>
              <a:t>+1)=</a:t>
            </a:r>
            <a:r>
              <a:rPr lang="en-US" i="1" smtClean="0"/>
              <a:t>4mn+2 = 2(2mn+m)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Цель: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143375" y="2214563"/>
            <a:ext cx="4614863" cy="204311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Познакомить учащихся с жизнью Пифагора и его теоремой</a:t>
            </a:r>
          </a:p>
        </p:txBody>
      </p:sp>
      <p:pic>
        <p:nvPicPr>
          <p:cNvPr id="4" name="Рисунок 3" descr="пиф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88"/>
            <a:ext cx="3234646" cy="4214841"/>
          </a:xfrm>
          <a:prstGeom prst="roundRect">
            <a:avLst>
              <a:gd name="adj" fmla="val 11111"/>
            </a:avLst>
          </a:prstGeom>
          <a:ln w="190500" cap="rnd">
            <a:solidFill>
              <a:srgbClr val="0070C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Золотое</a:t>
            </a:r>
            <a:r>
              <a:rPr lang="ru-RU" smtClean="0"/>
              <a:t> </a:t>
            </a:r>
            <a:r>
              <a:rPr lang="ru-RU" b="1" smtClean="0"/>
              <a:t>сечение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Что такое ЗОЛОТОЕ СЕЧЕНИЕ?</a:t>
            </a:r>
            <a:r>
              <a:rPr lang="ru-RU" smtClean="0"/>
              <a:t> </a:t>
            </a:r>
            <a:r>
              <a:rPr lang="ru-RU" sz="2400" b="1" smtClean="0"/>
              <a:t> </a:t>
            </a:r>
            <a:r>
              <a:rPr lang="ru-RU" sz="2400" smtClean="0"/>
              <a:t>Гармония пропорций в природе, математике и искусстве.</a:t>
            </a:r>
          </a:p>
          <a:p>
            <a:r>
              <a:rPr lang="ru-RU" sz="2400" i="1" smtClean="0"/>
              <a:t>Иоганн Kеплер говорил, что геометрия владеет двумя сокровищами</a:t>
            </a:r>
            <a:r>
              <a:rPr lang="ru-RU" sz="2400" smtClean="0"/>
              <a:t> </a:t>
            </a:r>
            <a:br>
              <a:rPr lang="ru-RU" sz="2400" smtClean="0"/>
            </a:br>
            <a:r>
              <a:rPr lang="ru-RU" sz="2400" i="1" smtClean="0"/>
              <a:t>-теоремой Пифагора и золотым сечением.</a:t>
            </a:r>
            <a:r>
              <a:rPr lang="ru-RU" sz="2400" smtClean="0"/>
              <a:t> </a:t>
            </a:r>
            <a:br>
              <a:rPr lang="ru-RU" sz="2400" smtClean="0"/>
            </a:br>
            <a:r>
              <a:rPr lang="ru-RU" sz="2400" i="1" smtClean="0"/>
              <a:t>И если первое из этих двух сокровищ можно сравнить с мерой золота,</a:t>
            </a:r>
            <a:r>
              <a:rPr lang="en-US" sz="2400" i="1" smtClean="0"/>
              <a:t> </a:t>
            </a:r>
            <a:r>
              <a:rPr lang="ru-RU" sz="2400" i="1" smtClean="0"/>
              <a:t>то второе с драгоценным камнем.</a:t>
            </a:r>
            <a:r>
              <a:rPr lang="ru-RU" sz="2400" smtClean="0"/>
              <a:t> </a:t>
            </a:r>
            <a:br>
              <a:rPr lang="ru-RU" sz="2400" smtClean="0"/>
            </a:br>
            <a:r>
              <a:rPr lang="ru-RU" sz="2400" i="1" smtClean="0"/>
              <a:t>Теорему Пифагора знает каждый школьник, а что такое золотое сечение- далеко не все.</a:t>
            </a:r>
            <a:endParaRPr lang="ru-RU" sz="2400" smtClean="0"/>
          </a:p>
          <a:p>
            <a:endParaRPr lang="ru-RU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7958137" cy="1214438"/>
          </a:xfrm>
        </p:spPr>
        <p:txBody>
          <a:bodyPr/>
          <a:lstStyle/>
          <a:p>
            <a:r>
              <a:rPr lang="ru-RU" b="1" smtClean="0"/>
              <a:t>Золотое сечение - гармоническая пропорция</a:t>
            </a:r>
            <a:r>
              <a:rPr lang="ru-RU" smtClean="0"/>
              <a:t> </a:t>
            </a:r>
            <a:br>
              <a:rPr lang="ru-RU" smtClean="0"/>
            </a:br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7958137" cy="4881562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smtClean="0"/>
              <a:t>В математике </a:t>
            </a:r>
            <a:r>
              <a:rPr lang="ru-RU" sz="2000" i="1" smtClean="0"/>
              <a:t>пропорцией</a:t>
            </a:r>
            <a:r>
              <a:rPr lang="ru-RU" sz="2000" smtClean="0"/>
              <a:t> (лат. proportio) называют равенство двух отношений: </a:t>
            </a:r>
            <a:r>
              <a:rPr lang="ru-RU" sz="2000" i="1" smtClean="0"/>
              <a:t>a</a:t>
            </a:r>
            <a:r>
              <a:rPr lang="ru-RU" sz="2000" smtClean="0"/>
              <a:t> : </a:t>
            </a:r>
            <a:r>
              <a:rPr lang="ru-RU" sz="2000" i="1" smtClean="0"/>
              <a:t>b</a:t>
            </a:r>
            <a:r>
              <a:rPr lang="ru-RU" sz="2000" smtClean="0"/>
              <a:t> = </a:t>
            </a:r>
            <a:r>
              <a:rPr lang="ru-RU" sz="2000" i="1" smtClean="0"/>
              <a:t>c</a:t>
            </a:r>
            <a:r>
              <a:rPr lang="ru-RU" sz="2000" smtClean="0"/>
              <a:t> : </a:t>
            </a:r>
            <a:r>
              <a:rPr lang="ru-RU" sz="2000" i="1" smtClean="0"/>
              <a:t>d</a:t>
            </a:r>
            <a:r>
              <a:rPr lang="ru-RU" sz="2000" smtClean="0"/>
              <a:t>. </a:t>
            </a:r>
          </a:p>
          <a:p>
            <a:pPr>
              <a:buFontTx/>
              <a:buNone/>
            </a:pPr>
            <a:r>
              <a:rPr lang="ru-RU" sz="2000" smtClean="0"/>
              <a:t>Отрезок прямой </a:t>
            </a:r>
            <a:r>
              <a:rPr lang="ru-RU" sz="2000" i="1" smtClean="0"/>
              <a:t>АВ</a:t>
            </a:r>
            <a:r>
              <a:rPr lang="ru-RU" sz="2000" smtClean="0"/>
              <a:t> можно разделить на две части следующими способами: </a:t>
            </a:r>
          </a:p>
          <a:p>
            <a:r>
              <a:rPr lang="ru-RU" sz="2000" smtClean="0"/>
              <a:t>на две равные части – </a:t>
            </a:r>
            <a:r>
              <a:rPr lang="ru-RU" sz="2000" i="1" smtClean="0"/>
              <a:t>АВ</a:t>
            </a:r>
            <a:r>
              <a:rPr lang="ru-RU" sz="2000" smtClean="0"/>
              <a:t> : </a:t>
            </a:r>
            <a:r>
              <a:rPr lang="ru-RU" sz="2000" i="1" smtClean="0"/>
              <a:t>АС</a:t>
            </a:r>
            <a:r>
              <a:rPr lang="ru-RU" sz="2000" smtClean="0"/>
              <a:t> = </a:t>
            </a:r>
            <a:r>
              <a:rPr lang="ru-RU" sz="2000" i="1" smtClean="0"/>
              <a:t>АВ</a:t>
            </a:r>
            <a:r>
              <a:rPr lang="ru-RU" sz="2000" smtClean="0"/>
              <a:t> : </a:t>
            </a:r>
            <a:r>
              <a:rPr lang="ru-RU" sz="2000" i="1" smtClean="0"/>
              <a:t>ВС</a:t>
            </a:r>
            <a:r>
              <a:rPr lang="ru-RU" sz="2000" smtClean="0"/>
              <a:t>;  </a:t>
            </a:r>
          </a:p>
          <a:p>
            <a:r>
              <a:rPr lang="ru-RU" sz="2000" smtClean="0"/>
              <a:t>на две неравные части в любом отношении (такие части пропорции не образуют);  </a:t>
            </a:r>
          </a:p>
          <a:p>
            <a:pPr>
              <a:buFontTx/>
              <a:buNone/>
            </a:pPr>
            <a:r>
              <a:rPr lang="ru-RU" sz="2000" smtClean="0"/>
              <a:t>таким образом, когда </a:t>
            </a:r>
            <a:r>
              <a:rPr lang="ru-RU" sz="2000" i="1" smtClean="0"/>
              <a:t>АВ</a:t>
            </a:r>
            <a:r>
              <a:rPr lang="ru-RU" sz="2000" smtClean="0"/>
              <a:t> : </a:t>
            </a:r>
            <a:r>
              <a:rPr lang="ru-RU" sz="2000" i="1" smtClean="0"/>
              <a:t>АС</a:t>
            </a:r>
            <a:r>
              <a:rPr lang="ru-RU" sz="2000" smtClean="0"/>
              <a:t> = </a:t>
            </a:r>
            <a:r>
              <a:rPr lang="ru-RU" sz="2000" i="1" smtClean="0"/>
              <a:t>АС</a:t>
            </a:r>
            <a:r>
              <a:rPr lang="ru-RU" sz="2000" smtClean="0"/>
              <a:t> : </a:t>
            </a:r>
            <a:r>
              <a:rPr lang="ru-RU" sz="2000" i="1" smtClean="0"/>
              <a:t>ВС</a:t>
            </a:r>
            <a:r>
              <a:rPr lang="ru-RU" sz="2000" smtClean="0"/>
              <a:t>.  </a:t>
            </a:r>
          </a:p>
          <a:p>
            <a:pPr>
              <a:buFontTx/>
              <a:buNone/>
            </a:pPr>
            <a:r>
              <a:rPr lang="ru-RU" sz="2000" smtClean="0"/>
              <a:t>Последнее и есть золотое деление или деление отрезка в крайнем и среднем отношении. </a:t>
            </a:r>
          </a:p>
          <a:p>
            <a:pPr>
              <a:buFontTx/>
              <a:buNone/>
            </a:pPr>
            <a:r>
              <a:rPr lang="ru-RU" sz="2000" smtClean="0"/>
              <a:t>Золотое сечение – это такое пропорциональное деление отрезка на неравные части, при котором весь отрезок так относится к большей части, как сама большая часть относится к меньшей; или другими словами, меньший отрезок так относится к большему, как больший ко всему </a:t>
            </a:r>
          </a:p>
          <a:p>
            <a:r>
              <a:rPr lang="ru-RU" sz="2000" i="1" smtClean="0"/>
              <a:t>a</a:t>
            </a:r>
            <a:r>
              <a:rPr lang="ru-RU" sz="2000" smtClean="0"/>
              <a:t> : </a:t>
            </a:r>
            <a:r>
              <a:rPr lang="ru-RU" sz="2000" i="1" smtClean="0"/>
              <a:t>b</a:t>
            </a:r>
            <a:r>
              <a:rPr lang="ru-RU" sz="2000" smtClean="0"/>
              <a:t> = </a:t>
            </a:r>
            <a:r>
              <a:rPr lang="ru-RU" sz="2000" i="1" smtClean="0"/>
              <a:t>b</a:t>
            </a:r>
            <a:r>
              <a:rPr lang="ru-RU" sz="2000" smtClean="0"/>
              <a:t> : </a:t>
            </a:r>
            <a:r>
              <a:rPr lang="ru-RU" sz="2000" i="1" smtClean="0"/>
              <a:t>c</a:t>
            </a:r>
            <a:r>
              <a:rPr lang="ru-RU" sz="2000" smtClean="0"/>
              <a:t> или </a:t>
            </a:r>
            <a:r>
              <a:rPr lang="ru-RU" sz="2000" i="1" smtClean="0"/>
              <a:t>с</a:t>
            </a:r>
            <a:r>
              <a:rPr lang="ru-RU" sz="2000" smtClean="0"/>
              <a:t> : </a:t>
            </a:r>
            <a:r>
              <a:rPr lang="ru-RU" sz="2000" i="1" smtClean="0"/>
              <a:t>b</a:t>
            </a:r>
            <a:r>
              <a:rPr lang="ru-RU" sz="2000" smtClean="0"/>
              <a:t> = </a:t>
            </a:r>
            <a:r>
              <a:rPr lang="ru-RU" sz="2000" i="1" smtClean="0"/>
              <a:t>b</a:t>
            </a:r>
            <a:r>
              <a:rPr lang="ru-RU" sz="2000" smtClean="0"/>
              <a:t> : </a:t>
            </a:r>
            <a:r>
              <a:rPr lang="ru-RU" sz="2000" i="1" smtClean="0"/>
              <a:t>а</a:t>
            </a:r>
            <a:r>
              <a:rPr lang="ru-RU" sz="2000" smtClean="0"/>
              <a:t>. </a:t>
            </a:r>
          </a:p>
          <a:p>
            <a:endParaRPr lang="ru-RU" sz="200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143875" cy="3643313"/>
          </a:xfrm>
        </p:spPr>
        <p:txBody>
          <a:bodyPr/>
          <a:lstStyle/>
          <a:p>
            <a:r>
              <a:rPr lang="ru-RU" sz="2400" smtClean="0"/>
              <a:t>В фасаде древнегреческого храма Парфенона присутствуют золотые пропорции. При его раскопках обнаружены циркули, которыми пользовались архитекторы и скульпторы античного мира. В Помпейском циркуле (музей в Неаполе) также заложены пропорции золотого деления.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36866" name="Picture 2" descr="C:\Users\Директор\Pictures\зОЛОТОЕ СЕЧЕНИЕ_files\gold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4813" y="3500438"/>
            <a:ext cx="3781425" cy="2333625"/>
          </a:xfrm>
        </p:spPr>
      </p:pic>
      <p:pic>
        <p:nvPicPr>
          <p:cNvPr id="36867" name="Picture 2" descr="C:\Users\Директор\Pictures\зОЛОТОЕ СЕЧЕНИЕ_files\gold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3214688"/>
            <a:ext cx="2214562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Золотые пропорции в частях тела человека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80958" y="1928802"/>
            <a:ext cx="8570628" cy="4213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Золотые пропорции в фигуре человека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505431" y="1601484"/>
            <a:ext cx="2133138" cy="4523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Золотое сечение в произведениях искусства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07704" y="2780928"/>
            <a:ext cx="5526031" cy="1968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Задачи: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	1. Формировать у учащихся умения и навыки самостоятельной работы;</a:t>
            </a:r>
          </a:p>
          <a:p>
            <a:pPr>
              <a:buFontTx/>
              <a:buNone/>
            </a:pPr>
            <a:r>
              <a:rPr lang="ru-RU" smtClean="0"/>
              <a:t>	2. Развивать их мышление;</a:t>
            </a:r>
          </a:p>
          <a:p>
            <a:pPr>
              <a:buFontTx/>
              <a:buNone/>
            </a:pPr>
            <a:r>
              <a:rPr lang="ru-RU" smtClean="0"/>
              <a:t>	3. Готовить к самообразованию и успешному усвоению учебного материала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иф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857364"/>
            <a:ext cx="3589759" cy="4786346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808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50" y="357188"/>
          <a:ext cx="4929188" cy="6286500"/>
        </p:xfrm>
        <a:graphic>
          <a:graphicData uri="http://schemas.openxmlformats.org/drawingml/2006/table">
            <a:tbl>
              <a:tblPr/>
              <a:tblGrid>
                <a:gridCol w="2464611"/>
                <a:gridCol w="2464611"/>
              </a:tblGrid>
              <a:tr h="11911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Дата и место </a:t>
                      </a:r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рождения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прим. 570 до н.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э.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5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Сидон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Самос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6436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Дата и место смерти: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прим. 490 до н. э.</a:t>
                      </a:r>
                      <a:br>
                        <a:rPr lang="ru-RU" sz="15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Метапонт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 (Италия)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342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Школа/традиция: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Пифагореизм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6257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Период: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Древнегреческая философия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342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Направление: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>
                          <a:solidFill>
                            <a:schemeClr val="tx1"/>
                          </a:solidFill>
                        </a:rPr>
                        <a:t>Западная Философия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6436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Основные интересы: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метафизика, математика, музыка, этика, политика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9445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Значительные идеи: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Музыка сфер, Золотое сечение, Пифагорейский строй, Теорема Пифагора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342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Оказавшие влияние: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Фалес, Анаксимандр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  <a:tr h="12097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dirty="0">
                          <a:solidFill>
                            <a:schemeClr val="tx1"/>
                          </a:solidFill>
                        </a:rPr>
                        <a:t>Последователи: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Филолай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Алкмеон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</a:rPr>
                        <a:t>Парменид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Платон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, Евклид, Эмпедокл, </a:t>
                      </a:r>
                      <a:r>
                        <a:rPr lang="ru-RU" sz="1500" dirty="0" err="1">
                          <a:solidFill>
                            <a:schemeClr val="tx1"/>
                          </a:solidFill>
                        </a:rPr>
                        <a:t>Гиппас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, Кеплер</a:t>
                      </a:r>
                    </a:p>
                  </a:txBody>
                  <a:tcPr marL="16361" marR="16361" marT="16361" marB="16361" anchor="ctr">
                    <a:lnL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C4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Пифагорейская</a:t>
            </a:r>
            <a:r>
              <a:rPr lang="ru-RU" smtClean="0"/>
              <a:t> </a:t>
            </a:r>
            <a:r>
              <a:rPr lang="ru-RU" b="1" smtClean="0"/>
              <a:t>школа</a:t>
            </a:r>
          </a:p>
        </p:txBody>
      </p:sp>
      <p:pic>
        <p:nvPicPr>
          <p:cNvPr id="1026" name="Picture 2" descr="C:\Users\Директор\Pictures\пиф 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571612"/>
            <a:ext cx="3734293" cy="4525963"/>
          </a:xfrm>
          <a:solidFill>
            <a:srgbClr val="FFFFFF">
              <a:shade val="85000"/>
            </a:srgbClr>
          </a:solidFill>
          <a:ln w="57150" cap="sq">
            <a:solidFill>
              <a:srgbClr val="808000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algn="l"/>
            <a:r>
              <a:rPr lang="ru-RU" b="1" smtClean="0"/>
              <a:t>Пифагорейская звезда</a:t>
            </a:r>
          </a:p>
        </p:txBody>
      </p:sp>
      <p:sp>
        <p:nvSpPr>
          <p:cNvPr id="5" name="5-конечная звезда 4"/>
          <p:cNvSpPr/>
          <p:nvPr/>
        </p:nvSpPr>
        <p:spPr bwMode="auto">
          <a:xfrm>
            <a:off x="2428875" y="1714500"/>
            <a:ext cx="4786313" cy="4286250"/>
          </a:xfrm>
          <a:prstGeom prst="star5">
            <a:avLst>
              <a:gd name="adj" fmla="val 20017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ru-RU" sz="2400">
              <a:latin typeface="Times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5643563" y="2214563"/>
            <a:ext cx="2071687" cy="64611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Пифагорейские треугольники</a:t>
            </a:r>
            <a:endParaRPr lang="ru-RU" dirty="0"/>
          </a:p>
        </p:txBody>
      </p:sp>
      <p:sp>
        <p:nvSpPr>
          <p:cNvPr id="20484" name="TextBox 9"/>
          <p:cNvSpPr txBox="1">
            <a:spLocks noChangeArrowheads="1"/>
          </p:cNvSpPr>
          <p:nvPr/>
        </p:nvSpPr>
        <p:spPr bwMode="auto">
          <a:xfrm>
            <a:off x="6286500" y="4286250"/>
            <a:ext cx="20002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Гордость пифагорейской мысли</a:t>
            </a:r>
          </a:p>
        </p:txBody>
      </p:sp>
      <p:sp>
        <p:nvSpPr>
          <p:cNvPr id="20485" name="TextBox 11"/>
          <p:cNvSpPr txBox="1">
            <a:spLocks noChangeArrowheads="1"/>
          </p:cNvSpPr>
          <p:nvPr/>
        </p:nvSpPr>
        <p:spPr bwMode="auto">
          <a:xfrm>
            <a:off x="4357688" y="58578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Пифагор и музыка</a:t>
            </a:r>
          </a:p>
        </p:txBody>
      </p:sp>
      <p:sp>
        <p:nvSpPr>
          <p:cNvPr id="20486" name="TextBox 14"/>
          <p:cNvSpPr txBox="1">
            <a:spLocks noChangeArrowheads="1"/>
          </p:cNvSpPr>
          <p:nvPr/>
        </p:nvSpPr>
        <p:spPr bwMode="auto">
          <a:xfrm>
            <a:off x="1714500" y="4429125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Пифагор и теория чисел</a:t>
            </a:r>
          </a:p>
        </p:txBody>
      </p:sp>
      <p:sp>
        <p:nvSpPr>
          <p:cNvPr id="20487" name="TextBox 15"/>
          <p:cNvSpPr txBox="1">
            <a:spLocks noChangeArrowheads="1"/>
          </p:cNvSpPr>
          <p:nvPr/>
        </p:nvSpPr>
        <p:spPr bwMode="auto">
          <a:xfrm>
            <a:off x="2857500" y="221456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488" name="TextBox 16"/>
          <p:cNvSpPr txBox="1">
            <a:spLocks noChangeArrowheads="1"/>
          </p:cNvSpPr>
          <p:nvPr/>
        </p:nvSpPr>
        <p:spPr bwMode="auto">
          <a:xfrm>
            <a:off x="3071813" y="214312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Золотое сечение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Задание классу: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 Из нарисованного правильного пятиугольника построить звезду</a:t>
            </a:r>
          </a:p>
        </p:txBody>
      </p:sp>
      <p:sp>
        <p:nvSpPr>
          <p:cNvPr id="21507" name="Правильный пятиугольник 3"/>
          <p:cNvSpPr>
            <a:spLocks noChangeArrowheads="1"/>
          </p:cNvSpPr>
          <p:nvPr/>
        </p:nvSpPr>
        <p:spPr bwMode="auto">
          <a:xfrm>
            <a:off x="3071813" y="3143250"/>
            <a:ext cx="2357437" cy="2357438"/>
          </a:xfrm>
          <a:prstGeom prst="pentagon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sz="2400">
              <a:latin typeface="Times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авильный пятиугольник 3"/>
          <p:cNvSpPr>
            <a:spLocks noChangeArrowheads="1"/>
          </p:cNvSpPr>
          <p:nvPr/>
        </p:nvSpPr>
        <p:spPr bwMode="auto">
          <a:xfrm>
            <a:off x="1500188" y="500063"/>
            <a:ext cx="5572125" cy="5357812"/>
          </a:xfrm>
          <a:prstGeom prst="pentagon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sz="2400">
              <a:latin typeface="Times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  <a:stCxn id="22529" idx="0"/>
            <a:endCxn id="22529" idx="4"/>
          </p:cNvCxnSpPr>
          <p:nvPr/>
        </p:nvCxnSpPr>
        <p:spPr bwMode="auto">
          <a:xfrm rot="16200000" flipH="1">
            <a:off x="2468563" y="2317750"/>
            <a:ext cx="5357812" cy="1722438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  <a:stCxn id="22529" idx="0"/>
            <a:endCxn id="22529" idx="2"/>
          </p:cNvCxnSpPr>
          <p:nvPr/>
        </p:nvCxnSpPr>
        <p:spPr bwMode="auto">
          <a:xfrm rot="-5400000" flipH="1" flipV="1">
            <a:off x="746126" y="2317750"/>
            <a:ext cx="5357812" cy="1722437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  <a:stCxn id="22529" idx="1"/>
            <a:endCxn id="22529" idx="5"/>
          </p:cNvCxnSpPr>
          <p:nvPr/>
        </p:nvCxnSpPr>
        <p:spPr bwMode="auto">
          <a:xfrm rot="10800000" flipH="1">
            <a:off x="1500188" y="2546350"/>
            <a:ext cx="5572125" cy="1588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  <a:stCxn id="22529" idx="5"/>
            <a:endCxn id="22529" idx="2"/>
          </p:cNvCxnSpPr>
          <p:nvPr/>
        </p:nvCxnSpPr>
        <p:spPr bwMode="auto">
          <a:xfrm flipH="1">
            <a:off x="2563813" y="2546350"/>
            <a:ext cx="4508500" cy="3311525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4" name="Прямая соединительная линия 13"/>
          <p:cNvCxnSpPr>
            <a:cxnSpLocks noChangeShapeType="1"/>
            <a:stCxn id="22529" idx="1"/>
            <a:endCxn id="22529" idx="4"/>
          </p:cNvCxnSpPr>
          <p:nvPr/>
        </p:nvCxnSpPr>
        <p:spPr bwMode="auto">
          <a:xfrm rot="10800000" flipH="1" flipV="1">
            <a:off x="1500188" y="2546350"/>
            <a:ext cx="4508500" cy="3311525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авильный пятиугольник 3"/>
          <p:cNvSpPr>
            <a:spLocks noChangeArrowheads="1"/>
          </p:cNvSpPr>
          <p:nvPr/>
        </p:nvSpPr>
        <p:spPr bwMode="auto">
          <a:xfrm>
            <a:off x="3000375" y="2143125"/>
            <a:ext cx="2214563" cy="2071688"/>
          </a:xfrm>
          <a:prstGeom prst="pentagon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sz="2400">
              <a:latin typeface="Times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1785938" y="500063"/>
            <a:ext cx="5357812" cy="3786187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10800000" flipV="1">
            <a:off x="357188" y="285750"/>
            <a:ext cx="6286500" cy="4572000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4" name="Прямая соединительная линия 13"/>
          <p:cNvCxnSpPr>
            <a:cxnSpLocks noChangeShapeType="1"/>
          </p:cNvCxnSpPr>
          <p:nvPr/>
        </p:nvCxnSpPr>
        <p:spPr bwMode="auto">
          <a:xfrm rot="5400000">
            <a:off x="2035969" y="2607469"/>
            <a:ext cx="5929312" cy="2000250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 rot="16200000" flipH="1">
            <a:off x="-35719" y="2393157"/>
            <a:ext cx="6429375" cy="2071688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928688" y="4214813"/>
            <a:ext cx="6357937" cy="0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330_2">
  <a:themeElements>
    <a:clrScheme name="0330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330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330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30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30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30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30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30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30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0330_2</Template>
  <TotalTime>784</TotalTime>
  <Words>586</Words>
  <Application>Microsoft Office PowerPoint</Application>
  <PresentationFormat>Экран (4:3)</PresentationFormat>
  <Paragraphs>103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宋体</vt:lpstr>
      <vt:lpstr>Calibri</vt:lpstr>
      <vt:lpstr>Times</vt:lpstr>
      <vt:lpstr>0330_2</vt:lpstr>
      <vt:lpstr>0330_2</vt:lpstr>
      <vt:lpstr>Слайд 1</vt:lpstr>
      <vt:lpstr>Цель:</vt:lpstr>
      <vt:lpstr>Задачи:</vt:lpstr>
      <vt:lpstr>Слайд 4</vt:lpstr>
      <vt:lpstr>Пифагорейская школа</vt:lpstr>
      <vt:lpstr>Пифагорейская звезда</vt:lpstr>
      <vt:lpstr>Задание классу:</vt:lpstr>
      <vt:lpstr>Слайд 8</vt:lpstr>
      <vt:lpstr>Слайд 9</vt:lpstr>
      <vt:lpstr>Слайд 10</vt:lpstr>
      <vt:lpstr>Доказательство:</vt:lpstr>
      <vt:lpstr>Пифагорейские треугольники</vt:lpstr>
      <vt:lpstr>Задание классу:</vt:lpstr>
      <vt:lpstr>Вывод:</vt:lpstr>
      <vt:lpstr>Гордость Пифагорейской мысли </vt:lpstr>
      <vt:lpstr>Задание классу:</vt:lpstr>
      <vt:lpstr>Слайд 17</vt:lpstr>
      <vt:lpstr>Пифагор и музыка</vt:lpstr>
      <vt:lpstr>Пифагор и теория чисел</vt:lpstr>
      <vt:lpstr>Золотое сечение</vt:lpstr>
      <vt:lpstr>Золотое сечение - гармоническая пропорция  </vt:lpstr>
      <vt:lpstr>В фасаде древнегреческого храма Парфенона присутствуют золотые пропорции. При его раскопках обнаружены циркули, которыми пользовались архитекторы и скульпторы античного мира. В Помпейском циркуле (музей в Неаполе) также заложены пропорции золотого деления.  </vt:lpstr>
      <vt:lpstr>Золотые пропорции в частях тела человека</vt:lpstr>
      <vt:lpstr>Золотые пропорции в фигуре человека</vt:lpstr>
      <vt:lpstr>Золотое сечение в произведениях искусства</vt:lpstr>
    </vt:vector>
  </TitlesOfParts>
  <Company>МОУ Максатихинская СОШ №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</dc:title>
  <dc:creator>Директор</dc:creator>
  <cp:lastModifiedBy>User</cp:lastModifiedBy>
  <cp:revision>122</cp:revision>
  <dcterms:created xsi:type="dcterms:W3CDTF">2007-11-20T12:11:43Z</dcterms:created>
  <dcterms:modified xsi:type="dcterms:W3CDTF">2016-11-08T05:36:54Z</dcterms:modified>
</cp:coreProperties>
</file>