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72" r:id="rId3"/>
    <p:sldId id="257" r:id="rId4"/>
    <p:sldId id="258" r:id="rId5"/>
    <p:sldId id="266" r:id="rId6"/>
    <p:sldId id="267" r:id="rId7"/>
    <p:sldId id="276" r:id="rId8"/>
    <p:sldId id="277" r:id="rId9"/>
    <p:sldId id="268" r:id="rId10"/>
    <p:sldId id="269" r:id="rId11"/>
    <p:sldId id="27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77D43-EEC6-44F7-BFD8-E4226EDD3BAA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EB43-C1C3-46CA-8DFA-05049999D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CD45A-3B10-4315-B7E7-1A2DA0A3D7C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C2A6-181B-46FE-9E18-83351AB35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6CF6F-791F-4CBE-80B4-3EEB2EE4C25A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A41EC-614D-4C29-9425-BAF0249EB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9292-2702-4046-835A-FD21C3D015E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0CBA1-BC80-4EB9-B45C-6718A2AB7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40300-9797-49AB-AFCF-C270E7232407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6B6F9-520E-4C6E-803D-4E5F53AEF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E8059-50FF-471A-9E6E-50EBD5639763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672DE-6042-4DE9-BA96-AABD848CA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A9923-8622-473C-BB25-408EB2C5AC0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F0125-0310-4368-9082-4446E7761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D5F32-A111-4F44-8547-DD5950E5CD3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7148D-570E-45E7-980B-F7C0BF610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647FC-E743-4AEA-BA9A-78C5DDF671E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0E657-3811-4C7F-AE49-C81B67BFB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7A057-A67C-4A77-BFB4-81721C093AA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0E28-2261-4964-83C6-2D23F5208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4C74F-AA24-4916-9B7E-B2FFCE8BADF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45C11-D57B-4E77-9384-F417AEE9E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 smtClean="0">
                <a:solidFill>
                  <a:schemeClr val="tx1">
                    <a:tint val="95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0FE8522C-B753-4B89-9722-9CAC02C02A2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 smtClean="0">
                <a:solidFill>
                  <a:schemeClr val="tx1">
                    <a:tint val="95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4E42DEF1-AE06-4234-99B4-478481FC1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2" r:id="rId2"/>
    <p:sldLayoutId id="2147483774" r:id="rId3"/>
    <p:sldLayoutId id="2147483771" r:id="rId4"/>
    <p:sldLayoutId id="2147483770" r:id="rId5"/>
    <p:sldLayoutId id="2147483769" r:id="rId6"/>
    <p:sldLayoutId id="2147483775" r:id="rId7"/>
    <p:sldLayoutId id="2147483776" r:id="rId8"/>
    <p:sldLayoutId id="2147483777" r:id="rId9"/>
    <p:sldLayoutId id="2147483768" r:id="rId10"/>
    <p:sldLayoutId id="21474837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РЕШЕНИЕ ПОКАЗАТЕЛЬНЫХ УРАВНЕНИЙ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ru-RU" smtClean="0"/>
              <a:t>Автор: Тыкайло Галина Ивановна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Решить уравнение: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2772" name="Содержимое 3" descr="график 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1850" y="1916113"/>
            <a:ext cx="7480300" cy="4343400"/>
          </a:xfrm>
        </p:spPr>
      </p:pic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5563" y="2214563"/>
          <a:ext cx="2605087" cy="1633537"/>
        </p:xfrm>
        <a:graphic>
          <a:graphicData uri="http://schemas.openxmlformats.org/presentationml/2006/ole">
            <p:oleObj spid="_x0000_s32770" name="Формула" r:id="rId4" imgW="749160" imgH="46980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СПАСИБО ЗА ВНИМАНИЕ!!!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844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0" y="0"/>
            <a:ext cx="90995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если</a:t>
            </a:r>
            <a:endParaRPr lang="ru-RU" sz="600">
              <a:ea typeface="Times New Roman" pitchFamily="18" charset="0"/>
              <a:cs typeface="Courier New" pitchFamily="49" charset="0"/>
            </a:endParaRPr>
          </a:p>
          <a:p>
            <a:pPr eaLnBrk="0" hangingPunct="0"/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                 с    самого начала мы можем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        предвидеть – и далее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     подтвердить это, - что следуя этому методу, мы достигнем цели»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Г. Лейбниц</a:t>
            </a:r>
            <a:endParaRPr lang="ru-RU" sz="600"/>
          </a:p>
          <a:p>
            <a:pPr eaLnBrk="0" hangingPunct="0"/>
            <a:endParaRPr lang="ru-RU"/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0"/>
            <a:ext cx="90995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             предвидеть – и далее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     подтвердить это, - что следуя этому методу, мы достигнем цели»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Г. Лейбниц</a:t>
            </a:r>
            <a:endParaRPr lang="ru-RU" sz="600"/>
          </a:p>
          <a:p>
            <a:pPr eaLnBrk="0" hangingPunct="0"/>
            <a:endParaRPr lang="ru-RU"/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0" y="0"/>
            <a:ext cx="90995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             предвидеть – и далее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     подтвердить это, - что следуя этому методу, мы достигнем цели»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Г. Лейбниц</a:t>
            </a:r>
            <a:endParaRPr lang="ru-RU" sz="600"/>
          </a:p>
          <a:p>
            <a:pPr eaLnBrk="0" hangingPunct="0"/>
            <a:endParaRPr lang="ru-RU"/>
          </a:p>
        </p:txBody>
      </p:sp>
      <p:sp>
        <p:nvSpPr>
          <p:cNvPr id="14341" name="Rectangle 2"/>
          <p:cNvSpPr>
            <a:spLocks noChangeArrowheads="1"/>
          </p:cNvSpPr>
          <p:nvPr/>
        </p:nvSpPr>
        <p:spPr bwMode="auto">
          <a:xfrm>
            <a:off x="0" y="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«Метод решения хорош, если</a:t>
            </a:r>
            <a:endParaRPr lang="ru-RU" sz="600">
              <a:ea typeface="Times New Roman" pitchFamily="18" charset="0"/>
              <a:cs typeface="Courier New" pitchFamily="49" charset="0"/>
            </a:endParaRPr>
          </a:p>
          <a:p>
            <a:pPr eaLnBrk="0" hangingPunct="0"/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                 с    самого начала мы можем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«Мето        предвидеть – и далее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                     подтвердить это, - что следуя этому методу, мы достигнем цели»</a:t>
            </a:r>
            <a:endParaRPr lang="ru-RU" sz="600"/>
          </a:p>
          <a:p>
            <a:pPr eaLnBrk="0" hangingPunct="0"/>
            <a:r>
              <a:rPr lang="ru-RU" sz="1400">
                <a:latin typeface="Courier New" pitchFamily="49" charset="0"/>
                <a:cs typeface="Times New Roman" pitchFamily="18" charset="0"/>
              </a:rPr>
              <a:t>Г. Лейбниц</a:t>
            </a:r>
            <a:endParaRPr lang="ru-RU" sz="600"/>
          </a:p>
          <a:p>
            <a:pPr eaLnBrk="0" hangingPunct="0"/>
            <a:endParaRPr lang="ru-RU"/>
          </a:p>
        </p:txBody>
      </p:sp>
      <p:pic>
        <p:nvPicPr>
          <p:cNvPr id="14342" name="Содержимое 8" descr="Рисунок 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4788" y="1774825"/>
            <a:ext cx="3654425" cy="46259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ОСНОВНЫЕ СПОСОБЫ: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приведение обеих частей к одному основанию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замена переменной</a:t>
            </a:r>
          </a:p>
          <a:p>
            <a:r>
              <a:rPr lang="ru-RU" smtClean="0"/>
              <a:t>разложение на множители </a:t>
            </a:r>
          </a:p>
          <a:p>
            <a:r>
              <a:rPr lang="ru-RU" smtClean="0"/>
              <a:t>графический</a:t>
            </a:r>
          </a:p>
          <a:p>
            <a:r>
              <a:rPr lang="ru-RU" smtClean="0"/>
              <a:t>способ группировки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3000375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Уравнения специального вида: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2071688"/>
            <a:ext cx="47275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2928938"/>
            <a:ext cx="65230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643313"/>
            <a:ext cx="39354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4357688"/>
            <a:ext cx="176053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5429250"/>
            <a:ext cx="47450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22860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2" name="Прямоугольник 15"/>
          <p:cNvSpPr>
            <a:spLocks noChangeArrowheads="1"/>
          </p:cNvSpPr>
          <p:nvPr/>
        </p:nvSpPr>
        <p:spPr bwMode="auto">
          <a:xfrm>
            <a:off x="642938" y="1928813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rbel" pitchFamily="34" charset="0"/>
              </a:rPr>
              <a:t>однородные</a:t>
            </a:r>
          </a:p>
        </p:txBody>
      </p:sp>
      <p:sp>
        <p:nvSpPr>
          <p:cNvPr id="16393" name="Прямоугольник 16"/>
          <p:cNvSpPr>
            <a:spLocks noChangeArrowheads="1"/>
          </p:cNvSpPr>
          <p:nvPr/>
        </p:nvSpPr>
        <p:spPr bwMode="auto">
          <a:xfrm>
            <a:off x="857250" y="4357688"/>
            <a:ext cx="228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rbel" pitchFamily="34" charset="0"/>
              </a:rPr>
              <a:t>делим на</a:t>
            </a:r>
          </a:p>
        </p:txBody>
      </p:sp>
      <p:sp>
        <p:nvSpPr>
          <p:cNvPr id="16394" name="Прямоугольник 17"/>
          <p:cNvSpPr>
            <a:spLocks noChangeArrowheads="1"/>
          </p:cNvSpPr>
          <p:nvPr/>
        </p:nvSpPr>
        <p:spPr bwMode="auto">
          <a:xfrm>
            <a:off x="785813" y="2786063"/>
            <a:ext cx="901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0000"/>
                </a:solidFill>
                <a:latin typeface="Corbel" pitchFamily="34" charset="0"/>
              </a:rPr>
              <a:t>где</a:t>
            </a:r>
            <a:endParaRPr lang="ru-RU">
              <a:latin typeface="Corbel" pitchFamily="34" charset="0"/>
            </a:endParaRPr>
          </a:p>
        </p:txBody>
      </p:sp>
      <p:sp>
        <p:nvSpPr>
          <p:cNvPr id="16395" name="Прямоугольник 18"/>
          <p:cNvSpPr>
            <a:spLocks noChangeArrowheads="1"/>
          </p:cNvSpPr>
          <p:nvPr/>
        </p:nvSpPr>
        <p:spPr bwMode="auto">
          <a:xfrm>
            <a:off x="5072063" y="4286250"/>
            <a:ext cx="3716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orbel" pitchFamily="34" charset="0"/>
              </a:rPr>
              <a:t>и сводим к виду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Уравнения специального вида: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8229600" cy="4625975"/>
          </a:xfrm>
        </p:spPr>
        <p:txBody>
          <a:bodyPr/>
          <a:lstStyle/>
          <a:p>
            <a:r>
              <a:rPr lang="ru-RU" sz="4000" smtClean="0"/>
              <a:t>Уравнения вида				</a:t>
            </a:r>
          </a:p>
          <a:p>
            <a:pPr>
              <a:buFont typeface="Wingdings 2" pitchFamily="18" charset="2"/>
              <a:buNone/>
            </a:pPr>
            <a:r>
              <a:rPr lang="ru-RU" sz="4000" smtClean="0"/>
              <a:t>	– показательно-степенное</a:t>
            </a:r>
          </a:p>
          <a:p>
            <a:pPr>
              <a:buFont typeface="Wingdings 2" pitchFamily="18" charset="2"/>
              <a:buNone/>
            </a:pPr>
            <a:r>
              <a:rPr lang="ru-RU" sz="4000" smtClean="0"/>
              <a:t> Случаи:</a:t>
            </a:r>
          </a:p>
          <a:p>
            <a:endParaRPr lang="ru-RU" smtClean="0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17412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1857375"/>
            <a:ext cx="30718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3214688"/>
            <a:ext cx="18700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4000500"/>
            <a:ext cx="18700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4929188"/>
            <a:ext cx="22336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0663"/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1)   </a:t>
            </a:r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7417" name="Rectangle 8"/>
          <p:cNvSpPr>
            <a:spLocks noChangeArrowheads="1"/>
          </p:cNvSpPr>
          <p:nvPr/>
        </p:nvSpPr>
        <p:spPr bwMode="auto">
          <a:xfrm>
            <a:off x="855663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8" name="Rectangle 9"/>
          <p:cNvSpPr>
            <a:spLocks noChangeArrowheads="1"/>
          </p:cNvSpPr>
          <p:nvPr/>
        </p:nvSpPr>
        <p:spPr bwMode="auto">
          <a:xfrm>
            <a:off x="5715000" y="3929063"/>
            <a:ext cx="28575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609725" algn="l"/>
              </a:tabLst>
            </a:pPr>
            <a:r>
              <a:rPr lang="en-US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32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Проверка!</a:t>
            </a:r>
            <a:endParaRPr lang="ru-RU" sz="3200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609725" algn="l"/>
              </a:tabLst>
            </a:pPr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7419" name="Rectangle 10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140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4)   </a:t>
            </a:r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742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2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63" y="5715000"/>
            <a:ext cx="26304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Уравнения специального вида: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уравнения вида 				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	решаем логарифмированием обеих частей по одному основанию при условии, что </a:t>
            </a:r>
            <a:r>
              <a:rPr lang="en-US" smtClean="0"/>
              <a:t>f(</a:t>
            </a:r>
            <a:r>
              <a:rPr lang="ru-RU" smtClean="0"/>
              <a:t>х</a:t>
            </a:r>
            <a:r>
              <a:rPr lang="en-US" smtClean="0"/>
              <a:t>)≥</a:t>
            </a:r>
            <a:r>
              <a:rPr lang="ru-RU" smtClean="0"/>
              <a:t>0, </a:t>
            </a:r>
            <a:r>
              <a:rPr lang="en-US" smtClean="0"/>
              <a:t>g(</a:t>
            </a:r>
            <a:r>
              <a:rPr lang="ru-RU" smtClean="0"/>
              <a:t>х</a:t>
            </a:r>
            <a:r>
              <a:rPr lang="en-US" smtClean="0"/>
              <a:t>)≥</a:t>
            </a:r>
            <a:r>
              <a:rPr lang="ru-RU" smtClean="0"/>
              <a:t>0</a:t>
            </a:r>
            <a:r>
              <a:rPr lang="en-US" smtClean="0"/>
              <a:t> </a:t>
            </a:r>
            <a:r>
              <a:rPr lang="ru-RU" smtClean="0"/>
              <a:t> и уравнение сводим к виду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s (</a:t>
            </a:r>
            <a:r>
              <a:rPr lang="ru-RU" smtClean="0"/>
              <a:t>х</a:t>
            </a:r>
            <a:r>
              <a:rPr lang="en-US" smtClean="0"/>
              <a:t>)  log</a:t>
            </a:r>
            <a:r>
              <a:rPr lang="ru-RU" smtClean="0"/>
              <a:t>а</a:t>
            </a:r>
            <a:r>
              <a:rPr lang="en-US" smtClean="0"/>
              <a:t> f </a:t>
            </a:r>
            <a:r>
              <a:rPr lang="ru-RU" smtClean="0"/>
              <a:t>(х) = </a:t>
            </a:r>
            <a:r>
              <a:rPr lang="en-US" smtClean="0"/>
              <a:t>  log</a:t>
            </a:r>
            <a:r>
              <a:rPr lang="ru-RU" smtClean="0"/>
              <a:t>а</a:t>
            </a:r>
            <a:r>
              <a:rPr lang="en-US" smtClean="0"/>
              <a:t> g</a:t>
            </a:r>
            <a:r>
              <a:rPr lang="ru-RU" smtClean="0"/>
              <a:t>(х)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1857375"/>
            <a:ext cx="300037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Уравнения специального вида: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Уравнения, решаемые с помощью свойств функций:</a:t>
            </a:r>
          </a:p>
          <a:p>
            <a:r>
              <a:rPr lang="ru-RU" smtClean="0"/>
              <a:t>А) свойство монотонности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Если функция </a:t>
            </a:r>
            <a:r>
              <a:rPr lang="en-US" smtClean="0"/>
              <a:t>f</a:t>
            </a:r>
            <a:r>
              <a:rPr lang="ru-RU" smtClean="0"/>
              <a:t>(х)  возрастает на промежутке, а функция </a:t>
            </a:r>
            <a:r>
              <a:rPr lang="en-US" smtClean="0"/>
              <a:t>g</a:t>
            </a:r>
            <a:r>
              <a:rPr lang="ru-RU" smtClean="0"/>
              <a:t>(х) убывает, то графики имеют одну точку пересечения, а значит уравнение</a:t>
            </a:r>
            <a:r>
              <a:rPr lang="en-US" smtClean="0"/>
              <a:t> f</a:t>
            </a:r>
            <a:r>
              <a:rPr lang="ru-RU" smtClean="0"/>
              <a:t>(х) =  </a:t>
            </a:r>
            <a:r>
              <a:rPr lang="en-US" smtClean="0"/>
              <a:t>g</a:t>
            </a:r>
            <a:r>
              <a:rPr lang="ru-RU" smtClean="0"/>
              <a:t>(х) имеет на данном промежутке единственный корень, который можно найти подбором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Уравнения специального вида: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Б) свойство ограниченности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Сделать оценку функций стоящих в левой и правой части уравнения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Решить уравнение: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1748" name="Содержимое 3" descr="график 1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0" y="1770063"/>
            <a:ext cx="6019800" cy="4476750"/>
          </a:xfrm>
        </p:spPr>
      </p:pic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42875" y="2214563"/>
          <a:ext cx="2428875" cy="1633537"/>
        </p:xfrm>
        <a:graphic>
          <a:graphicData uri="http://schemas.openxmlformats.org/presentationml/2006/ole">
            <p:oleObj spid="_x0000_s31746" name="Формула" r:id="rId4" imgW="698400" imgH="469800" progId="Equation.3">
              <p:embed/>
            </p:oleObj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305</TotalTime>
  <Words>195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7" baseType="lpstr">
      <vt:lpstr>Arial</vt:lpstr>
      <vt:lpstr>Corbel</vt:lpstr>
      <vt:lpstr>Wingdings 2</vt:lpstr>
      <vt:lpstr>Wingdings</vt:lpstr>
      <vt:lpstr>Wingdings 3</vt:lpstr>
      <vt:lpstr>Calibri</vt:lpstr>
      <vt:lpstr>Courier New</vt:lpstr>
      <vt:lpstr>Times New Roman</vt:lpstr>
      <vt:lpstr>Модульная</vt:lpstr>
      <vt:lpstr>Модульная</vt:lpstr>
      <vt:lpstr>Модульная</vt:lpstr>
      <vt:lpstr>Модульная</vt:lpstr>
      <vt:lpstr>Модульная</vt:lpstr>
      <vt:lpstr>Модульная</vt:lpstr>
      <vt:lpstr>Модульная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МОУ Максатихинская СОШ №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ПОКАЗАТЕЛЬНЫХ УРАВНЕНИЙ</dc:title>
  <dc:creator>Тыкайло С.В.</dc:creator>
  <cp:lastModifiedBy>User</cp:lastModifiedBy>
  <cp:revision>49</cp:revision>
  <dcterms:created xsi:type="dcterms:W3CDTF">2007-04-25T09:38:17Z</dcterms:created>
  <dcterms:modified xsi:type="dcterms:W3CDTF">2016-11-08T05:36:16Z</dcterms:modified>
</cp:coreProperties>
</file>