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4" r:id="rId3"/>
    <p:sldId id="259" r:id="rId4"/>
    <p:sldId id="257" r:id="rId5"/>
    <p:sldId id="258" r:id="rId6"/>
    <p:sldId id="260" r:id="rId7"/>
    <p:sldId id="261" r:id="rId8"/>
    <p:sldId id="262" r:id="rId9"/>
    <p:sldId id="256" r:id="rId10"/>
    <p:sldId id="266" r:id="rId11"/>
    <p:sldId id="269" r:id="rId12"/>
    <p:sldId id="263" r:id="rId13"/>
    <p:sldId id="267" r:id="rId14"/>
    <p:sldId id="270" r:id="rId15"/>
    <p:sldId id="264" r:id="rId16"/>
    <p:sldId id="268" r:id="rId17"/>
    <p:sldId id="271" r:id="rId18"/>
    <p:sldId id="265" r:id="rId19"/>
    <p:sldId id="273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78D47-19B1-48DE-A41B-AB9508922D4C}" type="datetimeFigureOut">
              <a:rPr lang="ru-RU" smtClean="0"/>
              <a:pPr/>
              <a:t>20.04.2014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21538-DE63-42BA-AE19-0388CB2BF2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1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596" y="1643050"/>
            <a:ext cx="846327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Решение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систем уравнений </a:t>
            </a: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способом подстановки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3554" name="Picture 2" descr="http://www.clker.com/cliparts/c/4/e/1/1318500358881659173blocks-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572008"/>
            <a:ext cx="1866556" cy="1819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4.bp.blogspot.com/-NNVKnmYejJk/T56Xff6lDUI/AAAAAAAAMX8/1lcQ4E8cxAs/s1600/masha-i-medved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5811864" cy="6857999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429256" y="214290"/>
            <a:ext cx="3500462" cy="2428892"/>
          </a:xfrm>
          <a:prstGeom prst="wedgeRoundRectCallout">
            <a:avLst>
              <a:gd name="adj1" fmla="val -65442"/>
              <a:gd name="adj2" fmla="val 10420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А в лоб?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Считай лучше!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571472" y="6143644"/>
            <a:ext cx="500066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h7-slonim.newmail.ru/project%20psix/images/1350820034_masha-i-medved-zolotaya-rybka.png"/>
          <p:cNvPicPr>
            <a:picLocks noChangeAspect="1" noChangeArrowheads="1"/>
          </p:cNvPicPr>
          <p:nvPr/>
        </p:nvPicPr>
        <p:blipFill>
          <a:blip r:embed="rId2" cstate="print"/>
          <a:srcRect r="11538"/>
          <a:stretch>
            <a:fillRect/>
          </a:stretch>
        </p:blipFill>
        <p:spPr bwMode="auto">
          <a:xfrm>
            <a:off x="2071670" y="1857364"/>
            <a:ext cx="6572296" cy="4643470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42910" y="571480"/>
            <a:ext cx="3214710" cy="2357454"/>
          </a:xfrm>
          <a:prstGeom prst="wedgeRoundRectCallout">
            <a:avLst>
              <a:gd name="adj1" fmla="val 66688"/>
              <a:gd name="adj2" fmla="val 90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Молодец!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Так держать!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42910" y="6072206"/>
            <a:ext cx="857256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678" y="500042"/>
            <a:ext cx="26420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2х – 3у = 7</a:t>
            </a:r>
            <a:endParaRPr lang="ru-RU" sz="4400" b="1" dirty="0">
              <a:solidFill>
                <a:srgbClr val="0070C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785926"/>
            <a:ext cx="2143125" cy="1114425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3143248"/>
            <a:ext cx="2143125" cy="1114425"/>
          </a:xfrm>
          <a:prstGeom prst="rect">
            <a:avLst/>
          </a:prstGeom>
          <a:noFill/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4643446"/>
            <a:ext cx="2143125" cy="1114425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1571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3143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>
            <a:hlinkClick r:id="rId5" action="ppaction://hlinksldjump"/>
          </p:cNvPr>
          <p:cNvSpPr/>
          <p:nvPr/>
        </p:nvSpPr>
        <p:spPr>
          <a:xfrm>
            <a:off x="2786050" y="2214554"/>
            <a:ext cx="357190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hlinkClick r:id="rId6" action="ppaction://hlinksldjump"/>
          </p:cNvPr>
          <p:cNvSpPr/>
          <p:nvPr/>
        </p:nvSpPr>
        <p:spPr>
          <a:xfrm>
            <a:off x="2857488" y="3571876"/>
            <a:ext cx="357190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rId5" action="ppaction://hlinksldjump"/>
          </p:cNvPr>
          <p:cNvSpPr/>
          <p:nvPr/>
        </p:nvSpPr>
        <p:spPr>
          <a:xfrm>
            <a:off x="2928926" y="5072074"/>
            <a:ext cx="357190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4.bp.blogspot.com/-NNVKnmYejJk/T56Xff6lDUI/AAAAAAAAMX8/1lcQ4E8cxAs/s1600/masha-i-medved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5811864" cy="6857999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429256" y="214290"/>
            <a:ext cx="3500462" cy="2428892"/>
          </a:xfrm>
          <a:prstGeom prst="wedgeRoundRectCallout">
            <a:avLst>
              <a:gd name="adj1" fmla="val -65442"/>
              <a:gd name="adj2" fmla="val 10420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А в лоб?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Считай лучше!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571472" y="6143644"/>
            <a:ext cx="500066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h7-slonim.newmail.ru/project%20psix/images/1350820034_masha-i-medved-zolotaya-rybka.png"/>
          <p:cNvPicPr>
            <a:picLocks noChangeAspect="1" noChangeArrowheads="1"/>
          </p:cNvPicPr>
          <p:nvPr/>
        </p:nvPicPr>
        <p:blipFill>
          <a:blip r:embed="rId2" cstate="print"/>
          <a:srcRect r="11538"/>
          <a:stretch>
            <a:fillRect/>
          </a:stretch>
        </p:blipFill>
        <p:spPr bwMode="auto">
          <a:xfrm>
            <a:off x="2071670" y="1857364"/>
            <a:ext cx="6572296" cy="4643470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42910" y="571480"/>
            <a:ext cx="3214710" cy="2357454"/>
          </a:xfrm>
          <a:prstGeom prst="wedgeRoundRectCallout">
            <a:avLst>
              <a:gd name="adj1" fmla="val 66688"/>
              <a:gd name="adj2" fmla="val 90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Молодец!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Так держать!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42910" y="6072206"/>
            <a:ext cx="857256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642918"/>
            <a:ext cx="26420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4х + 3у </a:t>
            </a:r>
            <a:r>
              <a:rPr lang="ru-RU" sz="4400" b="1" dirty="0" smtClean="0">
                <a:solidFill>
                  <a:srgbClr val="0070C0"/>
                </a:solidFill>
              </a:rPr>
              <a:t>= </a:t>
            </a:r>
            <a:r>
              <a:rPr lang="ru-RU" sz="4400" b="1" dirty="0" smtClean="0">
                <a:solidFill>
                  <a:srgbClr val="0070C0"/>
                </a:solidFill>
              </a:rPr>
              <a:t>2</a:t>
            </a:r>
            <a:endParaRPr lang="ru-RU" sz="4400" b="1" dirty="0">
              <a:solidFill>
                <a:srgbClr val="0070C0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857364"/>
            <a:ext cx="2143125" cy="11049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3286124"/>
            <a:ext cx="2133600" cy="1104900"/>
          </a:xfrm>
          <a:prstGeom prst="rect">
            <a:avLst/>
          </a:prstGeom>
          <a:noFill/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5000636"/>
            <a:ext cx="2143125" cy="1104900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1562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3124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468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>
            <a:hlinkClick r:id="rId5" action="ppaction://hlinksldjump"/>
          </p:cNvPr>
          <p:cNvSpPr/>
          <p:nvPr/>
        </p:nvSpPr>
        <p:spPr>
          <a:xfrm>
            <a:off x="2857488" y="2357430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rId6" action="ppaction://hlinksldjump"/>
          </p:cNvPr>
          <p:cNvSpPr/>
          <p:nvPr/>
        </p:nvSpPr>
        <p:spPr>
          <a:xfrm>
            <a:off x="2857488" y="3786190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hlinkClick r:id="rId6" action="ppaction://hlinksldjump"/>
          </p:cNvPr>
          <p:cNvSpPr/>
          <p:nvPr/>
        </p:nvSpPr>
        <p:spPr>
          <a:xfrm>
            <a:off x="2928926" y="5429264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4.bp.blogspot.com/-NNVKnmYejJk/T56Xff6lDUI/AAAAAAAAMX8/1lcQ4E8cxAs/s1600/masha-i-medved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5811864" cy="6857999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429256" y="214290"/>
            <a:ext cx="3500462" cy="2428892"/>
          </a:xfrm>
          <a:prstGeom prst="wedgeRoundRectCallout">
            <a:avLst>
              <a:gd name="adj1" fmla="val -65442"/>
              <a:gd name="adj2" fmla="val 10420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А в лоб?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Считай лучше!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571472" y="6143644"/>
            <a:ext cx="500066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h7-slonim.newmail.ru/project%20psix/images/1350820034_masha-i-medved-zolotaya-rybka.png"/>
          <p:cNvPicPr>
            <a:picLocks noChangeAspect="1" noChangeArrowheads="1"/>
          </p:cNvPicPr>
          <p:nvPr/>
        </p:nvPicPr>
        <p:blipFill>
          <a:blip r:embed="rId2" cstate="print"/>
          <a:srcRect r="11538"/>
          <a:stretch>
            <a:fillRect/>
          </a:stretch>
        </p:blipFill>
        <p:spPr bwMode="auto">
          <a:xfrm>
            <a:off x="2071670" y="1857364"/>
            <a:ext cx="6572296" cy="4643470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42910" y="571480"/>
            <a:ext cx="3214710" cy="2357454"/>
          </a:xfrm>
          <a:prstGeom prst="wedgeRoundRectCallout">
            <a:avLst>
              <a:gd name="adj1" fmla="val 66688"/>
              <a:gd name="adj2" fmla="val 90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Молодец!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Так держать!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42910" y="6072206"/>
            <a:ext cx="857256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642918"/>
            <a:ext cx="28664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5</a:t>
            </a:r>
            <a:r>
              <a:rPr lang="ru-RU" sz="4800" b="1" dirty="0" smtClean="0">
                <a:solidFill>
                  <a:srgbClr val="0070C0"/>
                </a:solidFill>
              </a:rPr>
              <a:t>у</a:t>
            </a:r>
            <a:r>
              <a:rPr lang="ru-RU" sz="4800" b="1" dirty="0" smtClean="0">
                <a:solidFill>
                  <a:srgbClr val="0070C0"/>
                </a:solidFill>
              </a:rPr>
              <a:t> – 3х </a:t>
            </a:r>
            <a:r>
              <a:rPr lang="ru-RU" sz="4800" b="1" dirty="0" smtClean="0">
                <a:solidFill>
                  <a:srgbClr val="0070C0"/>
                </a:solidFill>
              </a:rPr>
              <a:t>= </a:t>
            </a:r>
            <a:r>
              <a:rPr lang="ru-RU" sz="4800" b="1" dirty="0" smtClean="0">
                <a:solidFill>
                  <a:srgbClr val="0070C0"/>
                </a:solidFill>
              </a:rPr>
              <a:t>3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000240"/>
            <a:ext cx="2152650" cy="1114425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500438"/>
            <a:ext cx="2143125" cy="1114425"/>
          </a:xfrm>
          <a:prstGeom prst="rect">
            <a:avLst/>
          </a:prstGeom>
          <a:noFill/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5072074"/>
            <a:ext cx="2143125" cy="1114425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1571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3143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471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>
            <a:hlinkClick r:id="rId5" action="ppaction://hlinksldjump"/>
          </p:cNvPr>
          <p:cNvSpPr/>
          <p:nvPr/>
        </p:nvSpPr>
        <p:spPr>
          <a:xfrm>
            <a:off x="2714612" y="250030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rId5" action="ppaction://hlinksldjump"/>
          </p:cNvPr>
          <p:cNvSpPr/>
          <p:nvPr/>
        </p:nvSpPr>
        <p:spPr>
          <a:xfrm>
            <a:off x="2857488" y="392906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hlinkClick r:id="rId6" action="ppaction://hlinksldjump"/>
          </p:cNvPr>
          <p:cNvSpPr/>
          <p:nvPr/>
        </p:nvSpPr>
        <p:spPr>
          <a:xfrm>
            <a:off x="2928926" y="5500702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4.bp.blogspot.com/-NNVKnmYejJk/T56Xff6lDUI/AAAAAAAAMX8/1lcQ4E8cxAs/s1600/masha-i-medved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5811864" cy="6857999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429256" y="214290"/>
            <a:ext cx="3500462" cy="2428892"/>
          </a:xfrm>
          <a:prstGeom prst="wedgeRoundRectCallout">
            <a:avLst>
              <a:gd name="adj1" fmla="val -65442"/>
              <a:gd name="adj2" fmla="val 10420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А в лоб?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Считай лучше!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571472" y="6143644"/>
            <a:ext cx="500066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28860" y="714356"/>
            <a:ext cx="41670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Цель урока: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30" y="2071678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rgbClr val="0070C0"/>
                </a:solidFill>
              </a:rPr>
              <a:t>  Совершенствование  навыков решения систем линейных уравнений  способом подстановки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24578" name="Picture 2" descr="http://images.vector-images.com/clp/186338/clp1374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071922"/>
            <a:ext cx="235745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h7-slonim.newmail.ru/project%20psix/images/1350820034_masha-i-medved-zolotaya-rybka.png"/>
          <p:cNvPicPr>
            <a:picLocks noChangeAspect="1" noChangeArrowheads="1"/>
          </p:cNvPicPr>
          <p:nvPr/>
        </p:nvPicPr>
        <p:blipFill>
          <a:blip r:embed="rId2" cstate="print"/>
          <a:srcRect r="11538"/>
          <a:stretch>
            <a:fillRect/>
          </a:stretch>
        </p:blipFill>
        <p:spPr bwMode="auto">
          <a:xfrm>
            <a:off x="2071670" y="1857364"/>
            <a:ext cx="6572296" cy="4643470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42910" y="571480"/>
            <a:ext cx="3214710" cy="2357454"/>
          </a:xfrm>
          <a:prstGeom prst="wedgeRoundRectCallout">
            <a:avLst>
              <a:gd name="adj1" fmla="val 66688"/>
              <a:gd name="adj2" fmla="val 90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Молодец!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Так держать!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642910" y="6072206"/>
            <a:ext cx="857256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1428736"/>
            <a:ext cx="3214710" cy="1333763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1943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500042"/>
            <a:ext cx="832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Какая из пар чисел является решением системы уравнений?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3372" y="3071810"/>
            <a:ext cx="157163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( 5; 3)</a:t>
            </a:r>
          </a:p>
          <a:p>
            <a:endParaRPr lang="ru-RU" sz="3200" b="1" dirty="0" smtClean="0"/>
          </a:p>
          <a:p>
            <a:r>
              <a:rPr lang="ru-RU" sz="3600" b="1" dirty="0" smtClean="0"/>
              <a:t>( 2; 1 )</a:t>
            </a:r>
          </a:p>
          <a:p>
            <a:endParaRPr lang="ru-RU" sz="3200" b="1" dirty="0" smtClean="0"/>
          </a:p>
          <a:p>
            <a:r>
              <a:rPr lang="ru-RU" sz="3600" b="1" dirty="0" smtClean="0"/>
              <a:t>( 3; 1 )</a:t>
            </a:r>
          </a:p>
          <a:p>
            <a:endParaRPr lang="ru-RU" sz="3200" b="1" dirty="0" smtClean="0"/>
          </a:p>
          <a:p>
            <a:endParaRPr lang="ru-RU" sz="3200" b="1" dirty="0"/>
          </a:p>
        </p:txBody>
      </p:sp>
      <p:sp>
        <p:nvSpPr>
          <p:cNvPr id="8" name="Овал 7">
            <a:hlinkClick r:id="rId3" action="ppaction://hlinksldjump"/>
          </p:cNvPr>
          <p:cNvSpPr/>
          <p:nvPr/>
        </p:nvSpPr>
        <p:spPr>
          <a:xfrm>
            <a:off x="3500430" y="3286124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rId4" action="ppaction://hlinksldjump"/>
          </p:cNvPr>
          <p:cNvSpPr/>
          <p:nvPr/>
        </p:nvSpPr>
        <p:spPr>
          <a:xfrm>
            <a:off x="3571868" y="428625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hlinkClick r:id="rId3" action="ppaction://hlinksldjump"/>
          </p:cNvPr>
          <p:cNvSpPr/>
          <p:nvPr/>
        </p:nvSpPr>
        <p:spPr>
          <a:xfrm>
            <a:off x="3571868" y="535782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4.bp.blogspot.com/-NNVKnmYejJk/T56Xff6lDUI/AAAAAAAAMX8/1lcQ4E8cxAs/s1600/masha-i-medved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5811864" cy="6857999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429256" y="214290"/>
            <a:ext cx="3500462" cy="2428892"/>
          </a:xfrm>
          <a:prstGeom prst="wedgeRoundRectCallout">
            <a:avLst>
              <a:gd name="adj1" fmla="val -65442"/>
              <a:gd name="adj2" fmla="val 10420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А в лоб?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Считай лучше!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571472" y="6143644"/>
            <a:ext cx="500066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h7-slonim.newmail.ru/project%20psix/images/1350820034_masha-i-medved-zolotaya-rybka.png"/>
          <p:cNvPicPr>
            <a:picLocks noChangeAspect="1" noChangeArrowheads="1"/>
          </p:cNvPicPr>
          <p:nvPr/>
        </p:nvPicPr>
        <p:blipFill>
          <a:blip r:embed="rId2" cstate="print"/>
          <a:srcRect r="11538"/>
          <a:stretch>
            <a:fillRect/>
          </a:stretch>
        </p:blipFill>
        <p:spPr bwMode="auto">
          <a:xfrm>
            <a:off x="2071670" y="1857364"/>
            <a:ext cx="6572296" cy="4643470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42910" y="571480"/>
            <a:ext cx="3214710" cy="2357454"/>
          </a:xfrm>
          <a:prstGeom prst="wedgeRoundRectCallout">
            <a:avLst>
              <a:gd name="adj1" fmla="val 66688"/>
              <a:gd name="adj2" fmla="val 90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Молодец!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Так держать!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500034" y="6286520"/>
            <a:ext cx="857256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714356"/>
            <a:ext cx="3124200" cy="111442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571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6182" y="2857496"/>
            <a:ext cx="131478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(-1; -2)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( 1; 5 )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(-2; 3)</a:t>
            </a:r>
            <a:endParaRPr lang="ru-RU" sz="3200" b="1" dirty="0"/>
          </a:p>
        </p:txBody>
      </p:sp>
      <p:sp>
        <p:nvSpPr>
          <p:cNvPr id="6" name="Овал 5">
            <a:hlinkClick r:id="rId3" action="ppaction://hlinksldjump"/>
          </p:cNvPr>
          <p:cNvSpPr/>
          <p:nvPr/>
        </p:nvSpPr>
        <p:spPr>
          <a:xfrm>
            <a:off x="3214678" y="3071810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hlinkClick r:id="rId3" action="ppaction://hlinksldjump"/>
          </p:cNvPr>
          <p:cNvSpPr/>
          <p:nvPr/>
        </p:nvSpPr>
        <p:spPr>
          <a:xfrm>
            <a:off x="3214678" y="4000504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3214678" y="50006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4.bp.blogspot.com/-NNVKnmYejJk/T56Xff6lDUI/AAAAAAAAMX8/1lcQ4E8cxAs/s1600/masha-i-medved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5811864" cy="6857999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429256" y="214290"/>
            <a:ext cx="3500462" cy="2428892"/>
          </a:xfrm>
          <a:prstGeom prst="wedgeRoundRectCallout">
            <a:avLst>
              <a:gd name="adj1" fmla="val -65442"/>
              <a:gd name="adj2" fmla="val 10420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А в лоб?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Считай лучше!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571472" y="6143644"/>
            <a:ext cx="500066" cy="5000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sh7-slonim.newmail.ru/project%20psix/images/1350820034_masha-i-medved-zolotaya-rybka.png"/>
          <p:cNvPicPr>
            <a:picLocks noChangeAspect="1" noChangeArrowheads="1"/>
          </p:cNvPicPr>
          <p:nvPr/>
        </p:nvPicPr>
        <p:blipFill>
          <a:blip r:embed="rId2" cstate="print"/>
          <a:srcRect r="11538"/>
          <a:stretch>
            <a:fillRect/>
          </a:stretch>
        </p:blipFill>
        <p:spPr bwMode="auto">
          <a:xfrm>
            <a:off x="2071670" y="1857364"/>
            <a:ext cx="6572296" cy="4643470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42910" y="571480"/>
            <a:ext cx="3214710" cy="2357454"/>
          </a:xfrm>
          <a:prstGeom prst="wedgeRoundRectCallout">
            <a:avLst>
              <a:gd name="adj1" fmla="val 66688"/>
              <a:gd name="adj2" fmla="val 90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Молодец!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Так держать!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642910" y="6072206"/>
            <a:ext cx="857256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3240" y="1214422"/>
            <a:ext cx="27174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err="1" smtClean="0">
                <a:solidFill>
                  <a:srgbClr val="0070C0"/>
                </a:solidFill>
              </a:rPr>
              <a:t>х</a:t>
            </a:r>
            <a:r>
              <a:rPr lang="ru-RU" sz="5400" b="1" dirty="0" smtClean="0">
                <a:solidFill>
                  <a:srgbClr val="0070C0"/>
                </a:solidFill>
              </a:rPr>
              <a:t> - у = 10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14744" y="2571744"/>
            <a:ext cx="207781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err="1"/>
              <a:t>х</a:t>
            </a:r>
            <a:r>
              <a:rPr lang="ru-RU" sz="3600" b="1" dirty="0" smtClean="0"/>
              <a:t>  = 10 - у </a:t>
            </a:r>
          </a:p>
          <a:p>
            <a:endParaRPr lang="ru-RU" sz="3600" b="1" dirty="0"/>
          </a:p>
          <a:p>
            <a:r>
              <a:rPr lang="ru-RU" sz="3600" b="1" dirty="0" err="1"/>
              <a:t>х</a:t>
            </a:r>
            <a:r>
              <a:rPr lang="ru-RU" sz="3600" b="1" dirty="0" smtClean="0"/>
              <a:t> = у – 10</a:t>
            </a:r>
          </a:p>
          <a:p>
            <a:endParaRPr lang="ru-RU" sz="3600" b="1" dirty="0"/>
          </a:p>
          <a:p>
            <a:r>
              <a:rPr lang="ru-RU" sz="3600" b="1" dirty="0" err="1" smtClean="0"/>
              <a:t>х</a:t>
            </a:r>
            <a:r>
              <a:rPr lang="ru-RU" sz="3600" b="1" dirty="0" smtClean="0"/>
              <a:t> = 10 + у</a:t>
            </a:r>
            <a:endParaRPr lang="ru-RU" sz="3600" b="1" dirty="0"/>
          </a:p>
        </p:txBody>
      </p:sp>
      <p:sp>
        <p:nvSpPr>
          <p:cNvPr id="6" name="Овал 5">
            <a:hlinkClick r:id="rId2" action="ppaction://hlinksldjump"/>
          </p:cNvPr>
          <p:cNvSpPr/>
          <p:nvPr/>
        </p:nvSpPr>
        <p:spPr>
          <a:xfrm>
            <a:off x="3071802" y="278605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hlinkClick r:id="rId2" action="ppaction://hlinksldjump"/>
          </p:cNvPr>
          <p:cNvSpPr/>
          <p:nvPr/>
        </p:nvSpPr>
        <p:spPr>
          <a:xfrm>
            <a:off x="3071802" y="3857628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hlinkClick r:id="rId3" action="ppaction://hlinksldjump"/>
          </p:cNvPr>
          <p:cNvSpPr/>
          <p:nvPr/>
        </p:nvSpPr>
        <p:spPr>
          <a:xfrm>
            <a:off x="3143240" y="5000636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643042" y="571480"/>
            <a:ext cx="5762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Выразите одно неизвестное через другое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170</Words>
  <Application>Microsoft Office PowerPoint</Application>
  <PresentationFormat>Экран (4:3)</PresentationFormat>
  <Paragraphs>50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2014-04-19T10:31:54Z</dcterms:created>
  <dcterms:modified xsi:type="dcterms:W3CDTF">2014-04-20T13:29:19Z</dcterms:modified>
</cp:coreProperties>
</file>