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90" r:id="rId2"/>
    <p:sldId id="286" r:id="rId3"/>
    <p:sldId id="283" r:id="rId4"/>
    <p:sldId id="291" r:id="rId5"/>
    <p:sldId id="288" r:id="rId6"/>
    <p:sldId id="265" r:id="rId7"/>
    <p:sldId id="284" r:id="rId8"/>
    <p:sldId id="277" r:id="rId9"/>
    <p:sldId id="294" r:id="rId10"/>
    <p:sldId id="292" r:id="rId11"/>
    <p:sldId id="295" r:id="rId12"/>
    <p:sldId id="289" r:id="rId13"/>
    <p:sldId id="296" r:id="rId14"/>
    <p:sldId id="297" r:id="rId15"/>
    <p:sldId id="285" r:id="rId16"/>
    <p:sldId id="272" r:id="rId1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4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D86E9-1942-45A6-AB47-32B19768B8D1}" type="doc">
      <dgm:prSet loTypeId="urn:microsoft.com/office/officeart/2005/8/layout/hierarchy3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7646C8-4BB1-40B8-AFFD-5F18C3BE3972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028D6F0F-DF88-4F77-8D23-574E41046FD9}" type="parTrans" cxnId="{CA4FC998-9391-4FC1-AA5B-3BF6C740E143}">
      <dgm:prSet/>
      <dgm:spPr/>
      <dgm:t>
        <a:bodyPr/>
        <a:lstStyle/>
        <a:p>
          <a:endParaRPr lang="ru-RU"/>
        </a:p>
      </dgm:t>
    </dgm:pt>
    <dgm:pt modelId="{72C52570-4886-4010-8B14-7C9CBA669153}" type="sibTrans" cxnId="{CA4FC998-9391-4FC1-AA5B-3BF6C740E143}">
      <dgm:prSet/>
      <dgm:spPr/>
      <dgm:t>
        <a:bodyPr/>
        <a:lstStyle/>
        <a:p>
          <a:endParaRPr lang="ru-RU"/>
        </a:p>
      </dgm:t>
    </dgm:pt>
    <dgm:pt modelId="{F7CB5529-D727-44AB-BEE3-FE3733B733EF}">
      <dgm:prSet phldrT="[Текст]"/>
      <dgm:spPr/>
      <dgm:t>
        <a:bodyPr/>
        <a:lstStyle/>
        <a:p>
          <a:r>
            <a:rPr lang="ru-RU" dirty="0" smtClean="0"/>
            <a:t>Икры много</a:t>
          </a:r>
          <a:endParaRPr lang="ru-RU" dirty="0"/>
        </a:p>
      </dgm:t>
    </dgm:pt>
    <dgm:pt modelId="{DF6F1E6B-3DA8-41CB-8F14-014C4A7DBCB9}" type="parTrans" cxnId="{0F25A04B-8DA5-4A60-B594-C5942B66EAD6}">
      <dgm:prSet/>
      <dgm:spPr/>
      <dgm:t>
        <a:bodyPr/>
        <a:lstStyle/>
        <a:p>
          <a:endParaRPr lang="ru-RU"/>
        </a:p>
      </dgm:t>
    </dgm:pt>
    <dgm:pt modelId="{010A5513-B408-4101-982B-4525756D8B6E}" type="sibTrans" cxnId="{0F25A04B-8DA5-4A60-B594-C5942B66EAD6}">
      <dgm:prSet/>
      <dgm:spPr/>
      <dgm:t>
        <a:bodyPr/>
        <a:lstStyle/>
        <a:p>
          <a:endParaRPr lang="ru-RU"/>
        </a:p>
      </dgm:t>
    </dgm:pt>
    <dgm:pt modelId="{F5F9BFAC-D6AB-40D5-8288-42D232622E86}">
      <dgm:prSet phldrT="[Текст]"/>
      <dgm:spPr/>
      <dgm:t>
        <a:bodyPr/>
        <a:lstStyle/>
        <a:p>
          <a:r>
            <a:rPr lang="ru-RU" dirty="0" smtClean="0"/>
            <a:t>Забота о потомстве ?</a:t>
          </a:r>
          <a:endParaRPr lang="ru-RU" dirty="0"/>
        </a:p>
      </dgm:t>
    </dgm:pt>
    <dgm:pt modelId="{F4F861D2-A9DD-45D1-8213-2C5FF9402278}" type="parTrans" cxnId="{550BA508-6324-46D1-B411-7C009FDBB05A}">
      <dgm:prSet/>
      <dgm:spPr/>
      <dgm:t>
        <a:bodyPr/>
        <a:lstStyle/>
        <a:p>
          <a:endParaRPr lang="ru-RU"/>
        </a:p>
      </dgm:t>
    </dgm:pt>
    <dgm:pt modelId="{46C0AADB-03D2-48EF-BF1F-B94C60432CE7}" type="sibTrans" cxnId="{550BA508-6324-46D1-B411-7C009FDBB05A}">
      <dgm:prSet/>
      <dgm:spPr/>
      <dgm:t>
        <a:bodyPr/>
        <a:lstStyle/>
        <a:p>
          <a:endParaRPr lang="ru-RU"/>
        </a:p>
      </dgm:t>
    </dgm:pt>
    <dgm:pt modelId="{544AFB83-5A15-4179-88D8-3965DA593AC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84B7227-CD68-49BB-8C0F-C7D285F2ACD6}" type="parTrans" cxnId="{66CF7595-6712-4D94-AA87-F5EDDFCEF0FC}">
      <dgm:prSet/>
      <dgm:spPr/>
      <dgm:t>
        <a:bodyPr/>
        <a:lstStyle/>
        <a:p>
          <a:endParaRPr lang="ru-RU"/>
        </a:p>
      </dgm:t>
    </dgm:pt>
    <dgm:pt modelId="{472DB11D-D2A5-4B42-BA6A-0FFC3E035369}" type="sibTrans" cxnId="{66CF7595-6712-4D94-AA87-F5EDDFCEF0FC}">
      <dgm:prSet/>
      <dgm:spPr/>
      <dgm:t>
        <a:bodyPr/>
        <a:lstStyle/>
        <a:p>
          <a:endParaRPr lang="ru-RU"/>
        </a:p>
      </dgm:t>
    </dgm:pt>
    <dgm:pt modelId="{54241CC4-C17E-4581-9B5A-20DB6B9F4472}">
      <dgm:prSet phldrT="[Текст]"/>
      <dgm:spPr/>
      <dgm:t>
        <a:bodyPr/>
        <a:lstStyle/>
        <a:p>
          <a:r>
            <a:rPr lang="ru-RU" dirty="0" smtClean="0"/>
            <a:t>Икры мало</a:t>
          </a:r>
          <a:endParaRPr lang="ru-RU" dirty="0"/>
        </a:p>
      </dgm:t>
    </dgm:pt>
    <dgm:pt modelId="{4EA9B294-E692-48DD-8AAB-6EAEACB054C5}" type="parTrans" cxnId="{4F06EBEC-56EE-4B63-BB91-5664CEC9B740}">
      <dgm:prSet/>
      <dgm:spPr/>
      <dgm:t>
        <a:bodyPr/>
        <a:lstStyle/>
        <a:p>
          <a:endParaRPr lang="ru-RU"/>
        </a:p>
      </dgm:t>
    </dgm:pt>
    <dgm:pt modelId="{6650D456-C238-4BCB-8FFD-F6AE6766CB2D}" type="sibTrans" cxnId="{4F06EBEC-56EE-4B63-BB91-5664CEC9B740}">
      <dgm:prSet/>
      <dgm:spPr/>
      <dgm:t>
        <a:bodyPr/>
        <a:lstStyle/>
        <a:p>
          <a:endParaRPr lang="ru-RU"/>
        </a:p>
      </dgm:t>
    </dgm:pt>
    <dgm:pt modelId="{C11EBDC1-EAD1-47F5-B473-8AE18D4EBF19}">
      <dgm:prSet phldrT="[Текст]"/>
      <dgm:spPr/>
      <dgm:t>
        <a:bodyPr/>
        <a:lstStyle/>
        <a:p>
          <a:r>
            <a:rPr lang="ru-RU" dirty="0" smtClean="0"/>
            <a:t>Забота о потомстве ?</a:t>
          </a:r>
          <a:endParaRPr lang="ru-RU" dirty="0"/>
        </a:p>
      </dgm:t>
    </dgm:pt>
    <dgm:pt modelId="{7A0684F6-A33B-46B6-8C98-BF3F271443F1}" type="parTrans" cxnId="{13B67230-B405-4DA3-817E-6360A4A439A6}">
      <dgm:prSet/>
      <dgm:spPr/>
      <dgm:t>
        <a:bodyPr/>
        <a:lstStyle/>
        <a:p>
          <a:endParaRPr lang="ru-RU"/>
        </a:p>
      </dgm:t>
    </dgm:pt>
    <dgm:pt modelId="{C2B0C020-C334-4968-B08A-CAE790969238}" type="sibTrans" cxnId="{13B67230-B405-4DA3-817E-6360A4A439A6}">
      <dgm:prSet/>
      <dgm:spPr/>
      <dgm:t>
        <a:bodyPr/>
        <a:lstStyle/>
        <a:p>
          <a:endParaRPr lang="ru-RU"/>
        </a:p>
      </dgm:t>
    </dgm:pt>
    <dgm:pt modelId="{06FC6717-9CEC-4945-8881-7B21151B81CD}" type="pres">
      <dgm:prSet presAssocID="{C32D86E9-1942-45A6-AB47-32B19768B8D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DF6F828-6FB2-4930-86E0-8C772B160740}" type="pres">
      <dgm:prSet presAssocID="{6A7646C8-4BB1-40B8-AFFD-5F18C3BE3972}" presName="root" presStyleCnt="0"/>
      <dgm:spPr/>
    </dgm:pt>
    <dgm:pt modelId="{40D30239-AE60-4415-8DDE-7F5B76EC4AAB}" type="pres">
      <dgm:prSet presAssocID="{6A7646C8-4BB1-40B8-AFFD-5F18C3BE3972}" presName="rootComposite" presStyleCnt="0"/>
      <dgm:spPr/>
    </dgm:pt>
    <dgm:pt modelId="{9EE7927E-94AE-47DD-81C0-77D5342230AF}" type="pres">
      <dgm:prSet presAssocID="{6A7646C8-4BB1-40B8-AFFD-5F18C3BE3972}" presName="rootText" presStyleLbl="node1" presStyleIdx="0" presStyleCnt="2"/>
      <dgm:spPr/>
    </dgm:pt>
    <dgm:pt modelId="{73DF94E7-4209-486E-9461-7E42377377F7}" type="pres">
      <dgm:prSet presAssocID="{6A7646C8-4BB1-40B8-AFFD-5F18C3BE3972}" presName="rootConnector" presStyleLbl="node1" presStyleIdx="0" presStyleCnt="2"/>
      <dgm:spPr/>
    </dgm:pt>
    <dgm:pt modelId="{18F644AC-2D14-41DC-A6F3-B0CABE223436}" type="pres">
      <dgm:prSet presAssocID="{6A7646C8-4BB1-40B8-AFFD-5F18C3BE3972}" presName="childShape" presStyleCnt="0"/>
      <dgm:spPr/>
    </dgm:pt>
    <dgm:pt modelId="{D290CF51-1644-4394-A7E7-BF4C827FAA59}" type="pres">
      <dgm:prSet presAssocID="{DF6F1E6B-3DA8-41CB-8F14-014C4A7DBCB9}" presName="Name13" presStyleLbl="parChTrans1D2" presStyleIdx="0" presStyleCnt="4"/>
      <dgm:spPr/>
    </dgm:pt>
    <dgm:pt modelId="{8C132986-8F62-4E7E-93F3-0DF54286E80A}" type="pres">
      <dgm:prSet presAssocID="{F7CB5529-D727-44AB-BEE3-FE3733B733E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8E5508-DFB5-442F-B448-8A59538BB97A}" type="pres">
      <dgm:prSet presAssocID="{F4F861D2-A9DD-45D1-8213-2C5FF9402278}" presName="Name13" presStyleLbl="parChTrans1D2" presStyleIdx="1" presStyleCnt="4"/>
      <dgm:spPr/>
    </dgm:pt>
    <dgm:pt modelId="{3F5D53BC-3532-4E81-A38E-C19936435F0B}" type="pres">
      <dgm:prSet presAssocID="{F5F9BFAC-D6AB-40D5-8288-42D232622E86}" presName="childText" presStyleLbl="bgAcc1" presStyleIdx="1" presStyleCnt="4">
        <dgm:presLayoutVars>
          <dgm:bulletEnabled val="1"/>
        </dgm:presLayoutVars>
      </dgm:prSet>
      <dgm:spPr/>
    </dgm:pt>
    <dgm:pt modelId="{9A35FC16-5936-40C0-B06D-B22B6C676AA1}" type="pres">
      <dgm:prSet presAssocID="{544AFB83-5A15-4179-88D8-3965DA593ACC}" presName="root" presStyleCnt="0"/>
      <dgm:spPr/>
    </dgm:pt>
    <dgm:pt modelId="{46BD00C1-DDF2-4A87-88E9-E2F7FD720022}" type="pres">
      <dgm:prSet presAssocID="{544AFB83-5A15-4179-88D8-3965DA593ACC}" presName="rootComposite" presStyleCnt="0"/>
      <dgm:spPr/>
    </dgm:pt>
    <dgm:pt modelId="{E806A162-5E54-4E66-92E0-7AB8ACCBDB26}" type="pres">
      <dgm:prSet presAssocID="{544AFB83-5A15-4179-88D8-3965DA593ACC}" presName="rootText" presStyleLbl="node1" presStyleIdx="1" presStyleCnt="2"/>
      <dgm:spPr/>
    </dgm:pt>
    <dgm:pt modelId="{C85EB11C-45C5-4747-99A9-F473AB9316E1}" type="pres">
      <dgm:prSet presAssocID="{544AFB83-5A15-4179-88D8-3965DA593ACC}" presName="rootConnector" presStyleLbl="node1" presStyleIdx="1" presStyleCnt="2"/>
      <dgm:spPr/>
    </dgm:pt>
    <dgm:pt modelId="{00F98EAB-61EC-4767-A5F4-410A7A7293FE}" type="pres">
      <dgm:prSet presAssocID="{544AFB83-5A15-4179-88D8-3965DA593ACC}" presName="childShape" presStyleCnt="0"/>
      <dgm:spPr/>
    </dgm:pt>
    <dgm:pt modelId="{F37662CC-D3F1-4484-A212-38E2E57669FD}" type="pres">
      <dgm:prSet presAssocID="{4EA9B294-E692-48DD-8AAB-6EAEACB054C5}" presName="Name13" presStyleLbl="parChTrans1D2" presStyleIdx="2" presStyleCnt="4"/>
      <dgm:spPr/>
    </dgm:pt>
    <dgm:pt modelId="{EF3E787A-E788-4F7C-997A-CBAD204B9F1D}" type="pres">
      <dgm:prSet presAssocID="{54241CC4-C17E-4581-9B5A-20DB6B9F4472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D82214-D349-4A62-916B-AD89789B538D}" type="pres">
      <dgm:prSet presAssocID="{7A0684F6-A33B-46B6-8C98-BF3F271443F1}" presName="Name13" presStyleLbl="parChTrans1D2" presStyleIdx="3" presStyleCnt="4"/>
      <dgm:spPr/>
    </dgm:pt>
    <dgm:pt modelId="{83EC0FFC-FE4A-42CD-95DF-223392BE0BB6}" type="pres">
      <dgm:prSet presAssocID="{C11EBDC1-EAD1-47F5-B473-8AE18D4EBF19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52CBBE-9024-46EF-B406-59486055F5D1}" type="presOf" srcId="{C32D86E9-1942-45A6-AB47-32B19768B8D1}" destId="{06FC6717-9CEC-4945-8881-7B21151B81CD}" srcOrd="0" destOrd="0" presId="urn:microsoft.com/office/officeart/2005/8/layout/hierarchy3"/>
    <dgm:cxn modelId="{446F75FE-CE5E-4261-BA6A-0D9193BD92E1}" type="presOf" srcId="{F4F861D2-A9DD-45D1-8213-2C5FF9402278}" destId="{FB8E5508-DFB5-442F-B448-8A59538BB97A}" srcOrd="0" destOrd="0" presId="urn:microsoft.com/office/officeart/2005/8/layout/hierarchy3"/>
    <dgm:cxn modelId="{0EB73B95-5CDB-4F56-81CA-B72F20EE614C}" type="presOf" srcId="{7A0684F6-A33B-46B6-8C98-BF3F271443F1}" destId="{F2D82214-D349-4A62-916B-AD89789B538D}" srcOrd="0" destOrd="0" presId="urn:microsoft.com/office/officeart/2005/8/layout/hierarchy3"/>
    <dgm:cxn modelId="{11760FDA-66C6-4702-85FB-9E144EE304BD}" type="presOf" srcId="{6A7646C8-4BB1-40B8-AFFD-5F18C3BE3972}" destId="{73DF94E7-4209-486E-9461-7E42377377F7}" srcOrd="1" destOrd="0" presId="urn:microsoft.com/office/officeart/2005/8/layout/hierarchy3"/>
    <dgm:cxn modelId="{13B67230-B405-4DA3-817E-6360A4A439A6}" srcId="{544AFB83-5A15-4179-88D8-3965DA593ACC}" destId="{C11EBDC1-EAD1-47F5-B473-8AE18D4EBF19}" srcOrd="1" destOrd="0" parTransId="{7A0684F6-A33B-46B6-8C98-BF3F271443F1}" sibTransId="{C2B0C020-C334-4968-B08A-CAE790969238}"/>
    <dgm:cxn modelId="{66CF7595-6712-4D94-AA87-F5EDDFCEF0FC}" srcId="{C32D86E9-1942-45A6-AB47-32B19768B8D1}" destId="{544AFB83-5A15-4179-88D8-3965DA593ACC}" srcOrd="1" destOrd="0" parTransId="{E84B7227-CD68-49BB-8C0F-C7D285F2ACD6}" sibTransId="{472DB11D-D2A5-4B42-BA6A-0FFC3E035369}"/>
    <dgm:cxn modelId="{79DFA119-6C5E-457F-82AA-9DCD37959AB1}" type="presOf" srcId="{6A7646C8-4BB1-40B8-AFFD-5F18C3BE3972}" destId="{9EE7927E-94AE-47DD-81C0-77D5342230AF}" srcOrd="0" destOrd="0" presId="urn:microsoft.com/office/officeart/2005/8/layout/hierarchy3"/>
    <dgm:cxn modelId="{B3F85E53-66A3-4FA7-ABBB-4684DDF6015C}" type="presOf" srcId="{544AFB83-5A15-4179-88D8-3965DA593ACC}" destId="{E806A162-5E54-4E66-92E0-7AB8ACCBDB26}" srcOrd="0" destOrd="0" presId="urn:microsoft.com/office/officeart/2005/8/layout/hierarchy3"/>
    <dgm:cxn modelId="{4748E79B-B9C5-426E-A9F9-3E85C8311BDB}" type="presOf" srcId="{C11EBDC1-EAD1-47F5-B473-8AE18D4EBF19}" destId="{83EC0FFC-FE4A-42CD-95DF-223392BE0BB6}" srcOrd="0" destOrd="0" presId="urn:microsoft.com/office/officeart/2005/8/layout/hierarchy3"/>
    <dgm:cxn modelId="{D0F26388-5A8D-4C5D-B431-51A1C6AC25E7}" type="presOf" srcId="{F5F9BFAC-D6AB-40D5-8288-42D232622E86}" destId="{3F5D53BC-3532-4E81-A38E-C19936435F0B}" srcOrd="0" destOrd="0" presId="urn:microsoft.com/office/officeart/2005/8/layout/hierarchy3"/>
    <dgm:cxn modelId="{4F06EBEC-56EE-4B63-BB91-5664CEC9B740}" srcId="{544AFB83-5A15-4179-88D8-3965DA593ACC}" destId="{54241CC4-C17E-4581-9B5A-20DB6B9F4472}" srcOrd="0" destOrd="0" parTransId="{4EA9B294-E692-48DD-8AAB-6EAEACB054C5}" sibTransId="{6650D456-C238-4BCB-8FFD-F6AE6766CB2D}"/>
    <dgm:cxn modelId="{5B8A4097-5CD6-4A5E-872D-EED635BFC216}" type="presOf" srcId="{54241CC4-C17E-4581-9B5A-20DB6B9F4472}" destId="{EF3E787A-E788-4F7C-997A-CBAD204B9F1D}" srcOrd="0" destOrd="0" presId="urn:microsoft.com/office/officeart/2005/8/layout/hierarchy3"/>
    <dgm:cxn modelId="{550BA508-6324-46D1-B411-7C009FDBB05A}" srcId="{6A7646C8-4BB1-40B8-AFFD-5F18C3BE3972}" destId="{F5F9BFAC-D6AB-40D5-8288-42D232622E86}" srcOrd="1" destOrd="0" parTransId="{F4F861D2-A9DD-45D1-8213-2C5FF9402278}" sibTransId="{46C0AADB-03D2-48EF-BF1F-B94C60432CE7}"/>
    <dgm:cxn modelId="{95A27249-001C-4E31-9720-14B0856F96B3}" type="presOf" srcId="{DF6F1E6B-3DA8-41CB-8F14-014C4A7DBCB9}" destId="{D290CF51-1644-4394-A7E7-BF4C827FAA59}" srcOrd="0" destOrd="0" presId="urn:microsoft.com/office/officeart/2005/8/layout/hierarchy3"/>
    <dgm:cxn modelId="{6226DB47-6CF9-4D7B-B4EE-268A760BAB22}" type="presOf" srcId="{F7CB5529-D727-44AB-BEE3-FE3733B733EF}" destId="{8C132986-8F62-4E7E-93F3-0DF54286E80A}" srcOrd="0" destOrd="0" presId="urn:microsoft.com/office/officeart/2005/8/layout/hierarchy3"/>
    <dgm:cxn modelId="{CA4FC998-9391-4FC1-AA5B-3BF6C740E143}" srcId="{C32D86E9-1942-45A6-AB47-32B19768B8D1}" destId="{6A7646C8-4BB1-40B8-AFFD-5F18C3BE3972}" srcOrd="0" destOrd="0" parTransId="{028D6F0F-DF88-4F77-8D23-574E41046FD9}" sibTransId="{72C52570-4886-4010-8B14-7C9CBA669153}"/>
    <dgm:cxn modelId="{0F25A04B-8DA5-4A60-B594-C5942B66EAD6}" srcId="{6A7646C8-4BB1-40B8-AFFD-5F18C3BE3972}" destId="{F7CB5529-D727-44AB-BEE3-FE3733B733EF}" srcOrd="0" destOrd="0" parTransId="{DF6F1E6B-3DA8-41CB-8F14-014C4A7DBCB9}" sibTransId="{010A5513-B408-4101-982B-4525756D8B6E}"/>
    <dgm:cxn modelId="{315F4A74-ADEF-45F3-A72D-8BC8F9F7D826}" type="presOf" srcId="{4EA9B294-E692-48DD-8AAB-6EAEACB054C5}" destId="{F37662CC-D3F1-4484-A212-38E2E57669FD}" srcOrd="0" destOrd="0" presId="urn:microsoft.com/office/officeart/2005/8/layout/hierarchy3"/>
    <dgm:cxn modelId="{B50BED72-7A4C-494F-B427-C9F9DC9B7E24}" type="presOf" srcId="{544AFB83-5A15-4179-88D8-3965DA593ACC}" destId="{C85EB11C-45C5-4747-99A9-F473AB9316E1}" srcOrd="1" destOrd="0" presId="urn:microsoft.com/office/officeart/2005/8/layout/hierarchy3"/>
    <dgm:cxn modelId="{4953220C-4184-463D-8552-CE71FA21019F}" type="presParOf" srcId="{06FC6717-9CEC-4945-8881-7B21151B81CD}" destId="{9DF6F828-6FB2-4930-86E0-8C772B160740}" srcOrd="0" destOrd="0" presId="urn:microsoft.com/office/officeart/2005/8/layout/hierarchy3"/>
    <dgm:cxn modelId="{7D273CB6-03E8-4A9B-8D68-D0D98AC63583}" type="presParOf" srcId="{9DF6F828-6FB2-4930-86E0-8C772B160740}" destId="{40D30239-AE60-4415-8DDE-7F5B76EC4AAB}" srcOrd="0" destOrd="0" presId="urn:microsoft.com/office/officeart/2005/8/layout/hierarchy3"/>
    <dgm:cxn modelId="{56D18040-E4CD-4562-BFDE-B960BC44DAF2}" type="presParOf" srcId="{40D30239-AE60-4415-8DDE-7F5B76EC4AAB}" destId="{9EE7927E-94AE-47DD-81C0-77D5342230AF}" srcOrd="0" destOrd="0" presId="urn:microsoft.com/office/officeart/2005/8/layout/hierarchy3"/>
    <dgm:cxn modelId="{0D23E436-14BC-4715-8AEF-EB5E3864120F}" type="presParOf" srcId="{40D30239-AE60-4415-8DDE-7F5B76EC4AAB}" destId="{73DF94E7-4209-486E-9461-7E42377377F7}" srcOrd="1" destOrd="0" presId="urn:microsoft.com/office/officeart/2005/8/layout/hierarchy3"/>
    <dgm:cxn modelId="{C50F9795-D5C8-45BE-BEB5-E496B581E107}" type="presParOf" srcId="{9DF6F828-6FB2-4930-86E0-8C772B160740}" destId="{18F644AC-2D14-41DC-A6F3-B0CABE223436}" srcOrd="1" destOrd="0" presId="urn:microsoft.com/office/officeart/2005/8/layout/hierarchy3"/>
    <dgm:cxn modelId="{8C10929C-685E-4EDF-966A-72026F8727FA}" type="presParOf" srcId="{18F644AC-2D14-41DC-A6F3-B0CABE223436}" destId="{D290CF51-1644-4394-A7E7-BF4C827FAA59}" srcOrd="0" destOrd="0" presId="urn:microsoft.com/office/officeart/2005/8/layout/hierarchy3"/>
    <dgm:cxn modelId="{4858D6EA-1F76-41A1-BAA4-E83D4164EE8C}" type="presParOf" srcId="{18F644AC-2D14-41DC-A6F3-B0CABE223436}" destId="{8C132986-8F62-4E7E-93F3-0DF54286E80A}" srcOrd="1" destOrd="0" presId="urn:microsoft.com/office/officeart/2005/8/layout/hierarchy3"/>
    <dgm:cxn modelId="{AFFEF946-6625-4D4B-8645-493643FFDB70}" type="presParOf" srcId="{18F644AC-2D14-41DC-A6F3-B0CABE223436}" destId="{FB8E5508-DFB5-442F-B448-8A59538BB97A}" srcOrd="2" destOrd="0" presId="urn:microsoft.com/office/officeart/2005/8/layout/hierarchy3"/>
    <dgm:cxn modelId="{B1884FF6-0A34-48FB-ABE7-8BAE3C4D99D6}" type="presParOf" srcId="{18F644AC-2D14-41DC-A6F3-B0CABE223436}" destId="{3F5D53BC-3532-4E81-A38E-C19936435F0B}" srcOrd="3" destOrd="0" presId="urn:microsoft.com/office/officeart/2005/8/layout/hierarchy3"/>
    <dgm:cxn modelId="{632CC179-01ED-40A2-A268-568E3B063096}" type="presParOf" srcId="{06FC6717-9CEC-4945-8881-7B21151B81CD}" destId="{9A35FC16-5936-40C0-B06D-B22B6C676AA1}" srcOrd="1" destOrd="0" presId="urn:microsoft.com/office/officeart/2005/8/layout/hierarchy3"/>
    <dgm:cxn modelId="{BB8F5D5E-469B-4CA5-AC7F-858B24D7C71F}" type="presParOf" srcId="{9A35FC16-5936-40C0-B06D-B22B6C676AA1}" destId="{46BD00C1-DDF2-4A87-88E9-E2F7FD720022}" srcOrd="0" destOrd="0" presId="urn:microsoft.com/office/officeart/2005/8/layout/hierarchy3"/>
    <dgm:cxn modelId="{314761E8-36AF-4F44-BD3E-1C1C60C165D7}" type="presParOf" srcId="{46BD00C1-DDF2-4A87-88E9-E2F7FD720022}" destId="{E806A162-5E54-4E66-92E0-7AB8ACCBDB26}" srcOrd="0" destOrd="0" presId="urn:microsoft.com/office/officeart/2005/8/layout/hierarchy3"/>
    <dgm:cxn modelId="{FF742B6D-C484-4F2F-86A3-ACAB3F5D6B98}" type="presParOf" srcId="{46BD00C1-DDF2-4A87-88E9-E2F7FD720022}" destId="{C85EB11C-45C5-4747-99A9-F473AB9316E1}" srcOrd="1" destOrd="0" presId="urn:microsoft.com/office/officeart/2005/8/layout/hierarchy3"/>
    <dgm:cxn modelId="{236B1734-A967-4573-B2B3-C5AC9688D575}" type="presParOf" srcId="{9A35FC16-5936-40C0-B06D-B22B6C676AA1}" destId="{00F98EAB-61EC-4767-A5F4-410A7A7293FE}" srcOrd="1" destOrd="0" presId="urn:microsoft.com/office/officeart/2005/8/layout/hierarchy3"/>
    <dgm:cxn modelId="{F932AC3D-DF06-4D08-AE40-350ECB3C39E7}" type="presParOf" srcId="{00F98EAB-61EC-4767-A5F4-410A7A7293FE}" destId="{F37662CC-D3F1-4484-A212-38E2E57669FD}" srcOrd="0" destOrd="0" presId="urn:microsoft.com/office/officeart/2005/8/layout/hierarchy3"/>
    <dgm:cxn modelId="{9A30C0FC-B425-487B-918A-A371FAB39323}" type="presParOf" srcId="{00F98EAB-61EC-4767-A5F4-410A7A7293FE}" destId="{EF3E787A-E788-4F7C-997A-CBAD204B9F1D}" srcOrd="1" destOrd="0" presId="urn:microsoft.com/office/officeart/2005/8/layout/hierarchy3"/>
    <dgm:cxn modelId="{C6D48F18-BE31-478C-AA85-8306E9BCF148}" type="presParOf" srcId="{00F98EAB-61EC-4767-A5F4-410A7A7293FE}" destId="{F2D82214-D349-4A62-916B-AD89789B538D}" srcOrd="2" destOrd="0" presId="urn:microsoft.com/office/officeart/2005/8/layout/hierarchy3"/>
    <dgm:cxn modelId="{DBC76B61-EC9C-4CDE-90A3-65270CE5228E}" type="presParOf" srcId="{00F98EAB-61EC-4767-A5F4-410A7A7293FE}" destId="{83EC0FFC-FE4A-42CD-95DF-223392BE0BB6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E7927E-94AE-47DD-81C0-77D5342230AF}">
      <dsp:nvSpPr>
        <dsp:cNvPr id="0" name=""/>
        <dsp:cNvSpPr/>
      </dsp:nvSpPr>
      <dsp:spPr>
        <a:xfrm>
          <a:off x="2843324" y="1674"/>
          <a:ext cx="2349400" cy="11747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1</a:t>
          </a:r>
          <a:endParaRPr lang="ru-RU" sz="6500" kern="1200" dirty="0"/>
        </a:p>
      </dsp:txBody>
      <dsp:txXfrm>
        <a:off x="2877730" y="36080"/>
        <a:ext cx="2280588" cy="1105888"/>
      </dsp:txXfrm>
    </dsp:sp>
    <dsp:sp modelId="{D290CF51-1644-4394-A7E7-BF4C827FAA59}">
      <dsp:nvSpPr>
        <dsp:cNvPr id="0" name=""/>
        <dsp:cNvSpPr/>
      </dsp:nvSpPr>
      <dsp:spPr>
        <a:xfrm>
          <a:off x="3078264" y="1176374"/>
          <a:ext cx="234940" cy="881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025"/>
              </a:lnTo>
              <a:lnTo>
                <a:pt x="234940" y="8810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132986-8F62-4E7E-93F3-0DF54286E80A}">
      <dsp:nvSpPr>
        <dsp:cNvPr id="0" name=""/>
        <dsp:cNvSpPr/>
      </dsp:nvSpPr>
      <dsp:spPr>
        <a:xfrm>
          <a:off x="3313204" y="1470049"/>
          <a:ext cx="1879520" cy="1174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Икры много</a:t>
          </a:r>
          <a:endParaRPr lang="ru-RU" sz="2500" kern="1200" dirty="0"/>
        </a:p>
      </dsp:txBody>
      <dsp:txXfrm>
        <a:off x="3347610" y="1504455"/>
        <a:ext cx="1810708" cy="1105888"/>
      </dsp:txXfrm>
    </dsp:sp>
    <dsp:sp modelId="{FB8E5508-DFB5-442F-B448-8A59538BB97A}">
      <dsp:nvSpPr>
        <dsp:cNvPr id="0" name=""/>
        <dsp:cNvSpPr/>
      </dsp:nvSpPr>
      <dsp:spPr>
        <a:xfrm>
          <a:off x="3078264" y="1176374"/>
          <a:ext cx="234940" cy="2349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9400"/>
              </a:lnTo>
              <a:lnTo>
                <a:pt x="234940" y="23494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5D53BC-3532-4E81-A38E-C19936435F0B}">
      <dsp:nvSpPr>
        <dsp:cNvPr id="0" name=""/>
        <dsp:cNvSpPr/>
      </dsp:nvSpPr>
      <dsp:spPr>
        <a:xfrm>
          <a:off x="3313204" y="2938425"/>
          <a:ext cx="1879520" cy="1174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Забота о потомстве ?</a:t>
          </a:r>
          <a:endParaRPr lang="ru-RU" sz="2500" kern="1200" dirty="0"/>
        </a:p>
      </dsp:txBody>
      <dsp:txXfrm>
        <a:off x="3347610" y="2972831"/>
        <a:ext cx="1810708" cy="1105888"/>
      </dsp:txXfrm>
    </dsp:sp>
    <dsp:sp modelId="{E806A162-5E54-4E66-92E0-7AB8ACCBDB26}">
      <dsp:nvSpPr>
        <dsp:cNvPr id="0" name=""/>
        <dsp:cNvSpPr/>
      </dsp:nvSpPr>
      <dsp:spPr>
        <a:xfrm>
          <a:off x="5780075" y="1674"/>
          <a:ext cx="2349400" cy="11747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2</a:t>
          </a:r>
          <a:endParaRPr lang="ru-RU" sz="6500" kern="1200" dirty="0"/>
        </a:p>
      </dsp:txBody>
      <dsp:txXfrm>
        <a:off x="5814481" y="36080"/>
        <a:ext cx="2280588" cy="1105888"/>
      </dsp:txXfrm>
    </dsp:sp>
    <dsp:sp modelId="{F37662CC-D3F1-4484-A212-38E2E57669FD}">
      <dsp:nvSpPr>
        <dsp:cNvPr id="0" name=""/>
        <dsp:cNvSpPr/>
      </dsp:nvSpPr>
      <dsp:spPr>
        <a:xfrm>
          <a:off x="6015015" y="1176374"/>
          <a:ext cx="234940" cy="881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1025"/>
              </a:lnTo>
              <a:lnTo>
                <a:pt x="234940" y="88102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3E787A-E788-4F7C-997A-CBAD204B9F1D}">
      <dsp:nvSpPr>
        <dsp:cNvPr id="0" name=""/>
        <dsp:cNvSpPr/>
      </dsp:nvSpPr>
      <dsp:spPr>
        <a:xfrm>
          <a:off x="6249955" y="1470049"/>
          <a:ext cx="1879520" cy="1174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Икры мало</a:t>
          </a:r>
          <a:endParaRPr lang="ru-RU" sz="2500" kern="1200" dirty="0"/>
        </a:p>
      </dsp:txBody>
      <dsp:txXfrm>
        <a:off x="6284361" y="1504455"/>
        <a:ext cx="1810708" cy="1105888"/>
      </dsp:txXfrm>
    </dsp:sp>
    <dsp:sp modelId="{F2D82214-D349-4A62-916B-AD89789B538D}">
      <dsp:nvSpPr>
        <dsp:cNvPr id="0" name=""/>
        <dsp:cNvSpPr/>
      </dsp:nvSpPr>
      <dsp:spPr>
        <a:xfrm>
          <a:off x="6015015" y="1176374"/>
          <a:ext cx="234940" cy="2349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49400"/>
              </a:lnTo>
              <a:lnTo>
                <a:pt x="234940" y="234940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EC0FFC-FE4A-42CD-95DF-223392BE0BB6}">
      <dsp:nvSpPr>
        <dsp:cNvPr id="0" name=""/>
        <dsp:cNvSpPr/>
      </dsp:nvSpPr>
      <dsp:spPr>
        <a:xfrm>
          <a:off x="6249955" y="2938425"/>
          <a:ext cx="1879520" cy="1174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Забота о потомстве ?</a:t>
          </a:r>
          <a:endParaRPr lang="ru-RU" sz="2500" kern="1200" dirty="0"/>
        </a:p>
      </dsp:txBody>
      <dsp:txXfrm>
        <a:off x="6284361" y="2972831"/>
        <a:ext cx="1810708" cy="1105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997076"/>
            <a:ext cx="103632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3796" name="Freeform 4"/>
          <p:cNvSpPr>
            <a:spLocks/>
          </p:cNvSpPr>
          <p:nvPr/>
        </p:nvSpPr>
        <p:spPr bwMode="auto">
          <a:xfrm>
            <a:off x="381000" y="2803525"/>
            <a:ext cx="2117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C5C0695-016B-4932-9A83-A5EFA2EBAA0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379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ECCB82-40BA-4FED-8FCF-8BF3EF18C2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92100"/>
            <a:ext cx="27432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92100"/>
            <a:ext cx="80264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A688DB-5388-48F4-8BDB-C77C50B4E0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70B54A8-E385-4B37-8AE6-8656B6B045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92100"/>
            <a:ext cx="109728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CDEFC74-8B12-46B5-B95B-9319850F8A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14D75EC-CB30-4F35-B868-6E6DA6C67B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92100"/>
            <a:ext cx="109728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10972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4038600"/>
            <a:ext cx="109728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F7D5D35-532E-4D96-836A-90F64130CB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56E5D-AA16-4D85-BA3C-9B7BA555EF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5C10A5-B4B2-46C3-858A-A2FE6CB65C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050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708EBE-A0FE-4FF2-8047-790836C7AA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2322FD-FD05-49AC-8545-D819FB0949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55D7D-0D93-4752-AA34-2DB7F1A88D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99FD4A-2D22-47E8-8E86-95995BE7CCA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BA78B-690E-48B0-A3CE-D594C4CCC4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4D7AD1-2BB5-47D0-898F-7088FD2B28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92100"/>
            <a:ext cx="10972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05000"/>
            <a:ext cx="1097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3C15AE7F-755F-4978-8D82-CD395407102B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58;&#1099;&#1082;&#1072;&#1081;&#1083;&#1086;%20&#1052;&#1072;&#1088;&#1080;&#1085;&#1072;%20&#1053;&#1080;&#1082;&#1086;&#1083;&#1072;&#1077;&#1074;&#1085;&#1072;\&#1073;&#1080;&#1086;&#1083;&#1086;&#1075;&#1080;&#1103;\7%20&#1082;&#1083;&#1072;&#1089;&#1089;\&#1056;&#1072;&#1079;&#1074;&#1080;&#1090;&#1080;&#1077;%20&#1079;&#1077;&#1084;&#1085;&#1086;&#1074;&#1086;&#1076;&#1085;&#1099;&#1093;\&#1055;&#1086;&#1089;&#1090;&#1101;&#1084;&#1073;&#1088;&#1080;&#1086;&#1085;&#1072;&#1083;&#1100;&#1085;&#1086;&#1077;%20&#1088;&#1072;&#1079;&#1074;&#1080;&#1090;&#1080;&#1077;%20&#1091;%20&#1078;&#1080;&#1074;&#1086;&#1090;&#1085;&#1099;&#1093;.sw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Годовой жизненный цикл земноводных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83432" y="2748404"/>
            <a:ext cx="1872208" cy="89480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/>
              <a:t>Весна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07768" y="2771597"/>
            <a:ext cx="1800200" cy="9001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/>
              <a:t>Лето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16080" y="2753595"/>
            <a:ext cx="172819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/>
              <a:t>Осень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80376" y="2727756"/>
            <a:ext cx="1656184" cy="936104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200" dirty="0"/>
              <a:t>Зима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71810" y="1676400"/>
            <a:ext cx="3448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2"/>
                </a:solidFill>
              </a:rPr>
              <a:t>Активный образ жизни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17769" y="1645623"/>
            <a:ext cx="1356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2"/>
                </a:solidFill>
              </a:rPr>
              <a:t>Спячка</a:t>
            </a:r>
            <a:endParaRPr lang="ru-RU" sz="28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91744" y="1639083"/>
            <a:ext cx="28921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2"/>
                </a:solidFill>
              </a:rPr>
              <a:t>Перемещение к </a:t>
            </a:r>
          </a:p>
          <a:p>
            <a:r>
              <a:rPr lang="ru-RU" sz="2800" dirty="0" smtClean="0">
                <a:solidFill>
                  <a:schemeClr val="bg2"/>
                </a:solidFill>
              </a:rPr>
              <a:t>местам зимовки</a:t>
            </a:r>
            <a:endParaRPr lang="ru-RU" sz="2800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1424" y="4005064"/>
            <a:ext cx="24080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2"/>
                </a:solidFill>
              </a:rPr>
              <a:t>Развитие и </a:t>
            </a:r>
          </a:p>
          <a:p>
            <a:r>
              <a:rPr lang="ru-RU" sz="2800" dirty="0" smtClean="0">
                <a:solidFill>
                  <a:schemeClr val="bg2"/>
                </a:solidFill>
              </a:rPr>
              <a:t>размножение</a:t>
            </a:r>
            <a:endParaRPr lang="ru-RU" sz="2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0540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0.33611 C 0.00977 0.09792 -0.04023 -0.10903 -0.10729 -0.12292 C -0.17122 -0.1412 -0.23125 0.01968 -0.23529 0.25046 C -0.24023 0.46458 -0.19831 0.66319 -0.13828 0.67824 C -0.08333 0.68889 -0.03125 0.55694 -0.02721 0.35741 C -0.02331 0.17616 -0.05833 0.00486 -0.10924 -0.00926 C -0.15625 -0.01991 -0.20026 0.09051 -0.20326 0.25787 C -0.20625 0.40694 -0.17826 0.5537 -0.13633 0.56018 C -0.09831 0.57106 -0.06224 0.48518 -0.05924 0.35 C -0.05729 0.22893 -0.07826 0.1118 -0.11133 0.1044 C -0.14023 0.09792 -0.16927 0.16134 -0.17122 0.26528 C -0.17331 0.35417 -0.15833 0.43912 -0.13424 0.44653 C -0.11432 0.45393 -0.09323 0.41435 -0.09232 0.34352 C -0.09023 0.28657 -0.09831 0.22569 -0.11328 0.21829 C -0.12526 0.21829 -0.13724 0.2331 -0.13932 0.27176 C -0.14023 0.29653 -0.13828 0.32199 -0.13229 0.33287 C -0.1293 0.33611 -0.12721 0.33611 -0.12422 0.33287 " pathEditMode="relative" rAng="0" ptsTypes="AAAAAAAAAAAAAAA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-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17122 7.40741E-7 C 0.24792 7.40741E-7 0.34258 0.09583 0.34258 0.17384 L 0.34258 0.34792 " pathEditMode="relative" rAng="0" ptsTypes="AA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22" y="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84 -0.00092 L 0.01484 0.1838 C 0.01484 0.26667 0.06445 0.36899 0.10495 0.36899 L 0.19518 0.36899 " pathEditMode="relative" rAng="0" ptsTypes="AAAA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0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8" grpId="0"/>
      <p:bldP spid="8" grpId="1"/>
      <p:bldP spid="9" grpId="0"/>
      <p:bldP spid="9" grpId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1384" y="116632"/>
            <a:ext cx="10972800" cy="904652"/>
          </a:xfrm>
        </p:spPr>
        <p:txBody>
          <a:bodyPr/>
          <a:lstStyle/>
          <a:p>
            <a:pPr algn="ctr"/>
            <a:r>
              <a:rPr lang="ru-RU" dirty="0" smtClean="0"/>
              <a:t>Развитие земноводных</a:t>
            </a:r>
            <a:endParaRPr lang="ru-RU" dirty="0"/>
          </a:p>
        </p:txBody>
      </p:sp>
      <p:pic>
        <p:nvPicPr>
          <p:cNvPr id="5" name="Постэмбриональное развитие у животных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74512" y="1021284"/>
            <a:ext cx="7626778" cy="572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10182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17044"/>
            <a:ext cx="10972800" cy="648072"/>
          </a:xfrm>
        </p:spPr>
        <p:txBody>
          <a:bodyPr/>
          <a:lstStyle/>
          <a:p>
            <a:pPr algn="ctr"/>
            <a:r>
              <a:rPr lang="ru-RU" sz="4000" dirty="0" smtClean="0"/>
              <a:t>Сравнение взрослой лягушки и головастика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161820"/>
              </p:ext>
            </p:extLst>
          </p:nvPr>
        </p:nvGraphicFramePr>
        <p:xfrm>
          <a:off x="551384" y="980728"/>
          <a:ext cx="10972800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Характеристика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Лягушка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Головастик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Среда обитания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Органы передвижения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Отделы тела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Камеры сердца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Кругов</a:t>
                      </a:r>
                      <a:r>
                        <a:rPr lang="ru-RU" sz="2800" baseline="0" dirty="0" smtClean="0"/>
                        <a:t> кровообращения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Органы дыхания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Пища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Боковая линия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11824" y="1556792"/>
            <a:ext cx="334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Водная, </a:t>
            </a:r>
            <a:r>
              <a:rPr lang="ru-RU" dirty="0" err="1" smtClean="0">
                <a:solidFill>
                  <a:schemeClr val="bg2"/>
                </a:solidFill>
              </a:rPr>
              <a:t>наземно</a:t>
            </a:r>
            <a:r>
              <a:rPr lang="ru-RU" dirty="0" smtClean="0">
                <a:solidFill>
                  <a:schemeClr val="bg2"/>
                </a:solidFill>
              </a:rPr>
              <a:t> - воздушная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1439" y="2348880"/>
            <a:ext cx="2332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2 пары конечностей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78" y="3068960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Голова, туловище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2132" y="360437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3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1998" y="436510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2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7148" y="5013176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Кожа, лёгкие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57650" y="580526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530272" y="554859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Животная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8608" y="608400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Нет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92344" y="1556792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Водная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92344" y="2307645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Плавники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93247" y="2996952"/>
            <a:ext cx="2815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Голова, туловище, хвост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10539" y="355231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2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10539" y="4319506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1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28564" y="5038654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Жабры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10563" y="5548590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Растительная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515526" y="6090940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Есть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47355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Биологическая задача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2133600"/>
            <a:ext cx="8147050" cy="3886200"/>
          </a:xfrm>
        </p:spPr>
        <p:txBody>
          <a:bodyPr/>
          <a:lstStyle/>
          <a:p>
            <a:r>
              <a:rPr lang="ru-RU" sz="2800" i="1" u="sng">
                <a:solidFill>
                  <a:schemeClr val="accent2"/>
                </a:solidFill>
              </a:rPr>
              <a:t>КАКИЕ ВЫВОДЫ МОЖНО СДЕЛАТЬ?</a:t>
            </a:r>
          </a:p>
          <a:p>
            <a:pPr>
              <a:buFontTx/>
              <a:buNone/>
            </a:pPr>
            <a:endParaRPr lang="ru-RU" sz="2800" i="1" u="sng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ru-RU">
                <a:solidFill>
                  <a:schemeClr val="accent2"/>
                </a:solidFill>
              </a:rPr>
              <a:t>В аквариуме кабинета биологии из икры вылупились головастики. Их было так много. Для того чтобы им всем хватало еды  Петя часто подсыпал корм, но головастики к нему не притрагивались.</a:t>
            </a:r>
            <a:r>
              <a:rPr lang="ru-RU"/>
              <a:t> </a:t>
            </a:r>
          </a:p>
        </p:txBody>
      </p:sp>
      <p:graphicFrame>
        <p:nvGraphicFramePr>
          <p:cNvPr id="8704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82377747"/>
              </p:ext>
            </p:extLst>
          </p:nvPr>
        </p:nvGraphicFramePr>
        <p:xfrm>
          <a:off x="8838407" y="292100"/>
          <a:ext cx="2601912" cy="197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7" name="Фотография Photo Editor" r:id="rId3" imgW="13533333" imgH="10259857" progId="MSPhotoEd.3">
                  <p:embed/>
                </p:oleObj>
              </mc:Choice>
              <mc:Fallback>
                <p:oleObj name="Фотография Photo Editor" r:id="rId3" imgW="13533333" imgH="10259857" progId="MSPhotoEd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8407" y="292100"/>
                        <a:ext cx="2601912" cy="197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45242" y="6015335"/>
            <a:ext cx="779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2"/>
                </a:solidFill>
              </a:rPr>
              <a:t>Во время отпадения хвоста головастики не питаются</a:t>
            </a:r>
            <a:endParaRPr lang="ru-RU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33892"/>
            <a:ext cx="10972800" cy="760636"/>
          </a:xfrm>
        </p:spPr>
        <p:txBody>
          <a:bodyPr/>
          <a:lstStyle/>
          <a:p>
            <a:pPr algn="ctr"/>
            <a:r>
              <a:rPr lang="ru-RU" dirty="0" smtClean="0"/>
              <a:t>Происхождение земноводных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6671" y="2960329"/>
            <a:ext cx="4753523" cy="17396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993668" y="6021288"/>
            <a:ext cx="2376264" cy="7200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Рыбы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27198" y="4162028"/>
            <a:ext cx="2736304" cy="934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Костистые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683365" y="4151824"/>
            <a:ext cx="28083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Хрящевые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813648" y="4694870"/>
            <a:ext cx="255628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/>
              <a:t>Кистепёрые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17249" y="1553944"/>
            <a:ext cx="3312368" cy="1031912"/>
          </a:xfrm>
          <a:prstGeom prst="rect">
            <a:avLst/>
          </a:prstGeom>
          <a:solidFill>
            <a:srgbClr val="00B05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Древние Земноводные</a:t>
            </a:r>
            <a:endParaRPr lang="ru-RU" sz="2800" dirty="0"/>
          </a:p>
        </p:txBody>
      </p:sp>
      <p:cxnSp>
        <p:nvCxnSpPr>
          <p:cNvPr id="13" name="Прямая со стрелкой 12"/>
          <p:cNvCxnSpPr>
            <a:stCxn id="6" idx="1"/>
            <a:endCxn id="7" idx="2"/>
          </p:cNvCxnSpPr>
          <p:nvPr/>
        </p:nvCxnSpPr>
        <p:spPr>
          <a:xfrm flipH="1" flipV="1">
            <a:off x="2095350" y="5096644"/>
            <a:ext cx="2898318" cy="12846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3"/>
            <a:endCxn id="8" idx="2"/>
          </p:cNvCxnSpPr>
          <p:nvPr/>
        </p:nvCxnSpPr>
        <p:spPr>
          <a:xfrm flipV="1">
            <a:off x="7369932" y="5066224"/>
            <a:ext cx="2717589" cy="13151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0"/>
          </p:cNvCxnSpPr>
          <p:nvPr/>
        </p:nvCxnSpPr>
        <p:spPr>
          <a:xfrm flipV="1">
            <a:off x="6181800" y="5558966"/>
            <a:ext cx="0" cy="4623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" idx="0"/>
            <a:endCxn id="11" idx="2"/>
          </p:cNvCxnSpPr>
          <p:nvPr/>
        </p:nvCxnSpPr>
        <p:spPr>
          <a:xfrm flipV="1">
            <a:off x="6073433" y="2585856"/>
            <a:ext cx="0" cy="3744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662" y="794528"/>
            <a:ext cx="3334592" cy="267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96481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5431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/>
              <a:t>Биологическая задача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5734050"/>
            <a:ext cx="4038600" cy="9350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>
                <a:solidFill>
                  <a:schemeClr val="folHlink"/>
                </a:solidFill>
              </a:rPr>
              <a:t>Почему легенда не правдива?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72200" y="5805488"/>
            <a:ext cx="4038600" cy="863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>
                <a:solidFill>
                  <a:schemeClr val="folHlink"/>
                </a:solidFill>
              </a:rPr>
              <a:t>Сердце у лягушки 3 х камерное!!!</a:t>
            </a:r>
          </a:p>
        </p:txBody>
      </p:sp>
      <p:pic>
        <p:nvPicPr>
          <p:cNvPr id="81925" name="Picture 5" descr="ъ 01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74826" y="1268413"/>
            <a:ext cx="8374063" cy="4392612"/>
          </a:xfrm>
          <a:noFill/>
          <a:ln/>
        </p:spPr>
      </p:pic>
      <p:sp>
        <p:nvSpPr>
          <p:cNvPr id="81926" name="WordArt 6"/>
          <p:cNvSpPr>
            <a:spLocks noChangeArrowheads="1" noChangeShapeType="1" noTextEdit="1"/>
          </p:cNvSpPr>
          <p:nvPr/>
        </p:nvSpPr>
        <p:spPr bwMode="auto">
          <a:xfrm>
            <a:off x="6959601" y="5373689"/>
            <a:ext cx="2124075" cy="307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chemeClr val="accent1"/>
                </a:solidFill>
                <a:latin typeface="Arial"/>
                <a:cs typeface="Arial"/>
              </a:rPr>
              <a:t>подсказка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  <p:bldP spid="81923" grpId="0" build="p"/>
      <p:bldP spid="8192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Составьте название земноводных.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24564" y="1905000"/>
            <a:ext cx="4535487" cy="4114800"/>
          </a:xfrm>
        </p:spPr>
        <p:txBody>
          <a:bodyPr/>
          <a:lstStyle/>
          <a:p>
            <a:r>
              <a:rPr lang="ru-RU" sz="3600">
                <a:solidFill>
                  <a:schemeClr val="hlink"/>
                </a:solidFill>
              </a:rPr>
              <a:t>Я   ШАГ   ЛУГ</a:t>
            </a:r>
          </a:p>
          <a:p>
            <a:r>
              <a:rPr lang="ru-RU" sz="3600">
                <a:solidFill>
                  <a:schemeClr val="hlink"/>
                </a:solidFill>
              </a:rPr>
              <a:t>КОЛ  ИВА  СТОГ</a:t>
            </a:r>
          </a:p>
          <a:p>
            <a:r>
              <a:rPr lang="ru-RU" sz="3600">
                <a:solidFill>
                  <a:schemeClr val="hlink"/>
                </a:solidFill>
              </a:rPr>
              <a:t>РАНА  САД  МОЛ</a:t>
            </a:r>
          </a:p>
          <a:p>
            <a:r>
              <a:rPr lang="ru-RU" sz="3600">
                <a:solidFill>
                  <a:schemeClr val="hlink"/>
                </a:solidFill>
              </a:rPr>
              <a:t>ЖАР  ЯК  ЛЕН</a:t>
            </a:r>
          </a:p>
          <a:p>
            <a:r>
              <a:rPr lang="ru-RU" sz="3600">
                <a:solidFill>
                  <a:schemeClr val="hlink"/>
                </a:solidFill>
              </a:rPr>
              <a:t>ВАШ  КАК</a:t>
            </a:r>
          </a:p>
        </p:txBody>
      </p:sp>
      <p:sp>
        <p:nvSpPr>
          <p:cNvPr id="47112" name="WordArt 8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1847850" y="4552950"/>
            <a:ext cx="3671888" cy="139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mpd="sng">
                  <a:solidFill>
                    <a:srgbClr val="008000"/>
                  </a:solidFill>
                  <a:prstDash val="solid"/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Кто лишний и почему???</a:t>
            </a:r>
          </a:p>
        </p:txBody>
      </p:sp>
      <p:pic>
        <p:nvPicPr>
          <p:cNvPr id="47113" name="Picture 9" descr="lagush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1" y="1268414"/>
            <a:ext cx="3629025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 rev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7" name="Picture 3" descr="ef87b27dd52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2780928"/>
            <a:ext cx="4859338" cy="39608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35360" y="1"/>
            <a:ext cx="107291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dirty="0" smtClean="0">
                <a:solidFill>
                  <a:srgbClr val="00B0F0"/>
                </a:solidFill>
              </a:rPr>
              <a:t>Размножение и развитие </a:t>
            </a:r>
            <a:r>
              <a:rPr lang="ru-RU" sz="8800" dirty="0">
                <a:solidFill>
                  <a:srgbClr val="00B0F0"/>
                </a:solidFill>
              </a:rPr>
              <a:t>земноводных </a:t>
            </a:r>
            <a:endParaRPr lang="ru-RU" sz="8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1344" y="44780"/>
            <a:ext cx="10972800" cy="1384300"/>
          </a:xfrm>
        </p:spPr>
        <p:txBody>
          <a:bodyPr/>
          <a:lstStyle/>
          <a:p>
            <a:pPr algn="ctr"/>
            <a:r>
              <a:rPr lang="ru-RU" dirty="0" smtClean="0"/>
              <a:t>ВЕСНА</a:t>
            </a:r>
            <a:endParaRPr lang="ru-RU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27848" y="1445819"/>
            <a:ext cx="7200800" cy="52562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4000" dirty="0"/>
              <a:t> </a:t>
            </a:r>
            <a:r>
              <a:rPr lang="ru-RU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Миграции к водоемам</a:t>
            </a:r>
          </a:p>
          <a:p>
            <a:pPr>
              <a:lnSpc>
                <a:spcPct val="90000"/>
              </a:lnSpc>
            </a:pPr>
            <a:r>
              <a:rPr lang="ru-RU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Весенние «песни»</a:t>
            </a:r>
          </a:p>
          <a:p>
            <a:pPr>
              <a:lnSpc>
                <a:spcPct val="90000"/>
              </a:lnSpc>
            </a:pPr>
            <a:r>
              <a:rPr lang="ru-RU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У самцов хватательный рефлекс </a:t>
            </a:r>
          </a:p>
          <a:p>
            <a:pPr>
              <a:lnSpc>
                <a:spcPct val="90000"/>
              </a:lnSpc>
            </a:pPr>
            <a:r>
              <a:rPr lang="ru-RU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Оплодотворение наружное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4000" dirty="0"/>
              <a:t>     </a:t>
            </a:r>
          </a:p>
        </p:txBody>
      </p:sp>
      <p:pic>
        <p:nvPicPr>
          <p:cNvPr id="74757" name="Picture 5" descr="060402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36" y="3501008"/>
            <a:ext cx="4176713" cy="3011488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Стратегии размножения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2386735"/>
              </p:ext>
            </p:extLst>
          </p:nvPr>
        </p:nvGraphicFramePr>
        <p:xfrm>
          <a:off x="1733018" y="2132856"/>
          <a:ext cx="10972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336" y="344252"/>
            <a:ext cx="2664296" cy="26642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384" y="3064001"/>
            <a:ext cx="3362785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9826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951984" y="103609"/>
            <a:ext cx="4680892" cy="719931"/>
          </a:xfrm>
        </p:spPr>
        <p:txBody>
          <a:bodyPr/>
          <a:lstStyle/>
          <a:p>
            <a:pPr marL="0" indent="0">
              <a:buNone/>
            </a:pPr>
            <a:r>
              <a:rPr lang="ru-RU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Вторая стратегия</a:t>
            </a: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84999" name="Picture 7" descr="Безымян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144" y="4581127"/>
            <a:ext cx="2502207" cy="2188979"/>
          </a:xfrm>
          <a:prstGeom prst="rect">
            <a:avLst/>
          </a:prstGeom>
          <a:noFill/>
        </p:spPr>
      </p:pic>
      <p:sp>
        <p:nvSpPr>
          <p:cNvPr id="85000" name="Rectangle 8"/>
          <p:cNvSpPr>
            <a:spLocks noChangeArrowheads="1"/>
          </p:cNvSpPr>
          <p:nvPr/>
        </p:nvSpPr>
        <p:spPr bwMode="auto">
          <a:xfrm>
            <a:off x="3026570" y="4931191"/>
            <a:ext cx="2592387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chemeClr val="bg2"/>
                </a:solidFill>
              </a:rPr>
              <a:t>Суринамская </a:t>
            </a:r>
            <a:r>
              <a:rPr lang="ru-RU" sz="2000" dirty="0" err="1">
                <a:solidFill>
                  <a:schemeClr val="bg2"/>
                </a:solidFill>
              </a:rPr>
              <a:t>пипа</a:t>
            </a:r>
            <a:endParaRPr lang="ru-RU" sz="2000" dirty="0">
              <a:solidFill>
                <a:schemeClr val="bg2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000" dirty="0">
                <a:solidFill>
                  <a:schemeClr val="bg2"/>
                </a:solidFill>
              </a:rPr>
              <a:t> вынашивает икру </a:t>
            </a:r>
          </a:p>
          <a:p>
            <a:pPr>
              <a:spcBef>
                <a:spcPct val="50000"/>
              </a:spcBef>
            </a:pPr>
            <a:r>
              <a:rPr lang="ru-RU" sz="2000" dirty="0">
                <a:solidFill>
                  <a:schemeClr val="bg2"/>
                </a:solidFill>
              </a:rPr>
              <a:t>в ячейках кожи. </a:t>
            </a:r>
          </a:p>
          <a:p>
            <a:pPr eaLnBrk="0" hangingPunct="0">
              <a:spcBef>
                <a:spcPct val="50000"/>
              </a:spcBef>
            </a:pPr>
            <a:endParaRPr lang="ru-RU" dirty="0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85001" name="Picture 9" descr="Безымянны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882" y="211932"/>
            <a:ext cx="2739782" cy="1931102"/>
          </a:xfrm>
          <a:prstGeom prst="rect">
            <a:avLst/>
          </a:prstGeom>
          <a:noFill/>
        </p:spPr>
      </p:pic>
      <p:sp>
        <p:nvSpPr>
          <p:cNvPr id="85002" name="Rectangle 10"/>
          <p:cNvSpPr>
            <a:spLocks noChangeArrowheads="1"/>
          </p:cNvSpPr>
          <p:nvPr/>
        </p:nvSpPr>
        <p:spPr bwMode="auto">
          <a:xfrm>
            <a:off x="3143672" y="823540"/>
            <a:ext cx="31320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2"/>
                </a:solidFill>
              </a:rPr>
              <a:t>Самец </a:t>
            </a:r>
            <a:r>
              <a:rPr lang="ru-RU" sz="2000" dirty="0" smtClean="0">
                <a:solidFill>
                  <a:schemeClr val="bg2"/>
                </a:solidFill>
              </a:rPr>
              <a:t>жабы-повитухи </a:t>
            </a:r>
            <a:endParaRPr lang="ru-RU" sz="2000" dirty="0">
              <a:solidFill>
                <a:schemeClr val="bg2"/>
              </a:solidFill>
            </a:endParaRPr>
          </a:p>
          <a:p>
            <a:r>
              <a:rPr lang="ru-RU" sz="2000" dirty="0">
                <a:solidFill>
                  <a:schemeClr val="bg2"/>
                </a:solidFill>
              </a:rPr>
              <a:t>носит икру </a:t>
            </a:r>
            <a:r>
              <a:rPr lang="ru-RU" sz="2000" dirty="0" smtClean="0">
                <a:solidFill>
                  <a:schemeClr val="bg2"/>
                </a:solidFill>
              </a:rPr>
              <a:t>на </a:t>
            </a:r>
            <a:r>
              <a:rPr lang="ru-RU" sz="2000" dirty="0">
                <a:solidFill>
                  <a:schemeClr val="bg2"/>
                </a:solidFill>
              </a:rPr>
              <a:t>бедрах.</a:t>
            </a:r>
          </a:p>
        </p:txBody>
      </p:sp>
      <p:pic>
        <p:nvPicPr>
          <p:cNvPr id="85003" name="Picture 11" descr="Безымянный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896200" y="1340768"/>
            <a:ext cx="2232248" cy="3292454"/>
          </a:xfrm>
          <a:prstGeom prst="rect">
            <a:avLst/>
          </a:prstGeom>
          <a:noFill/>
        </p:spPr>
      </p:pic>
      <p:sp>
        <p:nvSpPr>
          <p:cNvPr id="85004" name="Rectangle 12"/>
          <p:cNvSpPr>
            <a:spLocks noChangeArrowheads="1"/>
          </p:cNvSpPr>
          <p:nvPr/>
        </p:nvSpPr>
        <p:spPr bwMode="auto">
          <a:xfrm>
            <a:off x="7751764" y="5013326"/>
            <a:ext cx="2790825" cy="173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solidFill>
                  <a:schemeClr val="bg2"/>
                </a:solidFill>
              </a:rPr>
              <a:t>Квакша </a:t>
            </a:r>
            <a:r>
              <a:rPr lang="ru-RU" sz="2000" dirty="0" err="1">
                <a:solidFill>
                  <a:schemeClr val="bg2"/>
                </a:solidFill>
              </a:rPr>
              <a:t>филломедуза</a:t>
            </a:r>
            <a:endParaRPr lang="ru-RU" sz="2000" dirty="0">
              <a:solidFill>
                <a:schemeClr val="bg2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2000" dirty="0">
                <a:solidFill>
                  <a:schemeClr val="bg2"/>
                </a:solidFill>
              </a:rPr>
              <a:t> строит для икры </a:t>
            </a:r>
          </a:p>
          <a:p>
            <a:pPr>
              <a:spcBef>
                <a:spcPct val="50000"/>
              </a:spcBef>
            </a:pPr>
            <a:r>
              <a:rPr lang="ru-RU" sz="2000" dirty="0">
                <a:solidFill>
                  <a:schemeClr val="bg2"/>
                </a:solidFill>
              </a:rPr>
              <a:t>гнездо из листьев</a:t>
            </a:r>
            <a:r>
              <a:rPr lang="ru-RU" dirty="0">
                <a:solidFill>
                  <a:schemeClr val="accent2"/>
                </a:solidFill>
              </a:rPr>
              <a:t>. </a:t>
            </a:r>
          </a:p>
          <a:p>
            <a:pPr eaLnBrk="0" hangingPunct="0">
              <a:spcBef>
                <a:spcPct val="50000"/>
              </a:spcBef>
            </a:pPr>
            <a:endParaRPr lang="ru-RU" dirty="0">
              <a:solidFill>
                <a:schemeClr val="accent2"/>
              </a:solidFill>
              <a:latin typeface="Arial" charset="0"/>
            </a:endParaRPr>
          </a:p>
        </p:txBody>
      </p:sp>
      <p:pic>
        <p:nvPicPr>
          <p:cNvPr id="85005" name="Picture 13" descr="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5144" y="2331168"/>
            <a:ext cx="2502207" cy="1952290"/>
          </a:xfrm>
          <a:prstGeom prst="rect">
            <a:avLst/>
          </a:prstGeom>
          <a:noFill/>
        </p:spPr>
      </p:pic>
      <p:sp>
        <p:nvSpPr>
          <p:cNvPr id="85006" name="Rectangle 14"/>
          <p:cNvSpPr>
            <a:spLocks noChangeArrowheads="1"/>
          </p:cNvSpPr>
          <p:nvPr/>
        </p:nvSpPr>
        <p:spPr bwMode="auto">
          <a:xfrm>
            <a:off x="3071664" y="2605587"/>
            <a:ext cx="298767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2"/>
                </a:solidFill>
              </a:rPr>
              <a:t>Самка </a:t>
            </a:r>
            <a:r>
              <a:rPr lang="ru-RU" sz="2000" dirty="0" smtClean="0">
                <a:solidFill>
                  <a:schemeClr val="bg2"/>
                </a:solidFill>
              </a:rPr>
              <a:t>рыбозмея</a:t>
            </a:r>
            <a:endParaRPr lang="ru-RU" sz="2000" dirty="0">
              <a:solidFill>
                <a:schemeClr val="bg2"/>
              </a:solidFill>
            </a:endParaRPr>
          </a:p>
          <a:p>
            <a:r>
              <a:rPr lang="ru-RU" sz="2000" dirty="0">
                <a:solidFill>
                  <a:schemeClr val="bg2"/>
                </a:solidFill>
              </a:rPr>
              <a:t> защищает </a:t>
            </a:r>
          </a:p>
          <a:p>
            <a:r>
              <a:rPr lang="ru-RU" sz="2000" dirty="0">
                <a:solidFill>
                  <a:schemeClr val="bg2"/>
                </a:solidFill>
              </a:rPr>
              <a:t>икру в норе.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/>
      <p:bldP spid="85002" grpId="0"/>
      <p:bldP spid="85004" grpId="0"/>
      <p:bldP spid="850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икра</a:t>
            </a:r>
          </a:p>
        </p:txBody>
      </p:sp>
      <p:pic>
        <p:nvPicPr>
          <p:cNvPr id="38920" name="Picture 8" descr="81834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4149" y="292100"/>
            <a:ext cx="9073008" cy="627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1" name="WordArt 9"/>
          <p:cNvSpPr>
            <a:spLocks noChangeArrowheads="1" noChangeShapeType="1" noTextEdit="1"/>
          </p:cNvSpPr>
          <p:nvPr/>
        </p:nvSpPr>
        <p:spPr bwMode="auto">
          <a:xfrm>
            <a:off x="2279651" y="3716338"/>
            <a:ext cx="3528317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/>
                <a:cs typeface="Times New Roman"/>
              </a:rPr>
              <a:t>Какие условия </a:t>
            </a:r>
          </a:p>
          <a:p>
            <a:pPr algn="ctr"/>
            <a:r>
              <a:rPr lang="ru-RU" sz="3600" b="1" kern="1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/>
                <a:cs typeface="Times New Roman"/>
              </a:rPr>
              <a:t>необходимы </a:t>
            </a:r>
          </a:p>
          <a:p>
            <a:pPr algn="ctr"/>
            <a:r>
              <a:rPr lang="ru-RU" sz="3600" b="1" kern="1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/>
                <a:cs typeface="Times New Roman"/>
              </a:rPr>
              <a:t>для развития</a:t>
            </a:r>
          </a:p>
          <a:p>
            <a:pPr algn="ctr"/>
            <a:r>
              <a:rPr lang="ru-RU" sz="3600" b="1" kern="1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/>
                <a:cs typeface="Times New Roman"/>
              </a:rPr>
              <a:t> оплодотворенной </a:t>
            </a:r>
          </a:p>
          <a:p>
            <a:pPr algn="ctr"/>
            <a:r>
              <a:rPr lang="ru-RU" sz="3600" b="1" kern="1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/>
                <a:cs typeface="Times New Roman"/>
              </a:rPr>
              <a:t>икринки</a:t>
            </a:r>
          </a:p>
        </p:txBody>
      </p:sp>
      <p:sp>
        <p:nvSpPr>
          <p:cNvPr id="38922" name="WordArt 10"/>
          <p:cNvSpPr>
            <a:spLocks noChangeArrowheads="1" noChangeShapeType="1" noTextEdit="1"/>
          </p:cNvSpPr>
          <p:nvPr/>
        </p:nvSpPr>
        <p:spPr bwMode="auto">
          <a:xfrm>
            <a:off x="8183563" y="908051"/>
            <a:ext cx="1657350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chemeClr val="accent1"/>
                  </a:solidFill>
                  <a:round/>
                  <a:headEnd/>
                  <a:tailEnd/>
                </a:ln>
                <a:solidFill>
                  <a:schemeClr val="accent1">
                    <a:alpha val="50000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???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135560" y="620688"/>
            <a:ext cx="7273925" cy="2924943"/>
          </a:xfrm>
        </p:spPr>
        <p:txBody>
          <a:bodyPr/>
          <a:lstStyle/>
          <a:p>
            <a:r>
              <a:rPr lang="ru-RU" sz="4000" dirty="0">
                <a:solidFill>
                  <a:schemeClr val="bg2"/>
                </a:solidFill>
                <a:effectLst/>
              </a:rPr>
              <a:t>Кислород</a:t>
            </a:r>
          </a:p>
          <a:p>
            <a:r>
              <a:rPr lang="ru-RU" sz="4000" dirty="0">
                <a:solidFill>
                  <a:schemeClr val="bg2"/>
                </a:solidFill>
                <a:effectLst/>
              </a:rPr>
              <a:t>Питательные вещества</a:t>
            </a:r>
          </a:p>
          <a:p>
            <a:r>
              <a:rPr lang="ru-RU" sz="4000" dirty="0">
                <a:solidFill>
                  <a:schemeClr val="bg2"/>
                </a:solidFill>
                <a:effectLst/>
              </a:rPr>
              <a:t>Тепло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496717" y="2996952"/>
            <a:ext cx="6912768" cy="3722260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8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88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8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8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8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Image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1268760"/>
            <a:ext cx="3360737" cy="5229225"/>
          </a:xfrm>
          <a:prstGeom prst="rect">
            <a:avLst/>
          </a:prstGeom>
          <a:noFill/>
        </p:spPr>
      </p:pic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0" y="292100"/>
            <a:ext cx="10972800" cy="832644"/>
          </a:xfrm>
        </p:spPr>
        <p:txBody>
          <a:bodyPr/>
          <a:lstStyle/>
          <a:p>
            <a:pPr algn="ctr"/>
            <a:r>
              <a:rPr lang="ru-RU" dirty="0"/>
              <a:t>Развитие земноводных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43872" y="3342183"/>
            <a:ext cx="3540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2"/>
                </a:solidFill>
              </a:rPr>
              <a:t>Головастик=личинка</a:t>
            </a:r>
            <a:endParaRPr lang="ru-RU" sz="2400" dirty="0">
              <a:solidFill>
                <a:schemeClr val="bg2"/>
              </a:solidFill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4200153" y="1916832"/>
            <a:ext cx="455687" cy="3312368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405532" y="1277409"/>
            <a:ext cx="1967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2"/>
                </a:solidFill>
              </a:rPr>
              <a:t>Икра = яйца</a:t>
            </a:r>
            <a:endParaRPr lang="ru-RU" sz="2400" dirty="0">
              <a:solidFill>
                <a:schemeClr val="bg2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1"/>
          </p:cNvCxnSpPr>
          <p:nvPr/>
        </p:nvCxnSpPr>
        <p:spPr>
          <a:xfrm flipH="1">
            <a:off x="2855640" y="1508242"/>
            <a:ext cx="1549892" cy="20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943872" y="5517232"/>
            <a:ext cx="289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2"/>
                </a:solidFill>
              </a:rPr>
              <a:t>Молодое животное</a:t>
            </a:r>
            <a:endParaRPr lang="ru-RU" sz="2400" dirty="0">
              <a:solidFill>
                <a:schemeClr val="bg2"/>
              </a:solidFill>
            </a:endParaRPr>
          </a:p>
        </p:txBody>
      </p:sp>
      <p:cxnSp>
        <p:nvCxnSpPr>
          <p:cNvPr id="9" name="Прямая со стрелкой 8"/>
          <p:cNvCxnSpPr>
            <a:stCxn id="7" idx="1"/>
          </p:cNvCxnSpPr>
          <p:nvPr/>
        </p:nvCxnSpPr>
        <p:spPr>
          <a:xfrm flipH="1" flipV="1">
            <a:off x="3630586" y="5733256"/>
            <a:ext cx="1313286" cy="148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17044"/>
            <a:ext cx="10972800" cy="648072"/>
          </a:xfrm>
        </p:spPr>
        <p:txBody>
          <a:bodyPr/>
          <a:lstStyle/>
          <a:p>
            <a:pPr algn="ctr"/>
            <a:r>
              <a:rPr lang="ru-RU" sz="4000" dirty="0" smtClean="0"/>
              <a:t>Сравнение взрослой лягушки и головастика</a:t>
            </a:r>
            <a:endParaRPr lang="ru-RU" sz="4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892400"/>
              </p:ext>
            </p:extLst>
          </p:nvPr>
        </p:nvGraphicFramePr>
        <p:xfrm>
          <a:off x="551384" y="980728"/>
          <a:ext cx="10972800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3657600"/>
                <a:gridCol w="3657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Характеристика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Лягушка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Головастик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Среда обитания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Органы передвижения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Отделы тела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Камеры сердца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Кругов</a:t>
                      </a:r>
                      <a:r>
                        <a:rPr lang="ru-RU" sz="2800" baseline="0" dirty="0" smtClean="0"/>
                        <a:t> кровообращения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Органы дыхания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Пища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Боковая линия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11824" y="1556792"/>
            <a:ext cx="334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Водная, </a:t>
            </a:r>
            <a:r>
              <a:rPr lang="ru-RU" dirty="0" err="1" smtClean="0">
                <a:solidFill>
                  <a:schemeClr val="bg2"/>
                </a:solidFill>
              </a:rPr>
              <a:t>наземно</a:t>
            </a:r>
            <a:r>
              <a:rPr lang="ru-RU" dirty="0" smtClean="0">
                <a:solidFill>
                  <a:schemeClr val="bg2"/>
                </a:solidFill>
              </a:rPr>
              <a:t> - воздушная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1439" y="2348880"/>
            <a:ext cx="2332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2 пары конечностей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05478" y="3068960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Голова, туловище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82132" y="360437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3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1998" y="4365104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2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7148" y="5013176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Кожа, лёгкие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57650" y="580526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530272" y="5548590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Животная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28608" y="6084004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Нет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92344" y="1556792"/>
            <a:ext cx="947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Водная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92344" y="2307645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Плавники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93247" y="2996952"/>
            <a:ext cx="2815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</a:rPr>
              <a:t>Голова, туловище, хвост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12731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Океан">
  <a:themeElements>
    <a:clrScheme name="Океан 8">
      <a:dk1>
        <a:srgbClr val="000000"/>
      </a:dk1>
      <a:lt1>
        <a:srgbClr val="FFFFFF"/>
      </a:lt1>
      <a:dk2>
        <a:srgbClr val="FFBA2F"/>
      </a:dk2>
      <a:lt2>
        <a:srgbClr val="A50021"/>
      </a:lt2>
      <a:accent1>
        <a:srgbClr val="FF6600"/>
      </a:accent1>
      <a:accent2>
        <a:srgbClr val="CC6600"/>
      </a:accent2>
      <a:accent3>
        <a:srgbClr val="FFD9AD"/>
      </a:accent3>
      <a:accent4>
        <a:srgbClr val="DADADA"/>
      </a:accent4>
      <a:accent5>
        <a:srgbClr val="FFB8AA"/>
      </a:accent5>
      <a:accent6>
        <a:srgbClr val="B95C00"/>
      </a:accent6>
      <a:hlink>
        <a:srgbClr val="663300"/>
      </a:hlink>
      <a:folHlink>
        <a:srgbClr val="CC9900"/>
      </a:folHlink>
    </a:clrScheme>
    <a:fontScheme name="Океан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331</TotalTime>
  <Words>309</Words>
  <Application>Microsoft Office PowerPoint</Application>
  <PresentationFormat>Широкоэкранный</PresentationFormat>
  <Paragraphs>125</Paragraphs>
  <Slides>16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Tahoma</vt:lpstr>
      <vt:lpstr>Times New Roman</vt:lpstr>
      <vt:lpstr>Wingdings</vt:lpstr>
      <vt:lpstr>Океан</vt:lpstr>
      <vt:lpstr>Фотография Photo Editor</vt:lpstr>
      <vt:lpstr>Годовой жизненный цикл земноводных</vt:lpstr>
      <vt:lpstr>Презентация PowerPoint</vt:lpstr>
      <vt:lpstr>ВЕСНА</vt:lpstr>
      <vt:lpstr>Стратегии размножения</vt:lpstr>
      <vt:lpstr>Презентация PowerPoint</vt:lpstr>
      <vt:lpstr>Презентация PowerPoint</vt:lpstr>
      <vt:lpstr>Презентация PowerPoint</vt:lpstr>
      <vt:lpstr>Развитие земноводных</vt:lpstr>
      <vt:lpstr>Сравнение взрослой лягушки и головастика</vt:lpstr>
      <vt:lpstr>Развитие земноводных</vt:lpstr>
      <vt:lpstr>Сравнение взрослой лягушки и головастика</vt:lpstr>
      <vt:lpstr>Биологическая задача</vt:lpstr>
      <vt:lpstr>Происхождение земноводных</vt:lpstr>
      <vt:lpstr>Презентация PowerPoint</vt:lpstr>
      <vt:lpstr>Биологическая задача</vt:lpstr>
      <vt:lpstr>Составьте название земноводных.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Сергей Тыкайло</cp:lastModifiedBy>
  <cp:revision>20</cp:revision>
  <dcterms:created xsi:type="dcterms:W3CDTF">2010-02-25T20:55:41Z</dcterms:created>
  <dcterms:modified xsi:type="dcterms:W3CDTF">2014-02-25T13:53:17Z</dcterms:modified>
</cp:coreProperties>
</file>