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82" r:id="rId4"/>
    <p:sldId id="265" r:id="rId5"/>
    <p:sldId id="259" r:id="rId6"/>
    <p:sldId id="25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66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916832"/>
            <a:ext cx="8147248" cy="440167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АНАЛИЗ ВОСПИТАТЕЛЬНОЙ РАБОТЫ ШКОЛЫ</a:t>
            </a:r>
            <a:br>
              <a:rPr lang="ru-RU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mtClean="0">
                <a:solidFill>
                  <a:schemeClr val="tx1"/>
                </a:solidFill>
                <a:latin typeface="Arial Black" pitchFamily="34" charset="0"/>
              </a:rPr>
              <a:t>работа </a:t>
            </a:r>
            <a:r>
              <a:rPr lang="ru-RU" smtClean="0">
                <a:solidFill>
                  <a:schemeClr val="tx1"/>
                </a:solidFill>
                <a:latin typeface="Arial Black" pitchFamily="34" charset="0"/>
              </a:rPr>
              <a:t>школы по </a:t>
            </a:r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программе воспитания </a:t>
            </a:r>
            <a:br>
              <a:rPr lang="ru-RU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в 2021-22 учебном году</a:t>
            </a:r>
            <a:endParaRPr lang="ru-RU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260648"/>
            <a:ext cx="7772400" cy="108012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Arial Black" pitchFamily="34" charset="0"/>
              </a:rPr>
              <a:t>МОУ Лесная СОШ</a:t>
            </a:r>
          </a:p>
          <a:p>
            <a:pPr algn="ctr"/>
            <a:r>
              <a:rPr lang="ru-RU" sz="3200" b="1" dirty="0" smtClean="0">
                <a:latin typeface="Arial Black" pitchFamily="34" charset="0"/>
              </a:rPr>
              <a:t>2020-2021 учебный год</a:t>
            </a:r>
            <a:endParaRPr lang="ru-RU" sz="32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7772400" cy="1237824"/>
          </a:xfrm>
        </p:spPr>
        <p:txBody>
          <a:bodyPr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Arial Black" pitchFamily="34" charset="0"/>
              </a:rPr>
              <a:t>Тематика Урока Мира </a:t>
            </a:r>
            <a:br>
              <a:rPr lang="ru-RU" sz="4400" b="1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4400" b="1" dirty="0" smtClean="0">
                <a:solidFill>
                  <a:schemeClr val="tx1"/>
                </a:solidFill>
                <a:latin typeface="Arial Black" pitchFamily="34" charset="0"/>
              </a:rPr>
              <a:t>1 сентября</a:t>
            </a:r>
            <a:endParaRPr lang="ru-RU" sz="44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060848"/>
            <a:ext cx="8820472" cy="4294712"/>
          </a:xfrm>
        </p:spPr>
        <p:txBody>
          <a:bodyPr>
            <a:normAutofit/>
          </a:bodyPr>
          <a:lstStyle/>
          <a:p>
            <a:pPr lvl="0"/>
            <a:r>
              <a:rPr lang="ru-RU" sz="4800" b="1" dirty="0" smtClean="0">
                <a:latin typeface="Arial Black" pitchFamily="34" charset="0"/>
              </a:rPr>
              <a:t>Урок </a:t>
            </a:r>
            <a:r>
              <a:rPr lang="ru-RU" sz="4800" b="1" i="1" dirty="0" smtClean="0">
                <a:latin typeface="Arial Black" pitchFamily="34" charset="0"/>
              </a:rPr>
              <a:t>«Гордость земли Тверской»</a:t>
            </a:r>
            <a:endParaRPr lang="ru-RU" sz="4800" i="1" dirty="0" smtClean="0">
              <a:latin typeface="Arial Black" pitchFamily="34" charset="0"/>
            </a:endParaRPr>
          </a:p>
          <a:p>
            <a:pPr lvl="0"/>
            <a:r>
              <a:rPr lang="ru-RU" sz="4800" b="1" dirty="0" smtClean="0">
                <a:latin typeface="Arial Black" pitchFamily="34" charset="0"/>
              </a:rPr>
              <a:t>  Урок  безопасности</a:t>
            </a:r>
            <a:endParaRPr lang="ru-RU" sz="4800" dirty="0" smtClean="0">
              <a:latin typeface="Arial Black" pitchFamily="34" charset="0"/>
            </a:endParaRPr>
          </a:p>
          <a:p>
            <a:pPr lvl="0"/>
            <a:r>
              <a:rPr lang="ru-RU" sz="4800" b="1" dirty="0" smtClean="0">
                <a:latin typeface="Arial Black" pitchFamily="34" charset="0"/>
              </a:rPr>
              <a:t>  Урок  науки и технологии</a:t>
            </a:r>
            <a:endParaRPr lang="ru-RU" sz="4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7772400" cy="1165816"/>
          </a:xfrm>
        </p:spPr>
        <p:txBody>
          <a:bodyPr/>
          <a:lstStyle/>
          <a:p>
            <a:pPr algn="ctr"/>
            <a:r>
              <a:rPr lang="ru-RU" sz="6000" u="sng" dirty="0" smtClean="0">
                <a:solidFill>
                  <a:schemeClr val="tx1"/>
                </a:solidFill>
                <a:latin typeface="Arial Black" pitchFamily="34" charset="0"/>
              </a:rPr>
              <a:t>3 сентября </a:t>
            </a:r>
            <a:br>
              <a:rPr lang="ru-RU" sz="6000" u="sng" dirty="0" smtClean="0">
                <a:solidFill>
                  <a:schemeClr val="tx1"/>
                </a:solidFill>
                <a:latin typeface="Arial Black" pitchFamily="34" charset="0"/>
              </a:rPr>
            </a:br>
            <a:endParaRPr lang="ru-RU" sz="60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132856"/>
            <a:ext cx="8352928" cy="4222704"/>
          </a:xfrm>
        </p:spPr>
        <p:txBody>
          <a:bodyPr>
            <a:normAutofit/>
          </a:bodyPr>
          <a:lstStyle/>
          <a:p>
            <a:r>
              <a:rPr lang="ru-RU" sz="4800" dirty="0" smtClean="0">
                <a:latin typeface="Arial Black" pitchFamily="34" charset="0"/>
              </a:rPr>
              <a:t>День борьбы с терроризмом</a:t>
            </a:r>
            <a:endParaRPr lang="ru-RU" sz="4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147248" cy="100811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Основа ВР школы:</a:t>
            </a:r>
            <a:endParaRPr lang="ru-RU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568952" cy="5230816"/>
          </a:xfrm>
        </p:spPr>
        <p:txBody>
          <a:bodyPr>
            <a:noAutofit/>
          </a:bodyPr>
          <a:lstStyle/>
          <a:p>
            <a:r>
              <a:rPr lang="ru-RU" sz="4000" dirty="0" smtClean="0">
                <a:latin typeface="Arial Black" pitchFamily="34" charset="0"/>
              </a:rPr>
              <a:t>23 классных руководителей</a:t>
            </a:r>
          </a:p>
          <a:p>
            <a:r>
              <a:rPr lang="ru-RU" sz="4000" dirty="0" smtClean="0">
                <a:latin typeface="Arial Black" pitchFamily="34" charset="0"/>
              </a:rPr>
              <a:t>29 руководителей центров ВР, объединений, кружков, секций и клубов по интересам (педагоги </a:t>
            </a:r>
            <a:r>
              <a:rPr lang="ru-RU" sz="4000" dirty="0" err="1" smtClean="0">
                <a:latin typeface="Arial Black" pitchFamily="34" charset="0"/>
              </a:rPr>
              <a:t>д</a:t>
            </a:r>
            <a:r>
              <a:rPr lang="ru-RU" sz="4000" dirty="0" smtClean="0">
                <a:latin typeface="Arial Black" pitchFamily="34" charset="0"/>
              </a:rPr>
              <a:t>/о)</a:t>
            </a:r>
          </a:p>
          <a:p>
            <a:r>
              <a:rPr lang="ru-RU" sz="4000" dirty="0" smtClean="0">
                <a:latin typeface="Arial Black" pitchFamily="34" charset="0"/>
              </a:rPr>
              <a:t>42 учителя – предметника</a:t>
            </a:r>
            <a:endParaRPr lang="ru-RU" sz="4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568952" cy="105273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</a:rPr>
              <a:t>Дополнительное образование</a:t>
            </a:r>
            <a:br>
              <a:rPr lang="ru-RU" b="1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Arial Black" pitchFamily="34" charset="0"/>
              </a:rPr>
            </a:br>
            <a:endParaRPr lang="ru-RU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352928" cy="4680520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>
                <a:latin typeface="Arial Black" pitchFamily="34" charset="0"/>
              </a:rPr>
              <a:t>Работало 49 кружков, секций, клубов</a:t>
            </a:r>
          </a:p>
          <a:p>
            <a:r>
              <a:rPr lang="ru-RU" sz="3600" b="1" dirty="0" smtClean="0">
                <a:latin typeface="Arial Black" pitchFamily="34" charset="0"/>
              </a:rPr>
              <a:t>Всего занято обучающихся – 1114</a:t>
            </a:r>
          </a:p>
          <a:p>
            <a:pPr>
              <a:buNone/>
            </a:pPr>
            <a:r>
              <a:rPr lang="ru-RU" sz="3600" b="1" dirty="0" smtClean="0">
                <a:latin typeface="Arial Black" pitchFamily="34" charset="0"/>
              </a:rPr>
              <a:t> ( 2 и более кружка)</a:t>
            </a:r>
          </a:p>
          <a:p>
            <a:r>
              <a:rPr lang="ru-RU" sz="3600" b="1" dirty="0" smtClean="0">
                <a:latin typeface="Arial Black" pitchFamily="34" charset="0"/>
              </a:rPr>
              <a:t>Занято наших детей в допобразовании социальных партнёров – 179 человек</a:t>
            </a:r>
          </a:p>
          <a:p>
            <a:endParaRPr lang="ru-RU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496944" cy="836712"/>
          </a:xfrm>
        </p:spPr>
        <p:txBody>
          <a:bodyPr/>
          <a:lstStyle/>
          <a:p>
            <a:pPr algn="ctr"/>
            <a:r>
              <a:rPr lang="ru-RU" u="sng" dirty="0" smtClean="0">
                <a:solidFill>
                  <a:schemeClr val="tx1"/>
                </a:solidFill>
                <a:latin typeface="Arial Black" pitchFamily="34" charset="0"/>
              </a:rPr>
              <a:t>Наши направления работы уходят в прошлое</a:t>
            </a:r>
            <a:endParaRPr lang="ru-RU" u="sng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8568952" cy="5373216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>
                <a:latin typeface="Arial Black" pitchFamily="34" charset="0"/>
              </a:rPr>
              <a:t>Здоровьесбережение</a:t>
            </a:r>
            <a:endParaRPr lang="ru-RU" dirty="0" smtClean="0">
              <a:latin typeface="Arial Black" pitchFamily="34" charset="0"/>
            </a:endParaRPr>
          </a:p>
          <a:p>
            <a:r>
              <a:rPr lang="ru-RU" dirty="0" smtClean="0">
                <a:latin typeface="Arial Black" pitchFamily="34" charset="0"/>
              </a:rPr>
              <a:t>Безопасность участников образовательного процесса</a:t>
            </a:r>
          </a:p>
          <a:p>
            <a:pPr lvl="0"/>
            <a:r>
              <a:rPr lang="ru-RU" dirty="0" smtClean="0">
                <a:latin typeface="Arial Black" pitchFamily="34" charset="0"/>
              </a:rPr>
              <a:t>Гражданско-патриотическое и краеведческое</a:t>
            </a:r>
          </a:p>
          <a:p>
            <a:pPr lvl="0"/>
            <a:r>
              <a:rPr lang="ru-RU" dirty="0" smtClean="0">
                <a:latin typeface="Arial Black" pitchFamily="34" charset="0"/>
              </a:rPr>
              <a:t>Социально – правовое </a:t>
            </a:r>
          </a:p>
          <a:p>
            <a:pPr lvl="0"/>
            <a:r>
              <a:rPr lang="ru-RU" dirty="0" smtClean="0">
                <a:latin typeface="Arial Black" pitchFamily="34" charset="0"/>
              </a:rPr>
              <a:t>Волонтёрское</a:t>
            </a:r>
          </a:p>
          <a:p>
            <a:pPr lvl="0"/>
            <a:r>
              <a:rPr lang="ru-RU" dirty="0" smtClean="0">
                <a:latin typeface="Arial Black" pitchFamily="34" charset="0"/>
              </a:rPr>
              <a:t>Духовно-нравственное и эстетическое</a:t>
            </a:r>
          </a:p>
          <a:p>
            <a:pPr lvl="0"/>
            <a:r>
              <a:rPr lang="ru-RU" dirty="0" smtClean="0">
                <a:latin typeface="Arial Black" pitchFamily="34" charset="0"/>
              </a:rPr>
              <a:t>Интеллектуальное</a:t>
            </a:r>
          </a:p>
          <a:p>
            <a:pPr lvl="0"/>
            <a:r>
              <a:rPr lang="ru-RU" dirty="0" smtClean="0">
                <a:latin typeface="Arial Black" pitchFamily="34" charset="0"/>
              </a:rPr>
              <a:t>Профориентационное и трудовое</a:t>
            </a:r>
          </a:p>
          <a:p>
            <a:pPr lvl="0"/>
            <a:r>
              <a:rPr lang="ru-RU" dirty="0" smtClean="0">
                <a:latin typeface="Arial Black" pitchFamily="34" charset="0"/>
              </a:rPr>
              <a:t>Работа с семьёй</a:t>
            </a:r>
            <a:r>
              <a:rPr lang="ru-RU" b="1" u="sng" dirty="0" smtClean="0">
                <a:latin typeface="Arial Black" pitchFamily="34" charset="0"/>
              </a:rPr>
              <a:t> </a:t>
            </a:r>
            <a:endParaRPr lang="ru-RU" dirty="0" smtClean="0">
              <a:latin typeface="Arial Black" pitchFamily="34" charset="0"/>
            </a:endParaRPr>
          </a:p>
          <a:p>
            <a:pPr lvl="0"/>
            <a:r>
              <a:rPr lang="ru-RU" dirty="0" smtClean="0">
                <a:latin typeface="Arial Black" pitchFamily="34" charset="0"/>
              </a:rPr>
              <a:t>Профилактика вредных привычек и асоциального поведения у обучающихся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844</TotalTime>
  <Words>129</Words>
  <Application>Microsoft Office PowerPoint</Application>
  <PresentationFormat>Экран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Метро</vt:lpstr>
      <vt:lpstr>АНАЛИЗ ВОСПИТАТЕЛЬНОЙ РАБОТЫ ШКОЛЫ  работа школы по программе воспитания  в 2021-22 учебном году</vt:lpstr>
      <vt:lpstr>Тематика Урока Мира  1 сентября</vt:lpstr>
      <vt:lpstr>3 сентября  </vt:lpstr>
      <vt:lpstr>Основа ВР школы:</vt:lpstr>
      <vt:lpstr>Дополнительное образование  </vt:lpstr>
      <vt:lpstr>Наши направления работы уходят в прошлое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ВОСПИТАТЕЛЬНОЙ РАБОТЫ ШКОЛЫ</dc:title>
  <cp:lastModifiedBy>Андрей</cp:lastModifiedBy>
  <cp:revision>68</cp:revision>
  <dcterms:modified xsi:type="dcterms:W3CDTF">2021-08-23T11:56:54Z</dcterms:modified>
</cp:coreProperties>
</file>