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82" r:id="rId4"/>
    <p:sldId id="283" r:id="rId5"/>
    <p:sldId id="257" r:id="rId6"/>
    <p:sldId id="265" r:id="rId7"/>
    <p:sldId id="278" r:id="rId8"/>
    <p:sldId id="279" r:id="rId9"/>
    <p:sldId id="280" r:id="rId10"/>
    <p:sldId id="259" r:id="rId11"/>
    <p:sldId id="284" r:id="rId12"/>
    <p:sldId id="262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9" r:id="rId25"/>
    <p:sldId id="297" r:id="rId26"/>
    <p:sldId id="300" r:id="rId27"/>
    <p:sldId id="301" r:id="rId28"/>
    <p:sldId id="302" r:id="rId29"/>
    <p:sldId id="303" r:id="rId30"/>
    <p:sldId id="304" r:id="rId31"/>
    <p:sldId id="305" r:id="rId32"/>
    <p:sldId id="306" r:id="rId33"/>
    <p:sldId id="298" r:id="rId34"/>
    <p:sldId id="308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420888"/>
            <a:ext cx="7772400" cy="389761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АНАЛИЗ ВОСПИТАТЕЛЬНОЙ РАБОТЫ ШКОЛЫ</a:t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Вопросы планирования </a:t>
            </a:r>
            <a:r>
              <a:rPr lang="ru-RU" smtClean="0">
                <a:solidFill>
                  <a:schemeClr val="tx1"/>
                </a:solidFill>
                <a:latin typeface="Arial Black" pitchFamily="34" charset="0"/>
              </a:rPr>
              <a:t>на 2020-2021 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учебный год</a:t>
            </a: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260648"/>
            <a:ext cx="7772400" cy="108012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Arial Black" pitchFamily="34" charset="0"/>
              </a:rPr>
              <a:t>МОУ Лесная СОШ</a:t>
            </a:r>
          </a:p>
          <a:p>
            <a:pPr algn="ctr"/>
            <a:r>
              <a:rPr lang="ru-RU" sz="3200" b="1" dirty="0" smtClean="0">
                <a:latin typeface="Arial Black" pitchFamily="34" charset="0"/>
              </a:rPr>
              <a:t>2019-2020 учебный год</a:t>
            </a:r>
            <a:endParaRPr lang="ru-RU" sz="3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568952" cy="105273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  <a:t>Дополнительное образование</a:t>
            </a:r>
            <a:b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</a:b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352928" cy="468052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Arial Black" pitchFamily="34" charset="0"/>
              </a:rPr>
              <a:t>Работало 49 кружков, секций, клубов</a:t>
            </a:r>
          </a:p>
          <a:p>
            <a:r>
              <a:rPr lang="ru-RU" b="1" dirty="0" smtClean="0">
                <a:latin typeface="Arial Black" pitchFamily="34" charset="0"/>
              </a:rPr>
              <a:t>Всего занято обучающихся – 1111</a:t>
            </a:r>
          </a:p>
          <a:p>
            <a:pPr>
              <a:buNone/>
            </a:pPr>
            <a:r>
              <a:rPr lang="ru-RU" b="1" dirty="0" smtClean="0">
                <a:latin typeface="Arial Black" pitchFamily="34" charset="0"/>
              </a:rPr>
              <a:t> ( 2 и более кружка)</a:t>
            </a:r>
          </a:p>
          <a:p>
            <a:r>
              <a:rPr lang="ru-RU" b="1" dirty="0" smtClean="0">
                <a:latin typeface="Arial Black" pitchFamily="34" charset="0"/>
              </a:rPr>
              <a:t>Занято наших детей в допобразовании социальных партнёров – 170 человек</a:t>
            </a:r>
          </a:p>
          <a:p>
            <a:r>
              <a:rPr lang="ru-RU" b="1" dirty="0" smtClean="0">
                <a:latin typeface="Arial Black" pitchFamily="34" charset="0"/>
              </a:rPr>
              <a:t>Взять на контроль детей, не посещающих никакие кружки и секции (!!!)</a:t>
            </a:r>
            <a:endParaRPr lang="ru-RU" dirty="0" smtClean="0">
              <a:latin typeface="Arial Black" pitchFamily="34" charset="0"/>
            </a:endParaRPr>
          </a:p>
          <a:p>
            <a:endParaRPr lang="ru-RU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424936" cy="1196752"/>
          </a:xfrm>
        </p:spPr>
        <p:txBody>
          <a:bodyPr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  <a:latin typeface="Arial Black" pitchFamily="34" charset="0"/>
              </a:rPr>
              <a:t>Онлайн-допобразование</a:t>
            </a: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  <a:t> летом</a:t>
            </a:r>
            <a:endParaRPr lang="ru-RU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8424936" cy="5661248"/>
          </a:xfrm>
        </p:spPr>
        <p:txBody>
          <a:bodyPr/>
          <a:lstStyle/>
          <a:p>
            <a:r>
              <a:rPr lang="ru-RU" dirty="0" err="1" smtClean="0">
                <a:latin typeface="Arial Black" pitchFamily="34" charset="0"/>
              </a:rPr>
              <a:t>Юнармия</a:t>
            </a:r>
            <a:r>
              <a:rPr lang="ru-RU" dirty="0" smtClean="0">
                <a:latin typeface="Arial Black" pitchFamily="34" charset="0"/>
              </a:rPr>
              <a:t> </a:t>
            </a:r>
          </a:p>
          <a:p>
            <a:r>
              <a:rPr lang="ru-RU" dirty="0" smtClean="0">
                <a:latin typeface="Arial Black" pitchFamily="34" charset="0"/>
              </a:rPr>
              <a:t>«Важное дело»</a:t>
            </a:r>
          </a:p>
          <a:p>
            <a:r>
              <a:rPr lang="ru-RU" dirty="0" smtClean="0">
                <a:latin typeface="Arial Black" pitchFamily="34" charset="0"/>
              </a:rPr>
              <a:t>Актив музея</a:t>
            </a:r>
          </a:p>
          <a:p>
            <a:r>
              <a:rPr lang="ru-RU" dirty="0" smtClean="0">
                <a:latin typeface="Arial Black" pitchFamily="34" charset="0"/>
              </a:rPr>
              <a:t>Краеведческий кружок</a:t>
            </a:r>
          </a:p>
          <a:p>
            <a:r>
              <a:rPr lang="ru-RU" dirty="0" smtClean="0">
                <a:latin typeface="Arial Black" pitchFamily="34" charset="0"/>
              </a:rPr>
              <a:t>Музыкальное объединение </a:t>
            </a:r>
          </a:p>
          <a:p>
            <a:r>
              <a:rPr lang="ru-RU" dirty="0" smtClean="0">
                <a:latin typeface="Arial Black" pitchFamily="34" charset="0"/>
              </a:rPr>
              <a:t>Библиотечный кружок</a:t>
            </a:r>
          </a:p>
          <a:p>
            <a:r>
              <a:rPr lang="ru-RU" dirty="0" smtClean="0">
                <a:latin typeface="Arial Black" pitchFamily="34" charset="0"/>
              </a:rPr>
              <a:t>«Айболит»</a:t>
            </a:r>
          </a:p>
          <a:p>
            <a:r>
              <a:rPr lang="ru-RU" dirty="0" smtClean="0">
                <a:latin typeface="Arial Black" pitchFamily="34" charset="0"/>
              </a:rPr>
              <a:t>«В гостях у сказки»</a:t>
            </a:r>
          </a:p>
          <a:p>
            <a:r>
              <a:rPr lang="ru-RU" dirty="0" smtClean="0">
                <a:latin typeface="Arial Black" pitchFamily="34" charset="0"/>
              </a:rPr>
              <a:t>Кабинет здоровья</a:t>
            </a:r>
          </a:p>
          <a:p>
            <a:r>
              <a:rPr lang="ru-RU" dirty="0" smtClean="0">
                <a:latin typeface="Arial Black" pitchFamily="34" charset="0"/>
              </a:rPr>
              <a:t>Китайский язык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496944" cy="1426464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chemeClr val="tx1"/>
                </a:solidFill>
                <a:latin typeface="Arial Black" pitchFamily="34" charset="0"/>
              </a:rPr>
              <a:t>Результативность работы  </a:t>
            </a:r>
            <a:endParaRPr lang="ru-RU" u="sng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748464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Arial Black" pitchFamily="34" charset="0"/>
              </a:rPr>
              <a:t>Конкурсы, соревнования, фестивали, игры  в 2019-2020 учебном году:</a:t>
            </a:r>
          </a:p>
          <a:p>
            <a:pPr>
              <a:buNone/>
            </a:pPr>
            <a:endParaRPr lang="ru-RU" b="1" dirty="0" smtClean="0">
              <a:latin typeface="Arial Black" pitchFamily="34" charset="0"/>
            </a:endParaRPr>
          </a:p>
          <a:p>
            <a:r>
              <a:rPr lang="ru-RU" sz="3600" b="1" dirty="0" smtClean="0">
                <a:latin typeface="Arial Black" pitchFamily="34" charset="0"/>
              </a:rPr>
              <a:t>МУНИЦИПАЛЬНЫЕ:</a:t>
            </a:r>
          </a:p>
          <a:p>
            <a:pPr>
              <a:buNone/>
            </a:pPr>
            <a:endParaRPr lang="ru-RU" sz="3600" b="1" dirty="0" smtClean="0">
              <a:latin typeface="Arial Black" pitchFamily="34" charset="0"/>
            </a:endParaRPr>
          </a:p>
          <a:p>
            <a:r>
              <a:rPr lang="ru-RU" sz="3600" dirty="0" smtClean="0">
                <a:latin typeface="Arial Black" pitchFamily="34" charset="0"/>
              </a:rPr>
              <a:t>ЮИД</a:t>
            </a:r>
          </a:p>
          <a:p>
            <a:pPr>
              <a:buNone/>
            </a:pPr>
            <a:r>
              <a:rPr lang="ru-RU" sz="3600" dirty="0" smtClean="0">
                <a:latin typeface="Arial Black" pitchFamily="34" charset="0"/>
              </a:rPr>
              <a:t>5-е </a:t>
            </a:r>
            <a:r>
              <a:rPr lang="ru-RU" sz="3600" dirty="0" err="1" smtClean="0">
                <a:latin typeface="Arial Black" pitchFamily="34" charset="0"/>
              </a:rPr>
              <a:t>кл</a:t>
            </a:r>
            <a:r>
              <a:rPr lang="ru-RU" sz="3600" dirty="0" smtClean="0"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ru-RU" sz="3600" dirty="0" smtClean="0">
                <a:latin typeface="Arial Black" pitchFamily="34" charset="0"/>
              </a:rPr>
              <a:t>1 место</a:t>
            </a:r>
            <a:endParaRPr lang="ru-RU" sz="36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60648"/>
            <a:ext cx="8280920" cy="6094912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>
                <a:latin typeface="Arial Black" pitchFamily="34" charset="0"/>
              </a:rPr>
              <a:t>«Мы рисуем улицу»</a:t>
            </a:r>
          </a:p>
          <a:p>
            <a:pPr>
              <a:buNone/>
            </a:pPr>
            <a:r>
              <a:rPr lang="ru-RU" sz="3600" dirty="0" smtClean="0">
                <a:latin typeface="Arial Black" pitchFamily="34" charset="0"/>
              </a:rPr>
              <a:t>4а, 4б, 3б, 2б классы</a:t>
            </a:r>
          </a:p>
          <a:p>
            <a:pPr>
              <a:buNone/>
            </a:pPr>
            <a:r>
              <a:rPr lang="ru-RU" sz="3600" dirty="0" smtClean="0">
                <a:latin typeface="Arial Black" pitchFamily="34" charset="0"/>
              </a:rPr>
              <a:t>Участников – 18</a:t>
            </a:r>
          </a:p>
          <a:p>
            <a:pPr>
              <a:buNone/>
            </a:pPr>
            <a:r>
              <a:rPr lang="ru-RU" sz="3600" dirty="0" smtClean="0">
                <a:latin typeface="Arial Black" pitchFamily="34" charset="0"/>
              </a:rPr>
              <a:t>Победителей – 5</a:t>
            </a:r>
          </a:p>
          <a:p>
            <a:pPr>
              <a:buNone/>
            </a:pPr>
            <a:endParaRPr lang="ru-RU" sz="3600" dirty="0" smtClean="0">
              <a:latin typeface="Arial Black" pitchFamily="34" charset="0"/>
            </a:endParaRPr>
          </a:p>
          <a:p>
            <a:r>
              <a:rPr lang="ru-RU" sz="3600" b="1" dirty="0" smtClean="0">
                <a:latin typeface="Arial Black" pitchFamily="34" charset="0"/>
              </a:rPr>
              <a:t>«Лес чудес» </a:t>
            </a:r>
          </a:p>
          <a:p>
            <a:pPr>
              <a:buNone/>
            </a:pPr>
            <a:r>
              <a:rPr lang="ru-RU" sz="3600" b="1" dirty="0" smtClean="0">
                <a:latin typeface="Arial Black" pitchFamily="34" charset="0"/>
              </a:rPr>
              <a:t>(</a:t>
            </a:r>
            <a:r>
              <a:rPr lang="ru-RU" sz="3600" b="1" dirty="0" err="1" smtClean="0">
                <a:latin typeface="Arial Black" pitchFamily="34" charset="0"/>
              </a:rPr>
              <a:t>Удомельское</a:t>
            </a:r>
            <a:r>
              <a:rPr lang="ru-RU" sz="3600" b="1" dirty="0" smtClean="0">
                <a:latin typeface="Arial Black" pitchFamily="34" charset="0"/>
              </a:rPr>
              <a:t> лесничество)</a:t>
            </a:r>
          </a:p>
          <a:p>
            <a:pPr>
              <a:buNone/>
            </a:pPr>
            <a:r>
              <a:rPr lang="ru-RU" sz="3600" b="1" dirty="0" smtClean="0">
                <a:latin typeface="Arial Black" pitchFamily="34" charset="0"/>
              </a:rPr>
              <a:t>4а, 3б, 3а классы</a:t>
            </a:r>
          </a:p>
          <a:p>
            <a:pPr>
              <a:buNone/>
            </a:pPr>
            <a:r>
              <a:rPr lang="ru-RU" sz="3600" b="1" dirty="0" smtClean="0">
                <a:latin typeface="Arial Black" pitchFamily="34" charset="0"/>
              </a:rPr>
              <a:t>Участников – 34</a:t>
            </a:r>
          </a:p>
          <a:p>
            <a:pPr>
              <a:buNone/>
            </a:pPr>
            <a:r>
              <a:rPr lang="ru-RU" sz="3600" b="1" dirty="0" smtClean="0">
                <a:latin typeface="Arial Black" pitchFamily="34" charset="0"/>
              </a:rPr>
              <a:t>Победителей - 16</a:t>
            </a:r>
          </a:p>
          <a:p>
            <a:pPr>
              <a:buNone/>
            </a:pP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633670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Конкурс рисунков и поделок в рамках муниципального Месячника охраны окружающей среды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1б, 4б классы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Участников – 23</a:t>
            </a:r>
          </a:p>
          <a:p>
            <a:pPr>
              <a:buNone/>
            </a:pPr>
            <a:endParaRPr lang="ru-RU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«Бумажная фантазия»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4а, 3б классы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Участников – 6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Победителей - 2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6336704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 smtClean="0">
                <a:latin typeface="Arial Black" pitchFamily="34" charset="0"/>
              </a:rPr>
              <a:t>Муниципальная игра, </a:t>
            </a:r>
            <a:r>
              <a:rPr lang="ru-RU" sz="3200" dirty="0" err="1" smtClean="0">
                <a:latin typeface="Arial Black" pitchFamily="34" charset="0"/>
              </a:rPr>
              <a:t>прсвящённая</a:t>
            </a:r>
            <a:r>
              <a:rPr lang="ru-RU" sz="3200" dirty="0" smtClean="0">
                <a:latin typeface="Arial Black" pitchFamily="34" charset="0"/>
              </a:rPr>
              <a:t> Дню конституции: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   команды МОУ Лесная СОШ, </a:t>
            </a:r>
            <a:r>
              <a:rPr lang="ru-RU" sz="3200" dirty="0" err="1" smtClean="0">
                <a:latin typeface="Arial Black" pitchFamily="34" charset="0"/>
              </a:rPr>
              <a:t>Алексейковская</a:t>
            </a:r>
            <a:r>
              <a:rPr lang="ru-RU" sz="3200" dirty="0" smtClean="0">
                <a:latin typeface="Arial Black" pitchFamily="34" charset="0"/>
              </a:rPr>
              <a:t> СОШ, </a:t>
            </a:r>
            <a:r>
              <a:rPr lang="ru-RU" sz="3200" dirty="0" err="1" smtClean="0">
                <a:latin typeface="Arial Black" pitchFamily="34" charset="0"/>
              </a:rPr>
              <a:t>Телятниковская</a:t>
            </a:r>
            <a:r>
              <a:rPr lang="ru-RU" sz="3200" dirty="0" smtClean="0">
                <a:latin typeface="Arial Black" pitchFamily="34" charset="0"/>
              </a:rPr>
              <a:t> ООШ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   Прокуратура Лесного района, КДН – жюри</a:t>
            </a:r>
          </a:p>
          <a:p>
            <a:pPr>
              <a:buNone/>
            </a:pPr>
            <a:endParaRPr lang="ru-RU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Муниципальная игра «Здоровый образ жизни» - ДДТ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6 человек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6-7 </a:t>
            </a:r>
            <a:r>
              <a:rPr lang="ru-RU" sz="3200" dirty="0" err="1" smtClean="0">
                <a:latin typeface="Arial Black" pitchFamily="34" charset="0"/>
              </a:rPr>
              <a:t>кл</a:t>
            </a:r>
            <a:r>
              <a:rPr lang="ru-RU" sz="3200" dirty="0" smtClean="0"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1 место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336704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 smtClean="0">
                <a:latin typeface="Arial Black" pitchFamily="34" charset="0"/>
              </a:rPr>
              <a:t>Муниципальная игра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«Молодой избиратель»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2 команды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10 человек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8-11 </a:t>
            </a:r>
            <a:r>
              <a:rPr lang="ru-RU" sz="3200" dirty="0" err="1" smtClean="0">
                <a:latin typeface="Arial Black" pitchFamily="34" charset="0"/>
              </a:rPr>
              <a:t>кл</a:t>
            </a:r>
            <a:r>
              <a:rPr lang="ru-RU" sz="3200" dirty="0" smtClean="0"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1, 2 места</a:t>
            </a:r>
          </a:p>
          <a:p>
            <a:pPr>
              <a:buNone/>
            </a:pPr>
            <a:endParaRPr lang="ru-RU" sz="3200" dirty="0" smtClean="0">
              <a:latin typeface="Arial Black" pitchFamily="34" charset="0"/>
            </a:endParaRPr>
          </a:p>
          <a:p>
            <a:r>
              <a:rPr lang="ru-RU" sz="3500" dirty="0" smtClean="0">
                <a:latin typeface="Arial Black" pitchFamily="34" charset="0"/>
              </a:rPr>
              <a:t>Муниципальный фестиваль патриотической песни</a:t>
            </a:r>
          </a:p>
          <a:p>
            <a:pPr>
              <a:buNone/>
            </a:pPr>
            <a:r>
              <a:rPr lang="ru-RU" sz="3500" dirty="0" smtClean="0">
                <a:latin typeface="Arial Black" pitchFamily="34" charset="0"/>
              </a:rPr>
              <a:t>10 человек</a:t>
            </a:r>
          </a:p>
          <a:p>
            <a:pPr>
              <a:buNone/>
            </a:pPr>
            <a:r>
              <a:rPr lang="ru-RU" sz="3500" dirty="0" smtClean="0">
                <a:latin typeface="Arial Black" pitchFamily="34" charset="0"/>
              </a:rPr>
              <a:t>1- 7 </a:t>
            </a:r>
            <a:r>
              <a:rPr lang="ru-RU" sz="3500" dirty="0" err="1" smtClean="0">
                <a:latin typeface="Arial Black" pitchFamily="34" charset="0"/>
              </a:rPr>
              <a:t>кл</a:t>
            </a:r>
            <a:r>
              <a:rPr lang="ru-RU" sz="3500" dirty="0" smtClean="0"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ru-RU" sz="3500" dirty="0" smtClean="0">
                <a:latin typeface="Arial Black" pitchFamily="34" charset="0"/>
              </a:rPr>
              <a:t>Победители и призёры</a:t>
            </a:r>
          </a:p>
          <a:p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116581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Муниципальные </a:t>
            </a:r>
            <a:r>
              <a:rPr lang="ru-RU" dirty="0" err="1" smtClean="0">
                <a:solidFill>
                  <a:schemeClr val="tx1"/>
                </a:solidFill>
                <a:latin typeface="Arial Black" pitchFamily="34" charset="0"/>
              </a:rPr>
              <a:t>онлайн-акции</a:t>
            </a:r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 (весна, лето):</a:t>
            </a:r>
            <a:br>
              <a:rPr lang="ru-RU" dirty="0" smtClean="0">
                <a:solidFill>
                  <a:schemeClr val="tx1"/>
                </a:solidFill>
                <a:latin typeface="Arial Black" pitchFamily="34" charset="0"/>
              </a:rPr>
            </a:b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83560"/>
            <a:ext cx="8291264" cy="481379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 Black" pitchFamily="34" charset="0"/>
              </a:rPr>
              <a:t>«Окна Победы»</a:t>
            </a:r>
          </a:p>
          <a:p>
            <a:r>
              <a:rPr lang="ru-RU" sz="3200" dirty="0" smtClean="0">
                <a:latin typeface="Arial Black" pitchFamily="34" charset="0"/>
              </a:rPr>
              <a:t> «Журавли памяти»</a:t>
            </a:r>
          </a:p>
          <a:p>
            <a:r>
              <a:rPr lang="ru-RU" sz="3200" dirty="0" smtClean="0">
                <a:latin typeface="Arial Black" pitchFamily="34" charset="0"/>
              </a:rPr>
              <a:t> «Георгиевская ленточка»</a:t>
            </a:r>
          </a:p>
          <a:p>
            <a:r>
              <a:rPr lang="ru-RU" sz="3200" dirty="0" smtClean="0">
                <a:latin typeface="Arial Black" pitchFamily="34" charset="0"/>
              </a:rPr>
              <a:t> «Свеча памяти» </a:t>
            </a:r>
          </a:p>
          <a:p>
            <a:r>
              <a:rPr lang="ru-RU" sz="3200" dirty="0" smtClean="0">
                <a:latin typeface="Arial Black" pitchFamily="34" charset="0"/>
              </a:rPr>
              <a:t> «</a:t>
            </a:r>
            <a:r>
              <a:rPr lang="ru-RU" sz="3200" dirty="0" err="1" smtClean="0">
                <a:latin typeface="Arial Black" pitchFamily="34" charset="0"/>
              </a:rPr>
              <a:t>Внимание-дети</a:t>
            </a:r>
            <a:r>
              <a:rPr lang="ru-RU" sz="3200" dirty="0" smtClean="0">
                <a:latin typeface="Arial Black" pitchFamily="34" charset="0"/>
              </a:rPr>
              <a:t>!»</a:t>
            </a:r>
          </a:p>
          <a:p>
            <a:r>
              <a:rPr lang="ru-RU" sz="3200" dirty="0" smtClean="0">
                <a:latin typeface="Arial Black" pitchFamily="34" charset="0"/>
              </a:rPr>
              <a:t> «День флага России в Лесном»</a:t>
            </a:r>
          </a:p>
          <a:p>
            <a:r>
              <a:rPr lang="ru-RU" sz="3200" dirty="0" smtClean="0">
                <a:latin typeface="Arial Black" pitchFamily="34" charset="0"/>
              </a:rPr>
              <a:t> «Гордое имя твоей улицы»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116581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Очное участие в муниципальных мероприятиях:</a:t>
            </a: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83560"/>
            <a:ext cx="8147248" cy="4885800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Arial Black" pitchFamily="34" charset="0"/>
              </a:rPr>
              <a:t>9 мая</a:t>
            </a:r>
          </a:p>
          <a:p>
            <a:r>
              <a:rPr lang="ru-RU" sz="4800" dirty="0" smtClean="0">
                <a:latin typeface="Arial Black" pitchFamily="34" charset="0"/>
              </a:rPr>
              <a:t>22 июня</a:t>
            </a:r>
          </a:p>
          <a:p>
            <a:r>
              <a:rPr lang="ru-RU" sz="4800" dirty="0" smtClean="0">
                <a:latin typeface="Arial Black" pitchFamily="34" charset="0"/>
              </a:rPr>
              <a:t>День Чесмы</a:t>
            </a:r>
          </a:p>
          <a:p>
            <a:r>
              <a:rPr lang="ru-RU" sz="4800" dirty="0" smtClean="0">
                <a:latin typeface="Arial Black" pitchFamily="34" charset="0"/>
              </a:rPr>
              <a:t>День физкультурника</a:t>
            </a:r>
          </a:p>
          <a:p>
            <a:r>
              <a:rPr lang="ru-RU" sz="4800" dirty="0" smtClean="0">
                <a:latin typeface="Arial Black" pitchFamily="34" charset="0"/>
              </a:rPr>
              <a:t>День флага РФ</a:t>
            </a:r>
            <a:endParaRPr lang="ru-RU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1237824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  <a:t>Региональные мероприятия:</a:t>
            </a: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230816"/>
          </a:xfrm>
        </p:spPr>
        <p:txBody>
          <a:bodyPr>
            <a:normAutofit fontScale="92500" lnSpcReduction="20000"/>
          </a:bodyPr>
          <a:lstStyle/>
          <a:p>
            <a:r>
              <a:rPr lang="ru-RU" sz="3200" dirty="0" smtClean="0">
                <a:latin typeface="Arial Black" pitchFamily="34" charset="0"/>
              </a:rPr>
              <a:t>ЮИД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5-е </a:t>
            </a:r>
            <a:r>
              <a:rPr lang="ru-RU" sz="3200" dirty="0" err="1" smtClean="0">
                <a:latin typeface="Arial Black" pitchFamily="34" charset="0"/>
              </a:rPr>
              <a:t>кл</a:t>
            </a:r>
            <a:r>
              <a:rPr lang="ru-RU" sz="3200" dirty="0" smtClean="0"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8 человек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Участие 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21 из 45</a:t>
            </a:r>
          </a:p>
          <a:p>
            <a:pPr>
              <a:buNone/>
            </a:pPr>
            <a:endParaRPr lang="ru-RU" sz="3200" dirty="0" smtClean="0">
              <a:latin typeface="Arial Black" pitchFamily="34" charset="0"/>
            </a:endParaRPr>
          </a:p>
          <a:p>
            <a:r>
              <a:rPr lang="ru-RU" sz="3500" dirty="0" smtClean="0">
                <a:latin typeface="Arial Black" pitchFamily="34" charset="0"/>
              </a:rPr>
              <a:t>Кросс Нации</a:t>
            </a:r>
          </a:p>
          <a:p>
            <a:pPr>
              <a:buNone/>
            </a:pPr>
            <a:r>
              <a:rPr lang="ru-RU" sz="3500" dirty="0" smtClean="0">
                <a:latin typeface="Arial Black" pitchFamily="34" charset="0"/>
              </a:rPr>
              <a:t>16 человек</a:t>
            </a:r>
          </a:p>
          <a:p>
            <a:pPr>
              <a:buNone/>
            </a:pPr>
            <a:r>
              <a:rPr lang="ru-RU" sz="3500" dirty="0" smtClean="0">
                <a:latin typeface="Arial Black" pitchFamily="34" charset="0"/>
              </a:rPr>
              <a:t>6-11 </a:t>
            </a:r>
            <a:r>
              <a:rPr lang="ru-RU" sz="3500" dirty="0" err="1" smtClean="0">
                <a:latin typeface="Arial Black" pitchFamily="34" charset="0"/>
              </a:rPr>
              <a:t>кл</a:t>
            </a:r>
            <a:r>
              <a:rPr lang="ru-RU" sz="3500" dirty="0" smtClean="0"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ru-RU" sz="3500" dirty="0" smtClean="0">
                <a:latin typeface="Arial Black" pitchFamily="34" charset="0"/>
              </a:rPr>
              <a:t>Поспелова М.В.</a:t>
            </a:r>
          </a:p>
          <a:p>
            <a:pPr>
              <a:buNone/>
            </a:pPr>
            <a:r>
              <a:rPr lang="ru-RU" sz="3500" dirty="0" smtClean="0">
                <a:latin typeface="Arial Black" pitchFamily="34" charset="0"/>
              </a:rPr>
              <a:t>Орлова О.А.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1237824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Arial Black" pitchFamily="34" charset="0"/>
              </a:rPr>
              <a:t>Тематика Урока Мира </a:t>
            </a:r>
            <a:br>
              <a:rPr lang="ru-RU" sz="4400" b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4400" b="1" dirty="0" smtClean="0">
                <a:solidFill>
                  <a:schemeClr val="tx1"/>
                </a:solidFill>
                <a:latin typeface="Arial Black" pitchFamily="34" charset="0"/>
              </a:rPr>
              <a:t>1 сентября</a:t>
            </a:r>
            <a:endParaRPr lang="ru-RU" sz="44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060848"/>
            <a:ext cx="8820472" cy="4294712"/>
          </a:xfrm>
        </p:spPr>
        <p:txBody>
          <a:bodyPr>
            <a:normAutofit fontScale="92500" lnSpcReduction="10000"/>
          </a:bodyPr>
          <a:lstStyle/>
          <a:p>
            <a:r>
              <a:rPr lang="ru-RU" sz="4800" b="1" dirty="0" smtClean="0"/>
              <a:t>Безопасность на дорогах</a:t>
            </a:r>
          </a:p>
          <a:p>
            <a:r>
              <a:rPr lang="ru-RU" sz="4800" b="1" dirty="0" smtClean="0"/>
              <a:t>75 лет Победы (на </a:t>
            </a:r>
            <a:r>
              <a:rPr lang="ru-RU" sz="4800" b="1" dirty="0" err="1" smtClean="0"/>
              <a:t>шк</a:t>
            </a:r>
            <a:r>
              <a:rPr lang="ru-RU" sz="4800" b="1" dirty="0" smtClean="0"/>
              <a:t>. </a:t>
            </a:r>
            <a:r>
              <a:rPr lang="ru-RU" sz="4800" b="1" dirty="0" err="1" smtClean="0"/>
              <a:t>эл</a:t>
            </a:r>
            <a:r>
              <a:rPr lang="ru-RU" sz="4800" b="1" dirty="0" smtClean="0"/>
              <a:t>. почте есть метод. рекомендации!!!)</a:t>
            </a:r>
          </a:p>
          <a:p>
            <a:r>
              <a:rPr lang="ru-RU" sz="4800" b="1" dirty="0" smtClean="0"/>
              <a:t>День борьбы с терроризмом </a:t>
            </a:r>
          </a:p>
          <a:p>
            <a:pPr>
              <a:buNone/>
            </a:pPr>
            <a:r>
              <a:rPr lang="ru-RU" sz="4800" b="1" dirty="0" smtClean="0"/>
              <a:t>  (3 сентября)</a:t>
            </a:r>
          </a:p>
          <a:p>
            <a:pPr>
              <a:buNone/>
            </a:pPr>
            <a:r>
              <a:rPr lang="ru-RU" sz="4800" b="1" dirty="0" smtClean="0"/>
              <a:t>Можно приглашать выступающих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6120680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Arial Black" pitchFamily="34" charset="0"/>
              </a:rPr>
              <a:t>«Мини-футбол – в школу»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10 человек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4-7 </a:t>
            </a:r>
            <a:r>
              <a:rPr lang="ru-RU" sz="4000" dirty="0" err="1" smtClean="0">
                <a:latin typeface="Arial Black" pitchFamily="34" charset="0"/>
              </a:rPr>
              <a:t>кл</a:t>
            </a:r>
            <a:r>
              <a:rPr lang="ru-RU" sz="4000" dirty="0" smtClean="0"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ДООЦ ФП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Выход в финал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3 место в области</a:t>
            </a:r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496944" cy="6120680"/>
          </a:xfrm>
        </p:spPr>
        <p:txBody>
          <a:bodyPr>
            <a:normAutofit lnSpcReduction="10000"/>
          </a:bodyPr>
          <a:lstStyle/>
          <a:p>
            <a:r>
              <a:rPr lang="ru-RU" sz="4000" dirty="0" smtClean="0">
                <a:latin typeface="Arial Black" pitchFamily="34" charset="0"/>
              </a:rPr>
              <a:t>18.10.19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Сборы юнармейского отряда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Тверь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Академия ВКО им. Жукова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Князев А.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Радушин С.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Владиславлева П.</a:t>
            </a:r>
          </a:p>
          <a:p>
            <a:pPr>
              <a:buNone/>
            </a:pPr>
            <a:r>
              <a:rPr lang="ru-RU" sz="4000" dirty="0" err="1" smtClean="0">
                <a:latin typeface="Arial Black" pitchFamily="34" charset="0"/>
              </a:rPr>
              <a:t>Кузуёк</a:t>
            </a:r>
            <a:r>
              <a:rPr lang="ru-RU" sz="4000" dirty="0" smtClean="0">
                <a:latin typeface="Arial Black" pitchFamily="34" charset="0"/>
              </a:rPr>
              <a:t> Д.</a:t>
            </a:r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424936" cy="58788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19.10.19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«Компьютер и Я»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Региональный конкурс «Доброволец </a:t>
            </a:r>
            <a:r>
              <a:rPr lang="ru-RU" sz="4000" dirty="0" err="1" smtClean="0">
                <a:latin typeface="Arial Black" pitchFamily="34" charset="0"/>
              </a:rPr>
              <a:t>Верхневолжья</a:t>
            </a:r>
            <a:r>
              <a:rPr lang="ru-RU" sz="4000" dirty="0" smtClean="0">
                <a:latin typeface="Arial Black" pitchFamily="34" charset="0"/>
              </a:rPr>
              <a:t>»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«Важное дело»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3 человека: 9б, 6б </a:t>
            </a:r>
            <a:r>
              <a:rPr lang="ru-RU" sz="4000" dirty="0" err="1" smtClean="0">
                <a:latin typeface="Arial Black" pitchFamily="34" charset="0"/>
              </a:rPr>
              <a:t>кл</a:t>
            </a:r>
            <a:r>
              <a:rPr lang="ru-RU" sz="4000" dirty="0" smtClean="0"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Лауреаты </a:t>
            </a:r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04664"/>
            <a:ext cx="8568952" cy="5950896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Arial Black" pitchFamily="34" charset="0"/>
              </a:rPr>
              <a:t>Г. Красный Холм Региональный фестиваль молодёжи «Мы за будущее!» – </a:t>
            </a:r>
          </a:p>
          <a:p>
            <a:pPr>
              <a:buNone/>
            </a:pPr>
            <a:r>
              <a:rPr lang="ru-RU" sz="4400" dirty="0" smtClean="0">
                <a:latin typeface="Arial Black" pitchFamily="34" charset="0"/>
              </a:rPr>
              <a:t>5-11 </a:t>
            </a:r>
            <a:r>
              <a:rPr lang="ru-RU" sz="4400" dirty="0" err="1" smtClean="0">
                <a:latin typeface="Arial Black" pitchFamily="34" charset="0"/>
              </a:rPr>
              <a:t>кл</a:t>
            </a:r>
            <a:r>
              <a:rPr lang="ru-RU" sz="4400" dirty="0" smtClean="0">
                <a:latin typeface="Arial Black" pitchFamily="34" charset="0"/>
              </a:rPr>
              <a:t>. </a:t>
            </a:r>
          </a:p>
          <a:p>
            <a:r>
              <a:rPr lang="ru-RU" sz="4400" dirty="0" smtClean="0">
                <a:latin typeface="Arial Black" pitchFamily="34" charset="0"/>
              </a:rPr>
              <a:t> Лауреаты: школа, агитбригада, сценический жанр.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496944" cy="633670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 Black" pitchFamily="34" charset="0"/>
              </a:rPr>
              <a:t>Региональная игра «Молодой избиратель»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1 место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5 человек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9-10 класс</a:t>
            </a:r>
          </a:p>
          <a:p>
            <a:pPr>
              <a:buNone/>
            </a:pPr>
            <a:endParaRPr lang="ru-RU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Региональная краеведческая викторина – </a:t>
            </a:r>
            <a:r>
              <a:rPr lang="ru-RU" sz="3200" dirty="0" err="1" smtClean="0">
                <a:latin typeface="Arial Black" pitchFamily="34" charset="0"/>
              </a:rPr>
              <a:t>Кузуёк</a:t>
            </a:r>
            <a:r>
              <a:rPr lang="ru-RU" sz="3200" dirty="0" smtClean="0">
                <a:latin typeface="Arial Black" pitchFamily="34" charset="0"/>
              </a:rPr>
              <a:t> </a:t>
            </a:r>
            <a:r>
              <a:rPr lang="ru-RU" sz="3200" dirty="0" err="1" smtClean="0">
                <a:latin typeface="Arial Black" pitchFamily="34" charset="0"/>
              </a:rPr>
              <a:t>Дарина</a:t>
            </a:r>
            <a:r>
              <a:rPr lang="ru-RU" sz="3200" dirty="0" smtClean="0">
                <a:latin typeface="Arial Black" pitchFamily="34" charset="0"/>
              </a:rPr>
              <a:t>, 3 место 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424936" cy="6264696"/>
          </a:xfrm>
        </p:spPr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Фестиваль песни </a:t>
            </a:r>
            <a:r>
              <a:rPr lang="ru-RU" i="1" dirty="0" smtClean="0">
                <a:latin typeface="Arial Black" pitchFamily="34" charset="0"/>
              </a:rPr>
              <a:t>«Отечество»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г.Бежецк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Солисты: 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Ивлева Я., Григорьева А., Бойцов Л.</a:t>
            </a:r>
          </a:p>
          <a:p>
            <a:pPr>
              <a:buNone/>
            </a:pPr>
            <a:endParaRPr lang="ru-RU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Межмуниципальный фестиваль патриотической  песни </a:t>
            </a:r>
            <a:r>
              <a:rPr lang="ru-RU" sz="3200" i="1" dirty="0" smtClean="0">
                <a:latin typeface="Arial Black" pitchFamily="34" charset="0"/>
              </a:rPr>
              <a:t>«Тебе, Россия»»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г.Бежецк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Солисты: Стенькин О.,  Бойцов Л., Третьякова А.</a:t>
            </a:r>
          </a:p>
          <a:p>
            <a:pPr>
              <a:buNone/>
            </a:pPr>
            <a:endParaRPr lang="ru-RU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40960" cy="6166920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 smtClean="0">
                <a:latin typeface="Arial Black" pitchFamily="34" charset="0"/>
              </a:rPr>
              <a:t>Региональный конкурс песен о войне «Голос Победы»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Меньшов Дмитрий – 2 место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Стенькин Олег – 3 место</a:t>
            </a:r>
          </a:p>
          <a:p>
            <a:pPr>
              <a:buNone/>
            </a:pPr>
            <a:endParaRPr lang="ru-RU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Региональный конкурс «Морская сила России»(видеоролик): Зиновьев К., </a:t>
            </a:r>
            <a:r>
              <a:rPr lang="ru-RU" sz="3200" dirty="0" err="1" smtClean="0">
                <a:latin typeface="Arial Black" pitchFamily="34" charset="0"/>
              </a:rPr>
              <a:t>Пыжов</a:t>
            </a:r>
            <a:r>
              <a:rPr lang="ru-RU" sz="3200" dirty="0" smtClean="0">
                <a:latin typeface="Arial Black" pitchFamily="34" charset="0"/>
              </a:rPr>
              <a:t> Н. – 1 место</a:t>
            </a:r>
          </a:p>
          <a:p>
            <a:pPr>
              <a:buNone/>
            </a:pPr>
            <a:endParaRPr lang="ru-RU" sz="3200" dirty="0" smtClean="0">
              <a:latin typeface="Arial Black" pitchFamily="34" charset="0"/>
            </a:endParaRPr>
          </a:p>
          <a:p>
            <a:r>
              <a:rPr lang="ru-RU" sz="3200" dirty="0" err="1" smtClean="0">
                <a:latin typeface="Arial Black" pitchFamily="34" charset="0"/>
              </a:rPr>
              <a:t>Кузуёк</a:t>
            </a:r>
            <a:r>
              <a:rPr lang="ru-RU" sz="3200" dirty="0" smtClean="0">
                <a:latin typeface="Arial Black" pitchFamily="34" charset="0"/>
              </a:rPr>
              <a:t> </a:t>
            </a:r>
            <a:r>
              <a:rPr lang="ru-RU" sz="3200" dirty="0" err="1" smtClean="0">
                <a:latin typeface="Arial Black" pitchFamily="34" charset="0"/>
              </a:rPr>
              <a:t>Дарина</a:t>
            </a:r>
            <a:r>
              <a:rPr lang="ru-RU" sz="3200" dirty="0" smtClean="0">
                <a:latin typeface="Arial Black" pitchFamily="34" charset="0"/>
              </a:rPr>
              <a:t> 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   Диплом регионального мероприятия «Достойный гражданин России»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83671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Федеральный уровень</a:t>
            </a: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2308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Участие в проекте «Билет в будущее»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7 человек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Финал проекта «Билет в будущее»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Тверь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«Компьютер и Я»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6 человек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Смирнова Е.В.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568952" cy="6192688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Всероссийский конкурс проектов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  4б класс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   Участников – 3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  Победителей – 3</a:t>
            </a:r>
          </a:p>
          <a:p>
            <a:pPr>
              <a:buNone/>
            </a:pPr>
            <a:endParaRPr lang="ru-RU" sz="3200" dirty="0" smtClean="0">
              <a:latin typeface="Arial Black" pitchFamily="34" charset="0"/>
            </a:endParaRPr>
          </a:p>
          <a:p>
            <a:r>
              <a:rPr lang="ru-RU" sz="3200" dirty="0" smtClean="0">
                <a:latin typeface="Arial Black" pitchFamily="34" charset="0"/>
              </a:rPr>
              <a:t>Всероссийский музыкальный конкурс «Я – Патриот!»: 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   7 класс 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  Меньшов Дмитрий – Диплом </a:t>
            </a:r>
            <a:r>
              <a:rPr lang="en-US" sz="3200" dirty="0" smtClean="0">
                <a:latin typeface="Arial Black" pitchFamily="34" charset="0"/>
              </a:rPr>
              <a:t>I</a:t>
            </a:r>
            <a:r>
              <a:rPr lang="ru-RU" sz="3200" dirty="0" smtClean="0">
                <a:latin typeface="Arial Black" pitchFamily="34" charset="0"/>
              </a:rPr>
              <a:t> степени </a:t>
            </a:r>
          </a:p>
          <a:p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6022904"/>
          </a:xfrm>
        </p:spPr>
        <p:txBody>
          <a:bodyPr>
            <a:normAutofit fontScale="92500" lnSpcReduction="20000"/>
          </a:bodyPr>
          <a:lstStyle/>
          <a:p>
            <a:r>
              <a:rPr lang="ru-RU" sz="3200" dirty="0" smtClean="0">
                <a:latin typeface="Arial Black" pitchFamily="34" charset="0"/>
              </a:rPr>
              <a:t>Олимпиада «Читать всегда, читать везде»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   4б класс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   Участников – 2</a:t>
            </a:r>
          </a:p>
          <a:p>
            <a:pPr>
              <a:buNone/>
            </a:pPr>
            <a:r>
              <a:rPr lang="ru-RU" sz="3200" dirty="0" smtClean="0">
                <a:latin typeface="Arial Black" pitchFamily="34" charset="0"/>
              </a:rPr>
              <a:t>   Победителей – 2</a:t>
            </a:r>
          </a:p>
          <a:p>
            <a:pPr>
              <a:buNone/>
            </a:pPr>
            <a:endParaRPr lang="ru-RU" sz="3200" dirty="0" smtClean="0">
              <a:latin typeface="Arial Black" pitchFamily="34" charset="0"/>
            </a:endParaRPr>
          </a:p>
          <a:p>
            <a:r>
              <a:rPr lang="ru-RU" sz="3500" dirty="0" smtClean="0">
                <a:latin typeface="Arial Black" pitchFamily="34" charset="0"/>
              </a:rPr>
              <a:t>Международный конкурс вокалистов «Звездопад – 2019»: </a:t>
            </a:r>
          </a:p>
          <a:p>
            <a:pPr>
              <a:buNone/>
            </a:pPr>
            <a:r>
              <a:rPr lang="ru-RU" sz="3500" dirty="0" smtClean="0">
                <a:latin typeface="Arial Black" pitchFamily="34" charset="0"/>
              </a:rPr>
              <a:t>   Григорьева Ангелина – Лауреат </a:t>
            </a:r>
            <a:r>
              <a:rPr lang="en-US" sz="3500" dirty="0" smtClean="0">
                <a:latin typeface="Arial Black" pitchFamily="34" charset="0"/>
              </a:rPr>
              <a:t>I</a:t>
            </a:r>
            <a:r>
              <a:rPr lang="ru-RU" sz="3500" dirty="0" smtClean="0">
                <a:latin typeface="Arial Black" pitchFamily="34" charset="0"/>
              </a:rPr>
              <a:t> степени </a:t>
            </a:r>
          </a:p>
          <a:p>
            <a:pPr>
              <a:buNone/>
            </a:pPr>
            <a:r>
              <a:rPr lang="ru-RU" sz="3500" dirty="0" smtClean="0">
                <a:latin typeface="Arial Black" pitchFamily="34" charset="0"/>
              </a:rPr>
              <a:t>   Ивлева Яна – Лауреат  </a:t>
            </a:r>
            <a:r>
              <a:rPr lang="en-US" sz="3500" dirty="0" smtClean="0">
                <a:latin typeface="Arial Black" pitchFamily="34" charset="0"/>
              </a:rPr>
              <a:t>III</a:t>
            </a:r>
            <a:r>
              <a:rPr lang="ru-RU" sz="3500" dirty="0" smtClean="0">
                <a:latin typeface="Arial Black" pitchFamily="34" charset="0"/>
              </a:rPr>
              <a:t> степени </a:t>
            </a:r>
          </a:p>
          <a:p>
            <a:pPr>
              <a:buNone/>
            </a:pPr>
            <a:r>
              <a:rPr lang="ru-RU" sz="3500" dirty="0" smtClean="0">
                <a:latin typeface="Arial Black" pitchFamily="34" charset="0"/>
              </a:rPr>
              <a:t>   8, 6 </a:t>
            </a:r>
            <a:r>
              <a:rPr lang="ru-RU" sz="3500" dirty="0" err="1" smtClean="0">
                <a:latin typeface="Arial Black" pitchFamily="34" charset="0"/>
              </a:rPr>
              <a:t>кл</a:t>
            </a:r>
            <a:r>
              <a:rPr lang="ru-RU" sz="3500" dirty="0" smtClean="0">
                <a:latin typeface="Arial Black" pitchFamily="34" charset="0"/>
              </a:rPr>
              <a:t>.</a:t>
            </a:r>
            <a:endParaRPr lang="ru-RU" sz="35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1165816"/>
          </a:xfrm>
        </p:spPr>
        <p:txBody>
          <a:bodyPr/>
          <a:lstStyle/>
          <a:p>
            <a:pPr algn="ctr"/>
            <a:r>
              <a:rPr lang="ru-RU" sz="6000" u="sng" dirty="0" smtClean="0">
                <a:solidFill>
                  <a:schemeClr val="tx1"/>
                </a:solidFill>
                <a:latin typeface="Arial Black" pitchFamily="34" charset="0"/>
              </a:rPr>
              <a:t>3 сентября </a:t>
            </a:r>
            <a:br>
              <a:rPr lang="ru-RU" sz="6000" u="sng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6000" dirty="0" smtClean="0">
                <a:solidFill>
                  <a:schemeClr val="tx1"/>
                </a:solidFill>
                <a:latin typeface="Arial Black" pitchFamily="34" charset="0"/>
              </a:rPr>
              <a:t>Диктант Победы</a:t>
            </a:r>
            <a:endParaRPr lang="ru-RU" sz="6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564904"/>
            <a:ext cx="8352928" cy="3790656"/>
          </a:xfrm>
        </p:spPr>
        <p:txBody>
          <a:bodyPr>
            <a:normAutofit/>
          </a:bodyPr>
          <a:lstStyle/>
          <a:p>
            <a:r>
              <a:rPr lang="ru-RU" sz="4800" dirty="0" smtClean="0">
                <a:latin typeface="Arial Black" pitchFamily="34" charset="0"/>
              </a:rPr>
              <a:t>10 человек, в том числе 2 историка</a:t>
            </a:r>
            <a:endParaRPr lang="ru-RU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950896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Arial Black" pitchFamily="34" charset="0"/>
              </a:rPr>
              <a:t>Международный конкурс музыкального творчества 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  «Радуга талантов»: 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  Ивлева Яна – Лауреат </a:t>
            </a:r>
            <a:r>
              <a:rPr lang="en-US" sz="4000" dirty="0" smtClean="0">
                <a:latin typeface="Arial Black" pitchFamily="34" charset="0"/>
              </a:rPr>
              <a:t>I</a:t>
            </a:r>
            <a:r>
              <a:rPr lang="ru-RU" sz="4000" dirty="0" smtClean="0">
                <a:latin typeface="Arial Black" pitchFamily="34" charset="0"/>
              </a:rPr>
              <a:t> степени 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  Вокальный ансамбль «Экспромт» - Лауреат </a:t>
            </a:r>
            <a:r>
              <a:rPr lang="en-US" sz="4000" dirty="0" smtClean="0">
                <a:latin typeface="Arial Black" pitchFamily="34" charset="0"/>
              </a:rPr>
              <a:t>II</a:t>
            </a:r>
            <a:r>
              <a:rPr lang="ru-RU" sz="4000" dirty="0" smtClean="0">
                <a:latin typeface="Arial Black" pitchFamily="34" charset="0"/>
              </a:rPr>
              <a:t> степени </a:t>
            </a:r>
          </a:p>
          <a:p>
            <a:pPr>
              <a:buNone/>
            </a:pPr>
            <a:r>
              <a:rPr lang="ru-RU" sz="4000" dirty="0" smtClean="0">
                <a:latin typeface="Arial Black" pitchFamily="34" charset="0"/>
              </a:rPr>
              <a:t>   6 </a:t>
            </a:r>
            <a:r>
              <a:rPr lang="ru-RU" sz="4000" dirty="0" err="1" smtClean="0">
                <a:latin typeface="Arial Black" pitchFamily="34" charset="0"/>
              </a:rPr>
              <a:t>кл</a:t>
            </a:r>
            <a:r>
              <a:rPr lang="ru-RU" sz="4000" dirty="0" smtClean="0">
                <a:latin typeface="Arial Black" pitchFamily="34" charset="0"/>
              </a:rPr>
              <a:t>.</a:t>
            </a:r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612068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Arial Black" pitchFamily="34" charset="0"/>
              </a:rPr>
              <a:t>Международный Фестиваль-конкурс «Осенний блюз»: </a:t>
            </a:r>
          </a:p>
          <a:p>
            <a:r>
              <a:rPr lang="ru-RU" sz="4000" dirty="0" smtClean="0">
                <a:latin typeface="Arial Black" pitchFamily="34" charset="0"/>
              </a:rPr>
              <a:t>Бойцов Леонид – </a:t>
            </a:r>
            <a:r>
              <a:rPr lang="ru-RU" sz="4000" dirty="0" err="1" smtClean="0">
                <a:latin typeface="Arial Black" pitchFamily="34" charset="0"/>
              </a:rPr>
              <a:t>Гран-При</a:t>
            </a:r>
            <a:r>
              <a:rPr lang="ru-RU" sz="4000" dirty="0" smtClean="0">
                <a:latin typeface="Arial Black" pitchFamily="34" charset="0"/>
              </a:rPr>
              <a:t> </a:t>
            </a:r>
          </a:p>
          <a:p>
            <a:r>
              <a:rPr lang="ru-RU" sz="4000" dirty="0" err="1" smtClean="0">
                <a:latin typeface="Arial Black" pitchFamily="34" charset="0"/>
              </a:rPr>
              <a:t>Садикова</a:t>
            </a:r>
            <a:r>
              <a:rPr lang="ru-RU" sz="4000" dirty="0" smtClean="0">
                <a:latin typeface="Arial Black" pitchFamily="34" charset="0"/>
              </a:rPr>
              <a:t> Ангелина – Лауреат </a:t>
            </a:r>
            <a:r>
              <a:rPr lang="en-US" sz="4000" dirty="0" smtClean="0">
                <a:latin typeface="Arial Black" pitchFamily="34" charset="0"/>
              </a:rPr>
              <a:t>III</a:t>
            </a:r>
            <a:r>
              <a:rPr lang="ru-RU" sz="4000" dirty="0" smtClean="0">
                <a:latin typeface="Arial Black" pitchFamily="34" charset="0"/>
              </a:rPr>
              <a:t> степени </a:t>
            </a:r>
          </a:p>
          <a:p>
            <a:r>
              <a:rPr lang="ru-RU" sz="4000" dirty="0" smtClean="0">
                <a:latin typeface="Arial Black" pitchFamily="34" charset="0"/>
              </a:rPr>
              <a:t>4, 5 </a:t>
            </a:r>
            <a:r>
              <a:rPr lang="ru-RU" sz="4000" dirty="0" err="1" smtClean="0">
                <a:latin typeface="Arial Black" pitchFamily="34" charset="0"/>
              </a:rPr>
              <a:t>кл</a:t>
            </a:r>
            <a:r>
              <a:rPr lang="ru-RU" sz="4000" dirty="0" smtClean="0">
                <a:latin typeface="Arial Black" pitchFamily="34" charset="0"/>
              </a:rPr>
              <a:t>.</a:t>
            </a:r>
          </a:p>
          <a:p>
            <a:endParaRPr lang="ru-RU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424936" cy="6022904"/>
          </a:xfrm>
        </p:spPr>
        <p:txBody>
          <a:bodyPr>
            <a:noAutofit/>
          </a:bodyPr>
          <a:lstStyle/>
          <a:p>
            <a:r>
              <a:rPr lang="ru-RU" sz="4400" dirty="0" smtClean="0">
                <a:latin typeface="Arial Black" pitchFamily="34" charset="0"/>
              </a:rPr>
              <a:t>Международный конкурс музыкального творчества «Звёздная дорожка»: </a:t>
            </a:r>
          </a:p>
          <a:p>
            <a:r>
              <a:rPr lang="ru-RU" sz="4400" dirty="0" smtClean="0">
                <a:latin typeface="Arial Black" pitchFamily="34" charset="0"/>
              </a:rPr>
              <a:t>Вокальный дуэт: Григорьева Ангелина, </a:t>
            </a:r>
            <a:r>
              <a:rPr lang="ru-RU" sz="4400" dirty="0" err="1" smtClean="0">
                <a:latin typeface="Arial Black" pitchFamily="34" charset="0"/>
              </a:rPr>
              <a:t>Постнова</a:t>
            </a:r>
            <a:r>
              <a:rPr lang="ru-RU" sz="4400" dirty="0" smtClean="0">
                <a:latin typeface="Arial Black" pitchFamily="34" charset="0"/>
              </a:rPr>
              <a:t> Ольга – Лауреат </a:t>
            </a:r>
            <a:r>
              <a:rPr lang="en-US" sz="4400" dirty="0" smtClean="0">
                <a:latin typeface="Arial Black" pitchFamily="34" charset="0"/>
              </a:rPr>
              <a:t>II</a:t>
            </a:r>
            <a:r>
              <a:rPr lang="ru-RU" sz="4400" dirty="0" smtClean="0">
                <a:latin typeface="Arial Black" pitchFamily="34" charset="0"/>
              </a:rPr>
              <a:t> степени</a:t>
            </a:r>
          </a:p>
          <a:p>
            <a:r>
              <a:rPr lang="ru-RU" sz="4400" dirty="0" smtClean="0">
                <a:latin typeface="Arial Black" pitchFamily="34" charset="0"/>
              </a:rPr>
              <a:t>8 </a:t>
            </a:r>
            <a:r>
              <a:rPr lang="ru-RU" sz="4400" dirty="0" err="1" smtClean="0">
                <a:latin typeface="Arial Black" pitchFamily="34" charset="0"/>
              </a:rPr>
              <a:t>кл</a:t>
            </a:r>
            <a:r>
              <a:rPr lang="ru-RU" sz="4400" dirty="0" smtClean="0">
                <a:latin typeface="Arial Black" pitchFamily="34" charset="0"/>
              </a:rPr>
              <a:t>.</a:t>
            </a:r>
            <a:endParaRPr lang="ru-RU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23782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Arial Black" pitchFamily="34" charset="0"/>
              </a:rPr>
              <a:t>Летние достижения музыкальной студии «Гармония»: </a:t>
            </a:r>
            <a:endParaRPr lang="ru-RU" sz="32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66124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>
                <a:latin typeface="Arial Black" pitchFamily="34" charset="0"/>
              </a:rPr>
              <a:t> Трио: Зубарева Диана, Иванова София, Волкова Полина - Всероссийский конкурс художественной самодеятельности «Сударушка» - Лауреат I степени; </a:t>
            </a:r>
          </a:p>
          <a:p>
            <a:r>
              <a:rPr lang="ru-RU" sz="3200" dirty="0" smtClean="0">
                <a:latin typeface="Arial Black" pitchFamily="34" charset="0"/>
              </a:rPr>
              <a:t/>
            </a:r>
            <a:br>
              <a:rPr lang="ru-RU" sz="3200" dirty="0" smtClean="0">
                <a:latin typeface="Arial Black" pitchFamily="34" charset="0"/>
              </a:rPr>
            </a:br>
            <a:r>
              <a:rPr lang="ru-RU" sz="3200" dirty="0" smtClean="0">
                <a:latin typeface="Arial Black" pitchFamily="34" charset="0"/>
              </a:rPr>
              <a:t>Григорьева Ангелина - Всероссийский музыкальный конкурс «Голос флейты» - Лауреат II степени; </a:t>
            </a:r>
          </a:p>
          <a:p>
            <a:r>
              <a:rPr lang="ru-RU" sz="3200" dirty="0" smtClean="0">
                <a:latin typeface="Arial Black" pitchFamily="34" charset="0"/>
              </a:rPr>
              <a:t/>
            </a:r>
            <a:br>
              <a:rPr lang="ru-RU" sz="3200" dirty="0" smtClean="0">
                <a:latin typeface="Arial Black" pitchFamily="34" charset="0"/>
              </a:rPr>
            </a:br>
            <a:r>
              <a:rPr lang="ru-RU" sz="3200" dirty="0" smtClean="0">
                <a:latin typeface="Arial Black" pitchFamily="34" charset="0"/>
              </a:rPr>
              <a:t>Ивлева Яна - Международный конкурс музыкального творчества "Жар-птица 2020" – Лауреат II степени; </a:t>
            </a:r>
          </a:p>
          <a:p>
            <a:r>
              <a:rPr lang="ru-RU" sz="3200" dirty="0" smtClean="0">
                <a:latin typeface="Arial Black" pitchFamily="34" charset="0"/>
              </a:rPr>
              <a:t/>
            </a:r>
            <a:br>
              <a:rPr lang="ru-RU" sz="3200" dirty="0" smtClean="0">
                <a:latin typeface="Arial Black" pitchFamily="34" charset="0"/>
              </a:rPr>
            </a:br>
            <a:r>
              <a:rPr lang="ru-RU" sz="3200" dirty="0" smtClean="0">
                <a:latin typeface="Arial Black" pitchFamily="34" charset="0"/>
              </a:rPr>
              <a:t> Бойцов Леонид - Всероссийский творческий конкурс «Моё лето» - Дипломант I степени; </a:t>
            </a:r>
          </a:p>
          <a:p>
            <a:r>
              <a:rPr lang="ru-RU" sz="3200" dirty="0" smtClean="0">
                <a:latin typeface="Arial Black" pitchFamily="34" charset="0"/>
              </a:rPr>
              <a:t/>
            </a:r>
            <a:br>
              <a:rPr lang="ru-RU" sz="3200" dirty="0" smtClean="0">
                <a:latin typeface="Arial Black" pitchFamily="34" charset="0"/>
              </a:rPr>
            </a:br>
            <a:r>
              <a:rPr lang="ru-RU" sz="3200" dirty="0" smtClean="0">
                <a:latin typeface="Arial Black" pitchFamily="34" charset="0"/>
              </a:rPr>
              <a:t>Третьякова Алина - Международный конкурс детского творчества «Зажигая звёзды» - Дипломант II степени; </a:t>
            </a:r>
          </a:p>
          <a:p>
            <a:r>
              <a:rPr lang="ru-RU" sz="3200" dirty="0" smtClean="0">
                <a:latin typeface="Arial Black" pitchFamily="34" charset="0"/>
              </a:rPr>
              <a:t/>
            </a:r>
            <a:br>
              <a:rPr lang="ru-RU" sz="3200" dirty="0" smtClean="0">
                <a:latin typeface="Arial Black" pitchFamily="34" charset="0"/>
              </a:rPr>
            </a:br>
            <a:r>
              <a:rPr lang="ru-RU" sz="3200" dirty="0" smtClean="0">
                <a:latin typeface="Arial Black" pitchFamily="34" charset="0"/>
              </a:rPr>
              <a:t>Стенькин Олег - Международный конкурс детского творчества «Ярче всех!» - Дипломант III степени.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Arial Black" pitchFamily="34" charset="0"/>
              </a:rPr>
              <a:t>«Большая перемена»</a:t>
            </a:r>
            <a:endParaRPr lang="ru-RU" sz="4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latin typeface="Arial Black" pitchFamily="34" charset="0"/>
              </a:rPr>
              <a:t>3 человека</a:t>
            </a:r>
            <a:endParaRPr lang="ru-RU" sz="5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075240" cy="90872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  <a:t>!!! </a:t>
            </a:r>
            <a:b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  <a:t>ПРОГРАММА ВОСПИТАНИЯ</a:t>
            </a:r>
            <a:b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5256584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3600" dirty="0" smtClean="0">
                <a:latin typeface="Arial Black" pitchFamily="34" charset="0"/>
              </a:rPr>
              <a:t>Обратите внимание на </a:t>
            </a:r>
            <a:r>
              <a:rPr lang="ru-RU" sz="3600" u="sng" dirty="0" smtClean="0">
                <a:latin typeface="Arial Black" pitchFamily="34" charset="0"/>
              </a:rPr>
              <a:t>МОДУЛИ:</a:t>
            </a:r>
          </a:p>
          <a:p>
            <a:r>
              <a:rPr lang="ru-RU" sz="3600" b="1" dirty="0" smtClean="0"/>
              <a:t>«Ключевые общешкольные дела»</a:t>
            </a:r>
          </a:p>
          <a:p>
            <a:r>
              <a:rPr lang="ru-RU" sz="3600" b="1" dirty="0" smtClean="0"/>
              <a:t>«Классное руководство»</a:t>
            </a:r>
          </a:p>
          <a:p>
            <a:r>
              <a:rPr lang="ru-RU" sz="3600" b="1" dirty="0" smtClean="0"/>
              <a:t>«Курсы внеурочной деятельности»</a:t>
            </a:r>
          </a:p>
          <a:p>
            <a:r>
              <a:rPr lang="ru-RU" sz="3600" b="1" dirty="0" smtClean="0"/>
              <a:t>«Школьный урок» (</a:t>
            </a:r>
            <a:r>
              <a:rPr lang="ru-RU" sz="3600" b="1" i="1" dirty="0" smtClean="0"/>
              <a:t>использование воспитательного потенциала урока</a:t>
            </a:r>
            <a:r>
              <a:rPr lang="ru-RU" sz="3600" b="1" dirty="0" smtClean="0"/>
              <a:t>)</a:t>
            </a:r>
            <a:endParaRPr lang="ru-RU" sz="3600" dirty="0" smtClean="0"/>
          </a:p>
          <a:p>
            <a:r>
              <a:rPr lang="ru-RU" sz="3600" b="1" dirty="0" smtClean="0"/>
              <a:t>«Самоуправление»</a:t>
            </a:r>
            <a:endParaRPr lang="ru-RU" sz="3600" dirty="0" smtClean="0"/>
          </a:p>
          <a:p>
            <a:r>
              <a:rPr lang="ru-RU" sz="3600" b="1" dirty="0" smtClean="0"/>
              <a:t>«Детские общественные объединения»</a:t>
            </a:r>
            <a:endParaRPr lang="ru-RU" sz="3600" dirty="0" smtClean="0"/>
          </a:p>
          <a:p>
            <a:r>
              <a:rPr lang="ru-RU" sz="3600" b="1" dirty="0" smtClean="0"/>
              <a:t>«Экскурсии, походы»</a:t>
            </a:r>
            <a:endParaRPr lang="ru-RU" sz="3600" dirty="0" smtClean="0"/>
          </a:p>
          <a:p>
            <a:r>
              <a:rPr lang="ru-RU" sz="3600" b="1" dirty="0" smtClean="0"/>
              <a:t>«Профориентация»</a:t>
            </a:r>
          </a:p>
          <a:p>
            <a:r>
              <a:rPr lang="ru-RU" sz="3600" b="1" dirty="0" smtClean="0"/>
              <a:t>«Школьные </a:t>
            </a:r>
            <a:r>
              <a:rPr lang="ru-RU" sz="3600" b="1" dirty="0" err="1" smtClean="0"/>
              <a:t>медиа</a:t>
            </a:r>
            <a:r>
              <a:rPr lang="ru-RU" sz="3600" b="1" dirty="0" smtClean="0"/>
              <a:t>»</a:t>
            </a:r>
          </a:p>
          <a:p>
            <a:r>
              <a:rPr lang="ru-RU" sz="3600" b="1" dirty="0" smtClean="0"/>
              <a:t>«Организация предметно-эстетической среды»</a:t>
            </a:r>
          </a:p>
          <a:p>
            <a:r>
              <a:rPr lang="ru-RU" sz="3600" b="1" dirty="0" smtClean="0"/>
              <a:t>«Работа с родителями»</a:t>
            </a:r>
            <a:endParaRPr lang="ru-RU" sz="3600" dirty="0" smtClean="0"/>
          </a:p>
          <a:p>
            <a:endParaRPr lang="ru-RU" sz="3200" dirty="0" smtClean="0"/>
          </a:p>
          <a:p>
            <a:endParaRPr lang="ru-RU" sz="3200" u="sng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496944" cy="83671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chemeClr val="tx1"/>
                </a:solidFill>
                <a:latin typeface="Arial Black" pitchFamily="34" charset="0"/>
              </a:rPr>
              <a:t>Наши направления работы</a:t>
            </a:r>
            <a:endParaRPr lang="ru-RU" u="sng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6093296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>
                <a:latin typeface="Arial Black" pitchFamily="34" charset="0"/>
              </a:rPr>
              <a:t>Здоровьесбережение</a:t>
            </a:r>
            <a:endParaRPr lang="ru-RU" dirty="0" smtClean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Безопасность участников образовательного процесса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Гражданско-патриотическое и краеведческое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Социально – правовое 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Волонтёрское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Духовно-нравственное и эстетическое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Интеллектуальное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Профориентационное и трудовое</a:t>
            </a:r>
          </a:p>
          <a:p>
            <a:pPr lvl="0"/>
            <a:r>
              <a:rPr lang="ru-RU" dirty="0" smtClean="0">
                <a:latin typeface="Arial Black" pitchFamily="34" charset="0"/>
              </a:rPr>
              <a:t>Работа с семьёй</a:t>
            </a:r>
            <a:r>
              <a:rPr lang="ru-RU" b="1" u="sng" dirty="0" smtClean="0">
                <a:latin typeface="Arial Black" pitchFamily="34" charset="0"/>
              </a:rPr>
              <a:t> </a:t>
            </a:r>
            <a:endParaRPr lang="ru-RU" dirty="0" smtClean="0">
              <a:latin typeface="Arial Black" pitchFamily="34" charset="0"/>
            </a:endParaRPr>
          </a:p>
          <a:p>
            <a:pPr lvl="0"/>
            <a:r>
              <a:rPr lang="ru-RU" dirty="0" smtClean="0">
                <a:latin typeface="Arial Black" pitchFamily="34" charset="0"/>
              </a:rPr>
              <a:t>Профилактика вредных привычек и асоциального поведения у обучающихся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147248" cy="100811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Основа ВР школы:</a:t>
            </a: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2" cy="5230816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Arial Black" pitchFamily="34" charset="0"/>
              </a:rPr>
              <a:t>25 классных руководителей</a:t>
            </a:r>
          </a:p>
          <a:p>
            <a:r>
              <a:rPr lang="ru-RU" sz="4000" dirty="0" smtClean="0">
                <a:latin typeface="Arial Black" pitchFamily="34" charset="0"/>
              </a:rPr>
              <a:t>29 руководителей центров ВР, объединений, кружков, секций и клубов по интересам (педагоги </a:t>
            </a:r>
            <a:r>
              <a:rPr lang="ru-RU" sz="4000" dirty="0" err="1" smtClean="0">
                <a:latin typeface="Arial Black" pitchFamily="34" charset="0"/>
              </a:rPr>
              <a:t>д</a:t>
            </a:r>
            <a:r>
              <a:rPr lang="ru-RU" sz="4000" dirty="0" smtClean="0">
                <a:latin typeface="Arial Black" pitchFamily="34" charset="0"/>
              </a:rPr>
              <a:t>/о)</a:t>
            </a:r>
          </a:p>
          <a:p>
            <a:r>
              <a:rPr lang="ru-RU" sz="4000" dirty="0" smtClean="0">
                <a:latin typeface="Arial Black" pitchFamily="34" charset="0"/>
              </a:rPr>
              <a:t>45 учителей – предметников</a:t>
            </a:r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91264" cy="1426464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Общественные объединения по интересам :</a:t>
            </a:r>
            <a:r>
              <a:rPr lang="ru-RU" i="1" dirty="0" smtClean="0">
                <a:latin typeface="Arial Black" pitchFamily="34" charset="0"/>
              </a:rPr>
              <a:t/>
            </a:r>
            <a:br>
              <a:rPr lang="ru-RU" i="1" dirty="0" smtClean="0">
                <a:latin typeface="Arial Black" pitchFamily="34" charset="0"/>
              </a:rPr>
            </a:br>
            <a:endParaRPr lang="ru-RU" i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44522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u="sng" dirty="0" smtClean="0">
                <a:latin typeface="Arial Black" pitchFamily="34" charset="0"/>
              </a:rPr>
              <a:t>Краеведческое</a:t>
            </a:r>
            <a:r>
              <a:rPr lang="ru-RU" dirty="0" smtClean="0">
                <a:latin typeface="Arial Black" pitchFamily="34" charset="0"/>
              </a:rPr>
              <a:t> (Смирнова Г.П., заведующая музеем)</a:t>
            </a:r>
          </a:p>
          <a:p>
            <a:pPr lvl="0"/>
            <a:r>
              <a:rPr lang="ru-RU" b="1" u="sng" dirty="0" smtClean="0">
                <a:latin typeface="Arial Black" pitchFamily="34" charset="0"/>
              </a:rPr>
              <a:t>Юнармейский отряд «Алые береты» </a:t>
            </a:r>
            <a:r>
              <a:rPr lang="ru-RU" dirty="0" smtClean="0">
                <a:latin typeface="Arial Black" pitchFamily="34" charset="0"/>
              </a:rPr>
              <a:t>(Андреева О.А.,)</a:t>
            </a:r>
          </a:p>
          <a:p>
            <a:pPr lvl="0"/>
            <a:r>
              <a:rPr lang="ru-RU" b="1" u="sng" dirty="0" smtClean="0">
                <a:latin typeface="Arial Black" pitchFamily="34" charset="0"/>
              </a:rPr>
              <a:t>Музыкальное</a:t>
            </a:r>
            <a:r>
              <a:rPr lang="ru-RU" dirty="0" smtClean="0">
                <a:latin typeface="Arial Black" pitchFamily="34" charset="0"/>
              </a:rPr>
              <a:t> (</a:t>
            </a:r>
            <a:r>
              <a:rPr lang="ru-RU" dirty="0" err="1" smtClean="0">
                <a:latin typeface="Arial Black" pitchFamily="34" charset="0"/>
              </a:rPr>
              <a:t>Секисова</a:t>
            </a:r>
            <a:r>
              <a:rPr lang="ru-RU" dirty="0" smtClean="0">
                <a:latin typeface="Arial Black" pitchFamily="34" charset="0"/>
              </a:rPr>
              <a:t> Л.Н., музыкальный руководитель)</a:t>
            </a:r>
          </a:p>
          <a:p>
            <a:pPr lvl="0"/>
            <a:r>
              <a:rPr lang="ru-RU" b="1" u="sng" dirty="0" smtClean="0">
                <a:latin typeface="Arial Black" pitchFamily="34" charset="0"/>
              </a:rPr>
              <a:t> «Здоровье», </a:t>
            </a:r>
            <a:r>
              <a:rPr lang="ru-RU" dirty="0" smtClean="0">
                <a:latin typeface="Arial Black" pitchFamily="34" charset="0"/>
              </a:rPr>
              <a:t>(</a:t>
            </a:r>
            <a:r>
              <a:rPr lang="ru-RU" dirty="0" err="1" smtClean="0">
                <a:latin typeface="Arial Black" pitchFamily="34" charset="0"/>
              </a:rPr>
              <a:t>Стуколова</a:t>
            </a:r>
            <a:r>
              <a:rPr lang="ru-RU" dirty="0" smtClean="0">
                <a:latin typeface="Arial Black" pitchFamily="34" charset="0"/>
              </a:rPr>
              <a:t> Е.А., заведующая Кабинетом здоровья) </a:t>
            </a:r>
          </a:p>
          <a:p>
            <a:pPr lvl="0"/>
            <a:r>
              <a:rPr lang="ru-RU" b="1" u="sng" dirty="0" smtClean="0">
                <a:latin typeface="Arial Black" pitchFamily="34" charset="0"/>
              </a:rPr>
              <a:t>Школьный спортивный клуб «СПОРТСОЮЗ»</a:t>
            </a:r>
            <a:r>
              <a:rPr lang="ru-RU" dirty="0" smtClean="0">
                <a:latin typeface="Arial Black" pitchFamily="34" charset="0"/>
              </a:rPr>
              <a:t> (учителя физической культуры)</a:t>
            </a:r>
          </a:p>
          <a:p>
            <a:pPr lvl="0"/>
            <a:r>
              <a:rPr lang="ru-RU" b="1" u="sng" dirty="0" smtClean="0">
                <a:solidFill>
                  <a:srgbClr val="FFFF00"/>
                </a:solidFill>
                <a:latin typeface="Arial Black" pitchFamily="34" charset="0"/>
              </a:rPr>
              <a:t>Научно- исследовательское</a:t>
            </a:r>
            <a:r>
              <a:rPr lang="ru-RU" dirty="0" smtClean="0">
                <a:solidFill>
                  <a:srgbClr val="FFFF00"/>
                </a:solidFill>
                <a:latin typeface="Arial Black" pitchFamily="34" charset="0"/>
              </a:rPr>
              <a:t> (Бойцова Г.И., учитель биологии, руководитель  школьного научного общества «Эрудит»)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8640"/>
            <a:ext cx="8676456" cy="648072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u="sng" dirty="0" smtClean="0">
                <a:latin typeface="Arial Black" pitchFamily="34" charset="0"/>
              </a:rPr>
              <a:t>«Трудовое»</a:t>
            </a:r>
            <a:r>
              <a:rPr lang="ru-RU" dirty="0" smtClean="0">
                <a:latin typeface="Arial Black" pitchFamily="34" charset="0"/>
              </a:rPr>
              <a:t> (шефская помощь пожилым людям Лесного района, реализация долгосрочного  школьного проекта по обустройству школьной территории и возобновлению школьного огорода) </a:t>
            </a:r>
            <a:r>
              <a:rPr lang="ru-RU" b="1" dirty="0" smtClean="0">
                <a:latin typeface="Arial Black" pitchFamily="34" charset="0"/>
              </a:rPr>
              <a:t> </a:t>
            </a:r>
            <a:endParaRPr lang="ru-RU" dirty="0" smtClean="0">
              <a:latin typeface="Arial Black" pitchFamily="34" charset="0"/>
            </a:endParaRPr>
          </a:p>
          <a:p>
            <a:pPr lvl="0"/>
            <a:r>
              <a:rPr lang="ru-RU" b="1" u="sng" dirty="0" smtClean="0">
                <a:latin typeface="Arial Black" pitchFamily="34" charset="0"/>
              </a:rPr>
              <a:t>«Оформительское»</a:t>
            </a:r>
            <a:r>
              <a:rPr lang="ru-RU" dirty="0" smtClean="0">
                <a:latin typeface="Arial Black" pitchFamily="34" charset="0"/>
              </a:rPr>
              <a:t> (Цветков А.А., учитель изо)</a:t>
            </a:r>
          </a:p>
          <a:p>
            <a:pPr lvl="0"/>
            <a:r>
              <a:rPr lang="ru-RU" b="1" u="sng" dirty="0" smtClean="0">
                <a:latin typeface="Arial Black" pitchFamily="34" charset="0"/>
              </a:rPr>
              <a:t>ЮИД</a:t>
            </a:r>
            <a:r>
              <a:rPr lang="ru-RU" dirty="0" smtClean="0">
                <a:latin typeface="Arial Black" pitchFamily="34" charset="0"/>
              </a:rPr>
              <a:t> (Голубев Д.С., школьная медицинская сестра.)</a:t>
            </a:r>
          </a:p>
          <a:p>
            <a:pPr lvl="0"/>
            <a:r>
              <a:rPr lang="ru-RU" b="1" u="sng" dirty="0" smtClean="0">
                <a:latin typeface="Arial Black" pitchFamily="34" charset="0"/>
              </a:rPr>
              <a:t>Книжно-информационное, видеостудия «Парадигма» </a:t>
            </a:r>
            <a:endParaRPr lang="ru-RU" dirty="0" smtClean="0">
              <a:latin typeface="Arial Black" pitchFamily="34" charset="0"/>
            </a:endParaRP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   (</a:t>
            </a:r>
            <a:r>
              <a:rPr lang="ru-RU" dirty="0" err="1" smtClean="0">
                <a:latin typeface="Arial Black" pitchFamily="34" charset="0"/>
              </a:rPr>
              <a:t>Снежкова</a:t>
            </a:r>
            <a:r>
              <a:rPr lang="ru-RU" dirty="0" smtClean="0">
                <a:latin typeface="Arial Black" pitchFamily="34" charset="0"/>
              </a:rPr>
              <a:t> Е.Н., библиотекарь, Смирнова Е.В., заместитель </a:t>
            </a:r>
          </a:p>
          <a:p>
            <a:pPr>
              <a:buNone/>
            </a:pPr>
            <a:r>
              <a:rPr lang="ru-RU" dirty="0" smtClean="0">
                <a:latin typeface="Arial Black" pitchFamily="34" charset="0"/>
              </a:rPr>
              <a:t>   директора по ИКТ)</a:t>
            </a:r>
          </a:p>
          <a:p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04664"/>
            <a:ext cx="8892480" cy="6453336"/>
          </a:xfrm>
        </p:spPr>
        <p:txBody>
          <a:bodyPr>
            <a:normAutofit/>
          </a:bodyPr>
          <a:lstStyle/>
          <a:p>
            <a:pPr lvl="0"/>
            <a:r>
              <a:rPr lang="ru-RU" sz="3760" b="1" u="sng" dirty="0" smtClean="0">
                <a:latin typeface="Arial Black" pitchFamily="34" charset="0"/>
              </a:rPr>
              <a:t>Объединение «Важное дело»</a:t>
            </a:r>
            <a:r>
              <a:rPr lang="ru-RU" sz="3760" dirty="0" smtClean="0">
                <a:latin typeface="Arial Black" pitchFamily="34" charset="0"/>
              </a:rPr>
              <a:t>  (Поспелова Е.Н.)</a:t>
            </a:r>
          </a:p>
          <a:p>
            <a:pPr lvl="0"/>
            <a:r>
              <a:rPr lang="ru-RU" sz="3760" b="1" u="sng" dirty="0" smtClean="0">
                <a:solidFill>
                  <a:srgbClr val="FFFF00"/>
                </a:solidFill>
                <a:latin typeface="Arial Black" pitchFamily="34" charset="0"/>
              </a:rPr>
              <a:t>«Школьное лесничество» «Сосенка»</a:t>
            </a:r>
            <a:r>
              <a:rPr lang="ru-RU" sz="3760" dirty="0" smtClean="0">
                <a:solidFill>
                  <a:srgbClr val="FFFF00"/>
                </a:solidFill>
                <a:latin typeface="Arial Black" pitchFamily="34" charset="0"/>
              </a:rPr>
              <a:t> ( Бойцова Г.И. )</a:t>
            </a:r>
          </a:p>
          <a:p>
            <a:pPr lvl="0"/>
            <a:r>
              <a:rPr lang="ru-RU" sz="3760" b="1" u="sng" dirty="0" smtClean="0">
                <a:latin typeface="Arial Black" pitchFamily="34" charset="0"/>
              </a:rPr>
              <a:t>Клуб молодого избирателя</a:t>
            </a:r>
            <a:r>
              <a:rPr lang="ru-RU" sz="3760" dirty="0" smtClean="0">
                <a:latin typeface="Arial Black" pitchFamily="34" charset="0"/>
              </a:rPr>
              <a:t> (Завьялова Н.А.)</a:t>
            </a:r>
          </a:p>
          <a:p>
            <a:r>
              <a:rPr lang="ru-RU" sz="3760" b="1" u="sng" dirty="0" smtClean="0">
                <a:latin typeface="Arial Black" pitchFamily="34" charset="0"/>
              </a:rPr>
              <a:t>Историческое </a:t>
            </a:r>
          </a:p>
          <a:p>
            <a:pPr>
              <a:buNone/>
            </a:pPr>
            <a:r>
              <a:rPr lang="ru-RU" sz="3760" dirty="0" smtClean="0">
                <a:latin typeface="Arial Black" pitchFamily="34" charset="0"/>
              </a:rPr>
              <a:t>  (Остроумова С.П.)</a:t>
            </a:r>
          </a:p>
          <a:p>
            <a:pPr>
              <a:buNone/>
            </a:pPr>
            <a:endParaRPr lang="ru-RU" sz="376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805</TotalTime>
  <Words>1023</Words>
  <Application>Microsoft Office PowerPoint</Application>
  <PresentationFormat>Экран (4:3)</PresentationFormat>
  <Paragraphs>237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Метро</vt:lpstr>
      <vt:lpstr>АНАЛИЗ ВОСПИТАТЕЛЬНОЙ РАБОТЫ ШКОЛЫ Вопросы планирования на 2020-2021 учебный год</vt:lpstr>
      <vt:lpstr>Тематика Урока Мира  1 сентября</vt:lpstr>
      <vt:lpstr>3 сентября  Диктант Победы</vt:lpstr>
      <vt:lpstr>!!!  ПРОГРАММА ВОСПИТАНИЯ   </vt:lpstr>
      <vt:lpstr>Наши направления работы</vt:lpstr>
      <vt:lpstr>Основа ВР школы:</vt:lpstr>
      <vt:lpstr>Общественные объединения по интересам : </vt:lpstr>
      <vt:lpstr>Слайд 8</vt:lpstr>
      <vt:lpstr>Слайд 9</vt:lpstr>
      <vt:lpstr>Дополнительное образование  </vt:lpstr>
      <vt:lpstr>Онлайн-допобразование летом</vt:lpstr>
      <vt:lpstr>Результативность работы  </vt:lpstr>
      <vt:lpstr>Слайд 13</vt:lpstr>
      <vt:lpstr>Слайд 14</vt:lpstr>
      <vt:lpstr>Слайд 15</vt:lpstr>
      <vt:lpstr>Слайд 16</vt:lpstr>
      <vt:lpstr>Муниципальные онлайн-акции (весна, лето): </vt:lpstr>
      <vt:lpstr>Очное участие в муниципальных мероприятиях:</vt:lpstr>
      <vt:lpstr>Региональные мероприятия: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Федеральный уровень</vt:lpstr>
      <vt:lpstr>Слайд 28</vt:lpstr>
      <vt:lpstr>Слайд 29</vt:lpstr>
      <vt:lpstr>Слайд 30</vt:lpstr>
      <vt:lpstr>Слайд 31</vt:lpstr>
      <vt:lpstr>Слайд 32</vt:lpstr>
      <vt:lpstr>Летние достижения музыкальной студии «Гармония»: </vt:lpstr>
      <vt:lpstr>«Большая перемена»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ВОСПИТАТЕЛЬНОЙ РАБОТЫ ШКОЛЫ</dc:title>
  <cp:lastModifiedBy>User</cp:lastModifiedBy>
  <cp:revision>62</cp:revision>
  <dcterms:modified xsi:type="dcterms:W3CDTF">2020-09-24T07:42:10Z</dcterms:modified>
</cp:coreProperties>
</file>