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336" r:id="rId5"/>
    <p:sldId id="337" r:id="rId6"/>
    <p:sldId id="259" r:id="rId7"/>
    <p:sldId id="262" r:id="rId8"/>
    <p:sldId id="261" r:id="rId9"/>
    <p:sldId id="260" r:id="rId10"/>
    <p:sldId id="263" r:id="rId11"/>
    <p:sldId id="343" r:id="rId12"/>
    <p:sldId id="344" r:id="rId13"/>
    <p:sldId id="264" r:id="rId14"/>
    <p:sldId id="338" r:id="rId15"/>
    <p:sldId id="265" r:id="rId16"/>
    <p:sldId id="266" r:id="rId17"/>
    <p:sldId id="345" r:id="rId18"/>
    <p:sldId id="347" r:id="rId19"/>
    <p:sldId id="267" r:id="rId20"/>
    <p:sldId id="268" r:id="rId21"/>
    <p:sldId id="269" r:id="rId22"/>
    <p:sldId id="301" r:id="rId23"/>
    <p:sldId id="270" r:id="rId24"/>
    <p:sldId id="271" r:id="rId25"/>
    <p:sldId id="346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7" r:id="rId50"/>
    <p:sldId id="295" r:id="rId51"/>
    <p:sldId id="296" r:id="rId52"/>
    <p:sldId id="298" r:id="rId53"/>
    <p:sldId id="332" r:id="rId54"/>
    <p:sldId id="299" r:id="rId55"/>
    <p:sldId id="300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3" r:id="rId65"/>
    <p:sldId id="310" r:id="rId66"/>
    <p:sldId id="311" r:id="rId67"/>
    <p:sldId id="312" r:id="rId68"/>
    <p:sldId id="314" r:id="rId69"/>
    <p:sldId id="315" r:id="rId70"/>
    <p:sldId id="316" r:id="rId71"/>
    <p:sldId id="334" r:id="rId72"/>
    <p:sldId id="342" r:id="rId73"/>
    <p:sldId id="333" r:id="rId74"/>
    <p:sldId id="317" r:id="rId75"/>
    <p:sldId id="318" r:id="rId76"/>
    <p:sldId id="319" r:id="rId77"/>
    <p:sldId id="339" r:id="rId78"/>
    <p:sldId id="340" r:id="rId79"/>
    <p:sldId id="326" r:id="rId80"/>
    <p:sldId id="320" r:id="rId81"/>
    <p:sldId id="323" r:id="rId82"/>
    <p:sldId id="321" r:id="rId83"/>
    <p:sldId id="322" r:id="rId84"/>
    <p:sldId id="324" r:id="rId85"/>
    <p:sldId id="325" r:id="rId86"/>
    <p:sldId id="329" r:id="rId87"/>
    <p:sldId id="327" r:id="rId88"/>
    <p:sldId id="331" r:id="rId89"/>
    <p:sldId id="328" r:id="rId90"/>
    <p:sldId id="330" r:id="rId91"/>
    <p:sldId id="335" r:id="rId9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20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77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2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4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70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6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59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5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77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18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05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3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C7BD-4C3E-4552-BBB4-CC9893FC212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5DF47-640F-4EAF-81B0-E2246FA58D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68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uchi.ru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700" dirty="0" smtClean="0">
                <a:latin typeface="Arial Black" panose="020B0A04020102020204" pitchFamily="34" charset="0"/>
              </a:rPr>
              <a:t>Анализ</a:t>
            </a:r>
            <a:r>
              <a:rPr lang="ru-RU" dirty="0" smtClean="0">
                <a:latin typeface="Arial Black" panose="020B0A04020102020204" pitchFamily="34" charset="0"/>
              </a:rPr>
              <a:t> воспитательной работы</a:t>
            </a:r>
            <a:br>
              <a:rPr lang="ru-RU" dirty="0" smtClean="0">
                <a:latin typeface="Arial Black" panose="020B0A04020102020204" pitchFamily="34" charset="0"/>
              </a:rPr>
            </a:br>
            <a:r>
              <a:rPr lang="ru-RU" dirty="0" smtClean="0">
                <a:latin typeface="Arial Black" panose="020B0A04020102020204" pitchFamily="34" charset="0"/>
              </a:rPr>
              <a:t>МОУ Лесная СОШ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826832"/>
            <a:ext cx="9144000" cy="154398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 Black" panose="020B0A04020102020204" pitchFamily="34" charset="0"/>
              </a:rPr>
              <a:t>2022 – 2023 учебный год</a:t>
            </a:r>
            <a:endParaRPr lang="ru-RU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06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84222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Победы, достижения, участие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39843" y="1079292"/>
            <a:ext cx="11113957" cy="55013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u="sng" dirty="0" smtClean="0">
                <a:latin typeface="Arial Black" panose="020B0A04020102020204" pitchFamily="34" charset="0"/>
              </a:rPr>
              <a:t>Международный уровень</a:t>
            </a:r>
          </a:p>
          <a:p>
            <a:pPr marL="0" indent="0" algn="ctr">
              <a:buNone/>
            </a:pPr>
            <a:endParaRPr lang="ru-RU" sz="3600" u="sng" dirty="0">
              <a:latin typeface="Arial Black" panose="020B0A04020102020204" pitchFamily="34" charset="0"/>
            </a:endParaRPr>
          </a:p>
          <a:p>
            <a:r>
              <a:rPr lang="ru-RU" sz="4400" dirty="0">
                <a:latin typeface="Arial Black" panose="020B0A04020102020204" pitchFamily="34" charset="0"/>
              </a:rPr>
              <a:t>Этнографический диктант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3-8 ноября 2022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Участников –29человек: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2 учителя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27 детей: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6а, 8б, 9б, 10 </a:t>
            </a:r>
            <a:r>
              <a:rPr lang="ru-RU" sz="3600" dirty="0" err="1">
                <a:latin typeface="Arial Black" panose="020B0A04020102020204" pitchFamily="34" charset="0"/>
              </a:rPr>
              <a:t>кл</a:t>
            </a:r>
            <a:r>
              <a:rPr lang="ru-RU" sz="36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3600" b="1" dirty="0">
                <a:latin typeface="Arial Black" panose="020B0A04020102020204" pitchFamily="34" charset="0"/>
              </a:rPr>
              <a:t>Остроумова С.П.</a:t>
            </a:r>
            <a:endParaRPr lang="ru-RU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8960"/>
          </a:xfrm>
        </p:spPr>
        <p:txBody>
          <a:bodyPr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Театральная студия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14793" y="1825624"/>
            <a:ext cx="11512446" cy="4740067"/>
          </a:xfrm>
        </p:spPr>
        <p:txBody>
          <a:bodyPr>
            <a:norm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Всероссийский творческий конкурс «В мире прекрасного» - Лауреат </a:t>
            </a:r>
            <a:r>
              <a:rPr lang="en-US" dirty="0">
                <a:latin typeface="Arial Black" panose="020B0A04020102020204" pitchFamily="34" charset="0"/>
              </a:rPr>
              <a:t>II</a:t>
            </a:r>
            <a:r>
              <a:rPr lang="ru-RU" dirty="0">
                <a:latin typeface="Arial Black" panose="020B0A04020102020204" pitchFamily="34" charset="0"/>
              </a:rPr>
              <a:t> степени;</a:t>
            </a:r>
          </a:p>
          <a:p>
            <a:r>
              <a:rPr lang="ru-RU" dirty="0">
                <a:latin typeface="Arial Black" panose="020B0A04020102020204" pitchFamily="34" charset="0"/>
              </a:rPr>
              <a:t>- Международный творческий конкурс «8 Марта!» - Лауреат </a:t>
            </a:r>
            <a:r>
              <a:rPr lang="en-US" dirty="0">
                <a:latin typeface="Arial Black" panose="020B0A04020102020204" pitchFamily="34" charset="0"/>
              </a:rPr>
              <a:t>I</a:t>
            </a:r>
            <a:r>
              <a:rPr lang="ru-RU" dirty="0">
                <a:latin typeface="Arial Black" panose="020B0A04020102020204" pitchFamily="34" charset="0"/>
              </a:rPr>
              <a:t> степени;</a:t>
            </a:r>
          </a:p>
          <a:p>
            <a:r>
              <a:rPr lang="ru-RU" dirty="0">
                <a:latin typeface="Arial Black" panose="020B0A04020102020204" pitchFamily="34" charset="0"/>
              </a:rPr>
              <a:t>- Международный конкурс театрального искусства «ТРИУМФ 2023» - Лауреат </a:t>
            </a:r>
            <a:r>
              <a:rPr lang="en-US" dirty="0">
                <a:latin typeface="Arial Black" panose="020B0A04020102020204" pitchFamily="34" charset="0"/>
              </a:rPr>
              <a:t>II</a:t>
            </a:r>
            <a:r>
              <a:rPr lang="ru-RU" dirty="0">
                <a:latin typeface="Arial Black" panose="020B0A04020102020204" pitchFamily="34" charset="0"/>
              </a:rPr>
              <a:t> степени</a:t>
            </a:r>
            <a:r>
              <a:rPr lang="ru-RU" dirty="0" smtClean="0">
                <a:latin typeface="Arial Black" panose="020B0A04020102020204" pitchFamily="34" charset="0"/>
              </a:rPr>
              <a:t>;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Театральная студия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Международный конкурс художественного слова «Я помню чудное мгновенье…»: </a:t>
            </a:r>
          </a:p>
          <a:p>
            <a:r>
              <a:rPr lang="ru-RU" dirty="0">
                <a:latin typeface="Arial Black" panose="020B0A04020102020204" pitchFamily="34" charset="0"/>
              </a:rPr>
              <a:t>Стенькин Олег – Лауреат </a:t>
            </a:r>
            <a:r>
              <a:rPr lang="en-US" dirty="0">
                <a:latin typeface="Arial Black" panose="020B0A04020102020204" pitchFamily="34" charset="0"/>
              </a:rPr>
              <a:t>I</a:t>
            </a:r>
            <a:r>
              <a:rPr lang="ru-RU" dirty="0">
                <a:latin typeface="Arial Black" panose="020B0A04020102020204" pitchFamily="34" charset="0"/>
              </a:rPr>
              <a:t> степени</a:t>
            </a:r>
          </a:p>
          <a:p>
            <a:r>
              <a:rPr lang="ru-RU" dirty="0">
                <a:latin typeface="Arial Black" panose="020B0A04020102020204" pitchFamily="34" charset="0"/>
              </a:rPr>
              <a:t>Рассадина Ксения – Лауреат </a:t>
            </a:r>
            <a:r>
              <a:rPr lang="en-US" dirty="0">
                <a:latin typeface="Arial Black" panose="020B0A04020102020204" pitchFamily="34" charset="0"/>
              </a:rPr>
              <a:t>I</a:t>
            </a:r>
            <a:r>
              <a:rPr lang="ru-RU" dirty="0">
                <a:latin typeface="Arial Black" panose="020B0A04020102020204" pitchFamily="34" charset="0"/>
              </a:rPr>
              <a:t> степени</a:t>
            </a:r>
          </a:p>
          <a:p>
            <a:r>
              <a:rPr lang="ru-RU" dirty="0">
                <a:latin typeface="Arial Black" panose="020B0A04020102020204" pitchFamily="34" charset="0"/>
              </a:rPr>
              <a:t>Образцова Диана – Лауреат </a:t>
            </a:r>
            <a:r>
              <a:rPr lang="en-US" dirty="0">
                <a:latin typeface="Arial Black" panose="020B0A04020102020204" pitchFamily="34" charset="0"/>
              </a:rPr>
              <a:t>II</a:t>
            </a:r>
            <a:r>
              <a:rPr lang="ru-RU" dirty="0">
                <a:latin typeface="Arial Black" panose="020B0A04020102020204" pitchFamily="34" charset="0"/>
              </a:rPr>
              <a:t> степени</a:t>
            </a:r>
          </a:p>
          <a:p>
            <a:r>
              <a:rPr lang="ru-RU" dirty="0" err="1">
                <a:latin typeface="Arial Black" panose="020B0A04020102020204" pitchFamily="34" charset="0"/>
              </a:rPr>
              <a:t>Доброходова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Залина</a:t>
            </a:r>
            <a:r>
              <a:rPr lang="ru-RU" dirty="0">
                <a:latin typeface="Arial Black" panose="020B0A04020102020204" pitchFamily="34" charset="0"/>
              </a:rPr>
              <a:t> – Лауреат </a:t>
            </a:r>
            <a:r>
              <a:rPr lang="en-US" dirty="0">
                <a:latin typeface="Arial Black" panose="020B0A04020102020204" pitchFamily="34" charset="0"/>
              </a:rPr>
              <a:t>II</a:t>
            </a:r>
            <a:r>
              <a:rPr lang="ru-RU" dirty="0">
                <a:latin typeface="Arial Black" panose="020B0A04020102020204" pitchFamily="34" charset="0"/>
              </a:rPr>
              <a:t> степени</a:t>
            </a:r>
          </a:p>
          <a:p>
            <a:r>
              <a:rPr lang="ru-RU" dirty="0">
                <a:latin typeface="Arial Black" panose="020B0A04020102020204" pitchFamily="34" charset="0"/>
              </a:rPr>
              <a:t>- Межрегиональный конкурс Литературно-музыкальная композиция – </a:t>
            </a:r>
            <a:r>
              <a:rPr lang="en-US" dirty="0">
                <a:latin typeface="Arial Black" panose="020B0A04020102020204" pitchFamily="34" charset="0"/>
              </a:rPr>
              <a:t>II</a:t>
            </a:r>
            <a:r>
              <a:rPr lang="ru-RU" dirty="0">
                <a:latin typeface="Arial Black" panose="020B0A04020102020204" pitchFamily="34" charset="0"/>
              </a:rPr>
              <a:t> место.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71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744" y="365125"/>
            <a:ext cx="10964056" cy="6275518"/>
          </a:xfrm>
        </p:spPr>
        <p:txBody>
          <a:bodyPr>
            <a:noAutofit/>
          </a:bodyPr>
          <a:lstStyle/>
          <a:p>
            <a:r>
              <a:rPr lang="ru-RU" sz="4400" dirty="0">
                <a:latin typeface="Arial Black" panose="020B0A04020102020204" pitchFamily="34" charset="0"/>
              </a:rPr>
              <a:t>Международная акция</a:t>
            </a:r>
          </a:p>
          <a:p>
            <a:pPr marL="0" indent="0">
              <a:buNone/>
            </a:pPr>
            <a:r>
              <a:rPr lang="ru-RU" sz="4400" dirty="0" smtClean="0">
                <a:latin typeface="Arial Black" panose="020B0A04020102020204" pitchFamily="34" charset="0"/>
              </a:rPr>
              <a:t>«Диктант </a:t>
            </a:r>
            <a:r>
              <a:rPr lang="ru-RU" sz="4400" dirty="0">
                <a:latin typeface="Arial Black" panose="020B0A04020102020204" pitchFamily="34" charset="0"/>
              </a:rPr>
              <a:t>по истории Великой Отечественной </a:t>
            </a:r>
            <a:r>
              <a:rPr lang="ru-RU" sz="4400" dirty="0" smtClean="0">
                <a:latin typeface="Arial Black" panose="020B0A04020102020204" pitchFamily="34" charset="0"/>
              </a:rPr>
              <a:t>войны»</a:t>
            </a:r>
            <a:endParaRPr lang="ru-RU" sz="4400" dirty="0">
              <a:latin typeface="Arial Black" panose="020B0A04020102020204" pitchFamily="34" charset="0"/>
            </a:endParaRPr>
          </a:p>
          <a:p>
            <a:r>
              <a:rPr lang="ru-RU" sz="4400" dirty="0">
                <a:latin typeface="Arial Black" panose="020B0A04020102020204" pitchFamily="34" charset="0"/>
              </a:rPr>
              <a:t>8-11 классы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16 человек+3 учителя</a:t>
            </a:r>
          </a:p>
          <a:p>
            <a:r>
              <a:rPr lang="ru-RU" sz="4400" dirty="0" smtClean="0">
                <a:latin typeface="Arial Black" panose="020B0A04020102020204" pitchFamily="34" charset="0"/>
              </a:rPr>
              <a:t>Остроумова </a:t>
            </a:r>
            <a:r>
              <a:rPr lang="ru-RU" sz="4400" dirty="0">
                <a:latin typeface="Arial Black" panose="020B0A04020102020204" pitchFamily="34" charset="0"/>
              </a:rPr>
              <a:t>С.П.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Завьялова Н.А.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2 </a:t>
            </a:r>
            <a:r>
              <a:rPr lang="ru-RU" sz="4400" dirty="0" smtClean="0">
                <a:latin typeface="Arial Black" panose="020B0A04020102020204" pitchFamily="34" charset="0"/>
              </a:rPr>
              <a:t>декабря 2022г.</a:t>
            </a:r>
            <a:endParaRPr lang="ru-RU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6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V </a:t>
            </a:r>
            <a:r>
              <a:rPr lang="ru-RU" dirty="0" smtClean="0">
                <a:latin typeface="Arial Black" panose="020B0A04020102020204" pitchFamily="34" charset="0"/>
              </a:rPr>
              <a:t>Международный химический диктант</a:t>
            </a:r>
            <a:r>
              <a:rPr lang="en-US" dirty="0" smtClean="0">
                <a:latin typeface="Arial Black" panose="020B0A04020102020204" pitchFamily="34" charset="0"/>
              </a:rPr>
              <a:t> (</a:t>
            </a:r>
            <a:r>
              <a:rPr lang="ru-RU" dirty="0" smtClean="0">
                <a:latin typeface="Arial Black" panose="020B0A04020102020204" pitchFamily="34" charset="0"/>
              </a:rPr>
              <a:t>организатор – МГУ)</a:t>
            </a:r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8-9 </a:t>
            </a:r>
            <a:r>
              <a:rPr lang="ru-RU" dirty="0" err="1">
                <a:latin typeface="Arial Black" panose="020B0A04020102020204" pitchFamily="34" charset="0"/>
              </a:rPr>
              <a:t>кл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r>
              <a:rPr lang="ru-RU" dirty="0">
                <a:latin typeface="Arial Black" panose="020B0A04020102020204" pitchFamily="34" charset="0"/>
              </a:rPr>
              <a:t>6 </a:t>
            </a:r>
            <a:r>
              <a:rPr lang="ru-RU" dirty="0" smtClean="0">
                <a:latin typeface="Arial Black" panose="020B0A04020102020204" pitchFamily="34" charset="0"/>
              </a:rPr>
              <a:t>человек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Сертификаты участников</a:t>
            </a:r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Чернышева Т.В.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9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Arial Black" panose="020B0A04020102020204" pitchFamily="34" charset="0"/>
              </a:rPr>
              <a:t>Международный проект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Олимпиада по музыке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1-7 </a:t>
            </a:r>
            <a:r>
              <a:rPr lang="ru-RU" sz="4400" dirty="0" err="1">
                <a:latin typeface="Arial Black" panose="020B0A04020102020204" pitchFamily="34" charset="0"/>
              </a:rPr>
              <a:t>кл</a:t>
            </a:r>
            <a:r>
              <a:rPr lang="ru-RU" sz="44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4400" dirty="0">
                <a:latin typeface="Arial Black" panose="020B0A04020102020204" pitchFamily="34" charset="0"/>
              </a:rPr>
              <a:t>Дипломы 1 степени</a:t>
            </a:r>
          </a:p>
          <a:p>
            <a:r>
              <a:rPr lang="ru-RU" sz="4400" dirty="0" err="1">
                <a:latin typeface="Arial Black" panose="020B0A04020102020204" pitchFamily="34" charset="0"/>
              </a:rPr>
              <a:t>Секисова</a:t>
            </a:r>
            <a:r>
              <a:rPr lang="ru-RU" sz="4400" dirty="0">
                <a:latin typeface="Arial Black" panose="020B0A04020102020204" pitchFamily="34" charset="0"/>
              </a:rPr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18742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Международный конкурс патриотической направленности «Родина моя»</a:t>
            </a:r>
          </a:p>
          <a:p>
            <a:r>
              <a:rPr lang="ru-RU" dirty="0"/>
              <a:t>Диплом 3 степени</a:t>
            </a:r>
          </a:p>
          <a:p>
            <a:r>
              <a:rPr lang="ru-RU" dirty="0"/>
              <a:t>2 обучающихся</a:t>
            </a:r>
          </a:p>
          <a:p>
            <a:r>
              <a:rPr lang="ru-RU" dirty="0" err="1"/>
              <a:t>Секисова</a:t>
            </a:r>
            <a:r>
              <a:rPr lang="ru-RU" dirty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256118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Международный конкурс-игра по музыке «Аккорд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1-6 класс</a:t>
            </a:r>
          </a:p>
          <a:p>
            <a:r>
              <a:rPr lang="ru-RU" dirty="0" smtClean="0"/>
              <a:t>Победители</a:t>
            </a:r>
          </a:p>
          <a:p>
            <a:r>
              <a:rPr lang="ru-RU" dirty="0" smtClean="0"/>
              <a:t>Лауреаты</a:t>
            </a:r>
          </a:p>
          <a:p>
            <a:r>
              <a:rPr lang="ru-RU" dirty="0" err="1" smtClean="0"/>
              <a:t>Секисова</a:t>
            </a:r>
            <a:r>
              <a:rPr lang="ru-RU" dirty="0" smtClean="0"/>
              <a:t> Л.Н.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593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Международный творческий конкурс патриотической направленности «Наследники Победы-2023» </a:t>
            </a:r>
            <a:r>
              <a:rPr lang="ru-RU" dirty="0" err="1" smtClean="0"/>
              <a:t>г.Москва</a:t>
            </a:r>
            <a:endParaRPr lang="ru-RU" dirty="0" smtClean="0"/>
          </a:p>
          <a:p>
            <a:r>
              <a:rPr lang="ru-RU" dirty="0" smtClean="0"/>
              <a:t>6 человек</a:t>
            </a:r>
          </a:p>
          <a:p>
            <a:r>
              <a:rPr lang="ru-RU" dirty="0" smtClean="0"/>
              <a:t>1, 3, 9 классы</a:t>
            </a:r>
          </a:p>
          <a:p>
            <a:r>
              <a:rPr lang="ru-RU" dirty="0" smtClean="0"/>
              <a:t>Дипломы </a:t>
            </a:r>
            <a:r>
              <a:rPr lang="en-US" dirty="0" smtClean="0"/>
              <a:t>I</a:t>
            </a:r>
            <a:r>
              <a:rPr lang="ru-RU" dirty="0" smtClean="0"/>
              <a:t>,</a:t>
            </a:r>
            <a:r>
              <a:rPr lang="en-US" dirty="0" smtClean="0"/>
              <a:t>II</a:t>
            </a:r>
            <a:r>
              <a:rPr lang="ru-RU" dirty="0" smtClean="0"/>
              <a:t>, </a:t>
            </a:r>
            <a:r>
              <a:rPr lang="en-US" dirty="0" smtClean="0"/>
              <a:t>III </a:t>
            </a:r>
            <a:r>
              <a:rPr lang="ru-RU" dirty="0" smtClean="0"/>
              <a:t>степени</a:t>
            </a:r>
          </a:p>
          <a:p>
            <a:r>
              <a:rPr lang="ru-RU" dirty="0" err="1" smtClean="0"/>
              <a:t>Секисова</a:t>
            </a:r>
            <a:r>
              <a:rPr lang="ru-RU" smtClean="0"/>
              <a:t> Л.Н.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234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Международная </a:t>
            </a:r>
            <a:r>
              <a:rPr lang="ru-RU" dirty="0" err="1"/>
              <a:t>олимипиада</a:t>
            </a:r>
            <a:endParaRPr lang="ru-RU" dirty="0"/>
          </a:p>
          <a:p>
            <a:r>
              <a:rPr lang="en-US" dirty="0"/>
              <a:t>Mir</a:t>
            </a:r>
            <a:r>
              <a:rPr lang="ru-RU" dirty="0"/>
              <a:t>- </a:t>
            </a:r>
            <a:r>
              <a:rPr lang="en-US" dirty="0" err="1"/>
              <a:t>olimp</a:t>
            </a:r>
            <a:r>
              <a:rPr lang="ru-RU" dirty="0"/>
              <a:t>.</a:t>
            </a:r>
            <a:r>
              <a:rPr lang="en-US" dirty="0" err="1"/>
              <a:t>ru</a:t>
            </a:r>
            <a:endParaRPr lang="ru-RU" dirty="0"/>
          </a:p>
          <a:p>
            <a:r>
              <a:rPr lang="ru-RU" dirty="0"/>
              <a:t>1 место</a:t>
            </a:r>
          </a:p>
          <a:p>
            <a:r>
              <a:rPr lang="ru-RU" dirty="0"/>
              <a:t>2 человека</a:t>
            </a:r>
          </a:p>
          <a:p>
            <a:r>
              <a:rPr lang="ru-RU" dirty="0"/>
              <a:t>7, 9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Жигалова М.А.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63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4873"/>
            <a:ext cx="10515600" cy="1139252"/>
          </a:xfrm>
        </p:spPr>
        <p:txBody>
          <a:bodyPr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Программа воспитания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803" y="1334125"/>
            <a:ext cx="11677338" cy="53065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Arial Black" panose="020B0A04020102020204" pitchFamily="34" charset="0"/>
              </a:rPr>
              <a:t>Инвариантные модули:</a:t>
            </a:r>
          </a:p>
          <a:p>
            <a:pPr marL="0" indent="0">
              <a:buNone/>
            </a:pPr>
            <a:r>
              <a:rPr lang="ru-RU" sz="3600" dirty="0" smtClean="0">
                <a:latin typeface="Arial Black" panose="020B0A04020102020204" pitchFamily="34" charset="0"/>
              </a:rPr>
              <a:t> </a:t>
            </a:r>
            <a:r>
              <a:rPr lang="ru-RU" sz="3600" dirty="0">
                <a:latin typeface="Arial Black" panose="020B0A04020102020204" pitchFamily="34" charset="0"/>
              </a:rPr>
              <a:t>1. «Школьный урок»   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 2. «Классное руководство»</a:t>
            </a:r>
          </a:p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 3. «Курсы внеурочной деятельности </a:t>
            </a:r>
            <a:r>
              <a:rPr lang="ru-RU" sz="3600" dirty="0" smtClean="0">
                <a:latin typeface="Arial Black" panose="020B0A04020102020204" pitchFamily="34" charset="0"/>
              </a:rPr>
              <a:t>и  дополнительное </a:t>
            </a:r>
            <a:r>
              <a:rPr lang="ru-RU" sz="3600" dirty="0">
                <a:latin typeface="Arial Black" panose="020B0A04020102020204" pitchFamily="34" charset="0"/>
              </a:rPr>
              <a:t>образование»</a:t>
            </a:r>
          </a:p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 4. «Самоуправление»</a:t>
            </a:r>
          </a:p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 5. «Профориентация»</a:t>
            </a:r>
          </a:p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 6.  «Работа с родителями»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508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Правовой (юридический) диктант 2022 </a:t>
            </a:r>
          </a:p>
          <a:p>
            <a:r>
              <a:rPr lang="ru-RU" dirty="0"/>
              <a:t>Онлайн</a:t>
            </a:r>
          </a:p>
          <a:p>
            <a:r>
              <a:rPr lang="ru-RU" dirty="0"/>
              <a:t>8-11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Завьялова Н.А.</a:t>
            </a:r>
          </a:p>
        </p:txBody>
      </p:sp>
    </p:spTree>
    <p:extLst>
      <p:ext uri="{BB962C8B-B14F-4D97-AF65-F5344CB8AC3E}">
        <p14:creationId xmlns:p14="http://schemas.microsoft.com/office/powerpoint/2010/main" val="1742371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Интеллектуальные состязания по культуре и языкам народов России.</a:t>
            </a:r>
          </a:p>
          <a:p>
            <a:r>
              <a:rPr lang="ru-RU" dirty="0"/>
              <a:t>5-6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70</a:t>
            </a:r>
          </a:p>
          <a:p>
            <a:r>
              <a:rPr lang="ru-RU" dirty="0"/>
              <a:t>Кудрявцева Н.В.</a:t>
            </a:r>
          </a:p>
          <a:p>
            <a:r>
              <a:rPr lang="ru-RU" dirty="0"/>
              <a:t>Шевченко Е.Н.</a:t>
            </a:r>
          </a:p>
        </p:txBody>
      </p:sp>
    </p:spTree>
    <p:extLst>
      <p:ext uri="{BB962C8B-B14F-4D97-AF65-F5344CB8AC3E}">
        <p14:creationId xmlns:p14="http://schemas.microsoft.com/office/powerpoint/2010/main" val="303031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Диктант Победы</a:t>
            </a:r>
          </a:p>
          <a:p>
            <a:r>
              <a:rPr lang="ru-RU" dirty="0"/>
              <a:t>15 человек</a:t>
            </a:r>
          </a:p>
          <a:p>
            <a:r>
              <a:rPr lang="ru-RU" dirty="0"/>
              <a:t>9-11кл.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2020204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430" y="365125"/>
            <a:ext cx="10484370" cy="1325563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Федеральный уровень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Всероссийский смотр-конкурс на лучшую постановку физкультурной работы и развития массового спорта среди ШСК</a:t>
            </a:r>
          </a:p>
          <a:p>
            <a:r>
              <a:rPr lang="ru-RU" dirty="0">
                <a:latin typeface="Arial Black" panose="020B0A04020102020204" pitchFamily="34" charset="0"/>
              </a:rPr>
              <a:t>Номинация «Спорт без границ»</a:t>
            </a:r>
          </a:p>
          <a:p>
            <a:r>
              <a:rPr lang="ru-RU" dirty="0">
                <a:latin typeface="Arial Black" panose="020B0A04020102020204" pitchFamily="34" charset="0"/>
              </a:rPr>
              <a:t>2 место</a:t>
            </a:r>
          </a:p>
          <a:p>
            <a:r>
              <a:rPr lang="ru-RU" dirty="0">
                <a:latin typeface="Arial Black" panose="020B0A04020102020204" pitchFamily="34" charset="0"/>
              </a:rPr>
              <a:t>Орлова О.А.</a:t>
            </a:r>
          </a:p>
        </p:txBody>
      </p:sp>
    </p:spTree>
    <p:extLst>
      <p:ext uri="{BB962C8B-B14F-4D97-AF65-F5344CB8AC3E}">
        <p14:creationId xmlns:p14="http://schemas.microsoft.com/office/powerpoint/2010/main" val="3720935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«Музейный час»</a:t>
            </a:r>
          </a:p>
          <a:p>
            <a:r>
              <a:rPr lang="ru-RU" dirty="0">
                <a:latin typeface="Arial Black" panose="020B0A04020102020204" pitchFamily="34" charset="0"/>
              </a:rPr>
              <a:t>15 </a:t>
            </a:r>
            <a:r>
              <a:rPr lang="ru-RU" dirty="0" smtClean="0">
                <a:latin typeface="Arial Black" panose="020B0A04020102020204" pitchFamily="34" charset="0"/>
              </a:rPr>
              <a:t>человек (экскурсоводы)</a:t>
            </a:r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7-10 </a:t>
            </a:r>
            <a:r>
              <a:rPr lang="ru-RU" dirty="0" err="1">
                <a:latin typeface="Arial Black" panose="020B0A04020102020204" pitchFamily="34" charset="0"/>
              </a:rPr>
              <a:t>кл</a:t>
            </a:r>
            <a:r>
              <a:rPr lang="ru-RU" dirty="0" smtClean="0">
                <a:latin typeface="Arial Black" panose="020B0A04020102020204" pitchFamily="34" charset="0"/>
              </a:rPr>
              <a:t>.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8 сеансов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Вошли в состав ПОБЕДИТЕЛЕЙ</a:t>
            </a:r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2934847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Всероссийский музыкальный конкурс вокалистов «Люблю тебя, моя Россия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 человека</a:t>
            </a:r>
          </a:p>
          <a:p>
            <a:r>
              <a:rPr lang="ru-RU" dirty="0" smtClean="0"/>
              <a:t>9 класс</a:t>
            </a:r>
          </a:p>
          <a:p>
            <a:r>
              <a:rPr lang="ru-RU" dirty="0" smtClean="0"/>
              <a:t>Гран-При</a:t>
            </a:r>
          </a:p>
          <a:p>
            <a:r>
              <a:rPr lang="ru-RU" dirty="0" smtClean="0"/>
              <a:t>Лауреат </a:t>
            </a:r>
            <a:r>
              <a:rPr lang="en-US" dirty="0" smtClean="0"/>
              <a:t>I </a:t>
            </a:r>
            <a:r>
              <a:rPr lang="ru-RU" dirty="0" smtClean="0"/>
              <a:t>степени</a:t>
            </a:r>
          </a:p>
          <a:p>
            <a:r>
              <a:rPr lang="ru-RU" dirty="0" err="1" smtClean="0"/>
              <a:t>Секисова</a:t>
            </a:r>
            <a:r>
              <a:rPr lang="ru-RU" dirty="0" smtClean="0"/>
              <a:t> Л.Н.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072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онлайн-олимпиада в рамках реализации национального проекта «Безопасные качественные дороги»</a:t>
            </a:r>
          </a:p>
          <a:p>
            <a:r>
              <a:rPr lang="ru-RU" dirty="0"/>
              <a:t>1-20 ноября 2022г.</a:t>
            </a:r>
          </a:p>
          <a:p>
            <a:r>
              <a:rPr lang="ru-RU" dirty="0"/>
              <a:t> </a:t>
            </a:r>
            <a:r>
              <a:rPr lang="ru-RU" dirty="0" smtClean="0"/>
              <a:t>105 </a:t>
            </a:r>
            <a:r>
              <a:rPr lang="ru-RU" dirty="0"/>
              <a:t>человек: 2-9кл.</a:t>
            </a:r>
          </a:p>
          <a:p>
            <a:r>
              <a:rPr lang="ru-RU" dirty="0"/>
              <a:t>Голубев Д.С.</a:t>
            </a:r>
          </a:p>
          <a:p>
            <a:r>
              <a:rPr lang="ru-RU" dirty="0"/>
              <a:t>Классные руководители</a:t>
            </a:r>
          </a:p>
        </p:txBody>
      </p:sp>
    </p:spTree>
    <p:extLst>
      <p:ext uri="{BB962C8B-B14F-4D97-AF65-F5344CB8AC3E}">
        <p14:creationId xmlns:p14="http://schemas.microsoft.com/office/powerpoint/2010/main" val="39952732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Российское движение детей и молодёжи</a:t>
            </a:r>
          </a:p>
          <a:p>
            <a:r>
              <a:rPr lang="ru-RU" dirty="0"/>
              <a:t>Акция «Отважным и важным»</a:t>
            </a:r>
          </a:p>
          <a:p>
            <a:r>
              <a:rPr lang="ru-RU" dirty="0"/>
              <a:t>Яна Образцова</a:t>
            </a:r>
          </a:p>
          <a:p>
            <a:r>
              <a:rPr lang="ru-RU" dirty="0"/>
              <a:t>Поспелов Илья</a:t>
            </a:r>
          </a:p>
          <a:p>
            <a:r>
              <a:rPr lang="ru-RU" dirty="0" err="1"/>
              <a:t>Кадацкая</a:t>
            </a:r>
            <a:r>
              <a:rPr lang="ru-RU" dirty="0"/>
              <a:t> Анастасия</a:t>
            </a:r>
          </a:p>
          <a:p>
            <a:r>
              <a:rPr lang="ru-RU" dirty="0"/>
              <a:t>8б, 9б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17602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олимпиада по гражданско-патриотическому воспитанию «Люблю Россию»</a:t>
            </a:r>
          </a:p>
          <a:p>
            <a:r>
              <a:rPr lang="ru-RU" dirty="0"/>
              <a:t>2 человека</a:t>
            </a:r>
          </a:p>
          <a:p>
            <a:r>
              <a:rPr lang="ru-RU" dirty="0"/>
              <a:t>Воробьёва И.</a:t>
            </a:r>
          </a:p>
          <a:p>
            <a:r>
              <a:rPr lang="ru-RU" dirty="0"/>
              <a:t>Соколов А.</a:t>
            </a:r>
          </a:p>
          <a:p>
            <a:r>
              <a:rPr lang="ru-RU" dirty="0"/>
              <a:t>6б класс</a:t>
            </a:r>
          </a:p>
          <a:p>
            <a:r>
              <a:rPr lang="ru-RU" dirty="0"/>
              <a:t>1 место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931325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Военно-патриотический диктант</a:t>
            </a:r>
          </a:p>
          <a:p>
            <a:r>
              <a:rPr lang="ru-RU" dirty="0"/>
              <a:t>8б, 9б, 10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41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Вариативные модули: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754" y="1825625"/>
            <a:ext cx="11497456" cy="4650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>
                <a:latin typeface="Arial Black" panose="020B0A04020102020204" pitchFamily="34" charset="0"/>
              </a:rPr>
              <a:t>1. «Ключевые общешкольные дела»</a:t>
            </a:r>
          </a:p>
          <a:p>
            <a:pPr marL="0" indent="0">
              <a:buNone/>
            </a:pPr>
            <a:r>
              <a:rPr lang="ru-RU" sz="4400" dirty="0">
                <a:latin typeface="Arial Black" panose="020B0A04020102020204" pitchFamily="34" charset="0"/>
              </a:rPr>
              <a:t>2. «Детские общественные объединения»</a:t>
            </a:r>
          </a:p>
          <a:p>
            <a:pPr marL="0" indent="0">
              <a:buNone/>
            </a:pPr>
            <a:r>
              <a:rPr lang="ru-RU" sz="4400" dirty="0">
                <a:latin typeface="Arial Black" panose="020B0A04020102020204" pitchFamily="34" charset="0"/>
              </a:rPr>
              <a:t>3. «Школьный краеведческий музей»</a:t>
            </a:r>
          </a:p>
        </p:txBody>
      </p:sp>
    </p:spTree>
    <p:extLst>
      <p:ext uri="{BB962C8B-B14F-4D97-AF65-F5344CB8AC3E}">
        <p14:creationId xmlns:p14="http://schemas.microsoft.com/office/powerpoint/2010/main" val="277836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13 Всероссийская олимпиада по музыке «Фа-соль»</a:t>
            </a:r>
          </a:p>
          <a:p>
            <a:r>
              <a:rPr lang="ru-RU" dirty="0"/>
              <a:t>1-8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Дипломы </a:t>
            </a:r>
            <a:r>
              <a:rPr lang="en-US" dirty="0"/>
              <a:t>I</a:t>
            </a:r>
            <a:r>
              <a:rPr lang="ru-RU" dirty="0"/>
              <a:t>, </a:t>
            </a:r>
            <a:r>
              <a:rPr lang="en-US" dirty="0"/>
              <a:t>II</a:t>
            </a:r>
            <a:r>
              <a:rPr lang="ru-RU" dirty="0"/>
              <a:t> степени</a:t>
            </a:r>
          </a:p>
          <a:p>
            <a:r>
              <a:rPr lang="ru-RU" dirty="0" err="1"/>
              <a:t>Секисова</a:t>
            </a:r>
            <a:r>
              <a:rPr lang="ru-RU" dirty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20156506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конкурс художественной самодеятельности «Сударушка»</a:t>
            </a:r>
          </a:p>
          <a:p>
            <a:r>
              <a:rPr lang="ru-RU" dirty="0"/>
              <a:t>1 человек</a:t>
            </a:r>
          </a:p>
          <a:p>
            <a:r>
              <a:rPr lang="ru-RU" dirty="0"/>
              <a:t>Диплом Лауреата 1 степени</a:t>
            </a:r>
          </a:p>
          <a:p>
            <a:r>
              <a:rPr lang="ru-RU" dirty="0" err="1"/>
              <a:t>Секисова</a:t>
            </a:r>
            <a:r>
              <a:rPr lang="ru-RU" dirty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32266254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Конкурс «Достойный гражданин России»</a:t>
            </a:r>
          </a:p>
          <a:p>
            <a:r>
              <a:rPr lang="ru-RU" dirty="0"/>
              <a:t>21ноября – 20 декабря</a:t>
            </a:r>
          </a:p>
          <a:p>
            <a:r>
              <a:rPr lang="ru-RU" dirty="0"/>
              <a:t>6б, 8б, 9б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Поспелова Е.Н.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33198568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«Всероссийская олимпиада для школьников «Время знаний»</a:t>
            </a:r>
          </a:p>
          <a:p>
            <a:r>
              <a:rPr lang="ru-RU" dirty="0"/>
              <a:t>Диплом призёра</a:t>
            </a:r>
          </a:p>
          <a:p>
            <a:r>
              <a:rPr lang="ru-RU" dirty="0"/>
              <a:t>(3 место)</a:t>
            </a:r>
          </a:p>
          <a:p>
            <a:r>
              <a:rPr lang="ru-RU" dirty="0"/>
              <a:t>1 человек</a:t>
            </a:r>
          </a:p>
          <a:p>
            <a:r>
              <a:rPr lang="ru-RU" dirty="0"/>
              <a:t>6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Жигалова М.А.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9284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онлайн-зачет по финансовой грамотности</a:t>
            </a:r>
          </a:p>
          <a:p>
            <a:r>
              <a:rPr lang="ru-RU" dirty="0"/>
              <a:t>5-11кл.</a:t>
            </a:r>
          </a:p>
          <a:p>
            <a:r>
              <a:rPr lang="ru-RU" dirty="0"/>
              <a:t>Завьялова Н.А.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4153978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олимпиада по </a:t>
            </a:r>
            <a:r>
              <a:rPr lang="ru-RU" dirty="0" err="1"/>
              <a:t>кибербезопасности</a:t>
            </a:r>
            <a:endParaRPr lang="ru-RU" dirty="0"/>
          </a:p>
          <a:p>
            <a:r>
              <a:rPr lang="ru-RU" dirty="0"/>
              <a:t>8-11кл.</a:t>
            </a:r>
          </a:p>
          <a:p>
            <a:r>
              <a:rPr lang="ru-RU" dirty="0"/>
              <a:t>94человека</a:t>
            </a:r>
          </a:p>
          <a:p>
            <a:r>
              <a:rPr lang="ru-RU" dirty="0" err="1"/>
              <a:t>Кулалаев</a:t>
            </a:r>
            <a:r>
              <a:rPr lang="ru-RU" dirty="0"/>
              <a:t> К.С.</a:t>
            </a:r>
          </a:p>
          <a:p>
            <a:r>
              <a:rPr lang="ru-RU" dirty="0"/>
              <a:t>Классные руководители</a:t>
            </a:r>
          </a:p>
          <a:p>
            <a:r>
              <a:rPr lang="ru-RU" dirty="0"/>
              <a:t>Благодарность школе и учителю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654769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тест на знание Конституции РФ</a:t>
            </a:r>
          </a:p>
          <a:p>
            <a:r>
              <a:rPr lang="ru-RU" dirty="0"/>
              <a:t>7-11кл.</a:t>
            </a:r>
          </a:p>
          <a:p>
            <a:r>
              <a:rPr lang="ru-RU" dirty="0"/>
              <a:t>97 человек</a:t>
            </a:r>
          </a:p>
          <a:p>
            <a:r>
              <a:rPr lang="ru-RU" dirty="0"/>
              <a:t>Завьялова Н.А.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3426096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олимпиада «Безопасный интернет» (</a:t>
            </a:r>
            <a:r>
              <a:rPr lang="ru-RU" u="sng" dirty="0">
                <a:hlinkClick r:id="rId2"/>
              </a:rPr>
              <a:t>https://uchi.ru</a:t>
            </a:r>
            <a:r>
              <a:rPr lang="ru-RU" dirty="0"/>
              <a:t>)</a:t>
            </a:r>
          </a:p>
          <a:p>
            <a:r>
              <a:rPr lang="ru-RU" dirty="0"/>
              <a:t>1-11 класс</a:t>
            </a:r>
          </a:p>
          <a:p>
            <a:r>
              <a:rPr lang="ru-RU" dirty="0"/>
              <a:t>146 человек</a:t>
            </a:r>
          </a:p>
          <a:p>
            <a:r>
              <a:rPr lang="ru-RU" dirty="0" err="1"/>
              <a:t>Кулалаев</a:t>
            </a:r>
            <a:r>
              <a:rPr lang="ru-RU" dirty="0"/>
              <a:t> К.С.</a:t>
            </a:r>
          </a:p>
          <a:p>
            <a:r>
              <a:rPr lang="ru-RU" dirty="0"/>
              <a:t>Классные руководители</a:t>
            </a:r>
          </a:p>
          <a:p>
            <a:r>
              <a:rPr lang="ru-RU" dirty="0"/>
              <a:t>Благодарность школе</a:t>
            </a:r>
          </a:p>
        </p:txBody>
      </p:sp>
    </p:spTree>
    <p:extLst>
      <p:ext uri="{BB962C8B-B14F-4D97-AF65-F5344CB8AC3E}">
        <p14:creationId xmlns:p14="http://schemas.microsoft.com/office/powerpoint/2010/main" val="2404966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проект «Живая история»</a:t>
            </a:r>
          </a:p>
          <a:p>
            <a:r>
              <a:rPr lang="ru-RU" dirty="0"/>
              <a:t>Конкурс «Лучший экскурсовод»</a:t>
            </a:r>
          </a:p>
          <a:p>
            <a:r>
              <a:rPr lang="ru-RU" dirty="0"/>
              <a:t>Ивлева Яна, 9б</a:t>
            </a:r>
            <a:br>
              <a:rPr lang="ru-RU" dirty="0"/>
            </a:br>
            <a:r>
              <a:rPr lang="ru-RU" dirty="0"/>
              <a:t>Остроумова С.П</a:t>
            </a:r>
          </a:p>
        </p:txBody>
      </p:sp>
    </p:spTree>
    <p:extLst>
      <p:ext uri="{BB962C8B-B14F-4D97-AF65-F5344CB8AC3E}">
        <p14:creationId xmlns:p14="http://schemas.microsoft.com/office/powerpoint/2010/main" val="42682172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конкурс «Семейная реликвия»</a:t>
            </a:r>
          </a:p>
          <a:p>
            <a:r>
              <a:rPr lang="ru-RU" dirty="0"/>
              <a:t>Поспелов И.-9б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Поспелова Е.Н.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152894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В этом году добавляется инвариантный модуль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715" y="2338465"/>
            <a:ext cx="11362544" cy="38384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latin typeface="Arial Black" panose="020B0A04020102020204" pitchFamily="34" charset="0"/>
              </a:rPr>
              <a:t>«Профилактика </a:t>
            </a:r>
          </a:p>
          <a:p>
            <a:pPr marL="0" indent="0" algn="ctr">
              <a:buNone/>
            </a:pPr>
            <a:r>
              <a:rPr lang="ru-RU" sz="6000" dirty="0" smtClean="0">
                <a:latin typeface="Arial Black" panose="020B0A04020102020204" pitchFamily="34" charset="0"/>
              </a:rPr>
              <a:t>и </a:t>
            </a:r>
          </a:p>
          <a:p>
            <a:pPr marL="0" indent="0" algn="ctr">
              <a:buNone/>
            </a:pPr>
            <a:r>
              <a:rPr lang="ru-RU" sz="6000" dirty="0" smtClean="0">
                <a:latin typeface="Arial Black" panose="020B0A04020102020204" pitchFamily="34" charset="0"/>
              </a:rPr>
              <a:t>безопасность»</a:t>
            </a:r>
            <a:endParaRPr lang="ru-RU" sz="6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2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марафон «Волшебная осень» (</a:t>
            </a:r>
            <a:r>
              <a:rPr lang="ru-RU" dirty="0" err="1"/>
              <a:t>учи.ру</a:t>
            </a:r>
            <a:r>
              <a:rPr lang="ru-RU" dirty="0"/>
              <a:t>)</a:t>
            </a:r>
          </a:p>
          <a:p>
            <a:r>
              <a:rPr lang="ru-RU" dirty="0"/>
              <a:t>2б класс</a:t>
            </a:r>
          </a:p>
          <a:p>
            <a:r>
              <a:rPr lang="ru-RU" dirty="0"/>
              <a:t>1 место</a:t>
            </a:r>
          </a:p>
          <a:p>
            <a:r>
              <a:rPr lang="ru-RU" dirty="0"/>
              <a:t>12 человек</a:t>
            </a:r>
          </a:p>
          <a:p>
            <a:r>
              <a:rPr lang="ru-RU" dirty="0"/>
              <a:t>Новикова М.А.</a:t>
            </a:r>
          </a:p>
        </p:txBody>
      </p:sp>
    </p:spTree>
    <p:extLst>
      <p:ext uri="{BB962C8B-B14F-4D97-AF65-F5344CB8AC3E}">
        <p14:creationId xmlns:p14="http://schemas.microsoft.com/office/powerpoint/2010/main" val="26774404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Всероссийский марафон «Эра роботов» (</a:t>
            </a:r>
            <a:r>
              <a:rPr lang="ru-RU" dirty="0" err="1"/>
              <a:t>учи.ру</a:t>
            </a:r>
            <a:r>
              <a:rPr lang="ru-RU" dirty="0"/>
              <a:t>)</a:t>
            </a:r>
          </a:p>
          <a:p>
            <a:r>
              <a:rPr lang="ru-RU" dirty="0"/>
              <a:t>2а класс</a:t>
            </a:r>
          </a:p>
          <a:p>
            <a:r>
              <a:rPr lang="ru-RU" dirty="0"/>
              <a:t>7 человек</a:t>
            </a:r>
          </a:p>
          <a:p>
            <a:r>
              <a:rPr lang="ru-RU" dirty="0"/>
              <a:t>2, 3 место</a:t>
            </a:r>
          </a:p>
          <a:p>
            <a:r>
              <a:rPr lang="ru-RU" dirty="0"/>
              <a:t>5 – участие</a:t>
            </a:r>
          </a:p>
          <a:p>
            <a:r>
              <a:rPr lang="ru-RU" dirty="0"/>
              <a:t>Колосова О.А.</a:t>
            </a:r>
          </a:p>
          <a:p>
            <a:r>
              <a:rPr lang="ru-RU" dirty="0"/>
              <a:t>2б класс</a:t>
            </a:r>
          </a:p>
          <a:p>
            <a:r>
              <a:rPr lang="ru-RU" dirty="0"/>
              <a:t>1 </a:t>
            </a:r>
            <a:r>
              <a:rPr lang="ru-RU" dirty="0" smtClean="0"/>
              <a:t>место</a:t>
            </a:r>
          </a:p>
          <a:p>
            <a:r>
              <a:rPr lang="ru-RU" dirty="0" smtClean="0"/>
              <a:t>14 </a:t>
            </a:r>
            <a:r>
              <a:rPr lang="ru-RU" dirty="0"/>
              <a:t>человек</a:t>
            </a:r>
          </a:p>
          <a:p>
            <a:r>
              <a:rPr lang="ru-RU" dirty="0"/>
              <a:t>Новикова М.А.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210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марафон «Космическое приключение» (</a:t>
            </a:r>
            <a:r>
              <a:rPr lang="ru-RU" dirty="0" err="1"/>
              <a:t>учи.ру</a:t>
            </a:r>
            <a:r>
              <a:rPr lang="ru-RU" dirty="0"/>
              <a:t>)</a:t>
            </a:r>
          </a:p>
          <a:p>
            <a:r>
              <a:rPr lang="ru-RU" dirty="0"/>
              <a:t>2б класс</a:t>
            </a:r>
          </a:p>
          <a:p>
            <a:r>
              <a:rPr lang="ru-RU" dirty="0"/>
              <a:t>6 человек</a:t>
            </a:r>
          </a:p>
          <a:p>
            <a:r>
              <a:rPr lang="ru-RU" dirty="0"/>
              <a:t>3 место</a:t>
            </a:r>
          </a:p>
          <a:p>
            <a:r>
              <a:rPr lang="ru-RU" dirty="0"/>
              <a:t>Новикова М.А</a:t>
            </a:r>
          </a:p>
        </p:txBody>
      </p:sp>
    </p:spTree>
    <p:extLst>
      <p:ext uri="{BB962C8B-B14F-4D97-AF65-F5344CB8AC3E}">
        <p14:creationId xmlns:p14="http://schemas.microsoft.com/office/powerpoint/2010/main" val="9188483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49287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Всероссийский марафон «ДЕНЬ РОЖДЕНИЯ УЧИ.РУ» (</a:t>
            </a:r>
            <a:r>
              <a:rPr lang="ru-RU" dirty="0" err="1"/>
              <a:t>учи.ру</a:t>
            </a:r>
            <a:r>
              <a:rPr lang="ru-RU" dirty="0"/>
              <a:t>)</a:t>
            </a:r>
          </a:p>
          <a:p>
            <a:r>
              <a:rPr lang="ru-RU" dirty="0"/>
              <a:t>1б класс</a:t>
            </a:r>
          </a:p>
          <a:p>
            <a:r>
              <a:rPr lang="ru-RU" dirty="0"/>
              <a:t>9 человек</a:t>
            </a:r>
          </a:p>
          <a:p>
            <a:r>
              <a:rPr lang="ru-RU" dirty="0"/>
              <a:t>2 место</a:t>
            </a:r>
          </a:p>
          <a:p>
            <a:r>
              <a:rPr lang="ru-RU" dirty="0"/>
              <a:t>Маркова М.М.</a:t>
            </a:r>
          </a:p>
          <a:p>
            <a:r>
              <a:rPr lang="ru-RU" dirty="0"/>
              <a:t>2а класс</a:t>
            </a:r>
          </a:p>
          <a:p>
            <a:r>
              <a:rPr lang="ru-RU" dirty="0"/>
              <a:t>7 человек</a:t>
            </a:r>
          </a:p>
          <a:p>
            <a:r>
              <a:rPr lang="ru-RU" dirty="0"/>
              <a:t>1 место- 5 человек</a:t>
            </a:r>
          </a:p>
          <a:p>
            <a:r>
              <a:rPr lang="ru-RU" dirty="0"/>
              <a:t>Участие – 2 человека</a:t>
            </a:r>
          </a:p>
          <a:p>
            <a:r>
              <a:rPr lang="ru-RU" dirty="0"/>
              <a:t>Колосова О.А.</a:t>
            </a:r>
          </a:p>
          <a:p>
            <a:r>
              <a:rPr lang="ru-RU" dirty="0"/>
              <a:t>2б класс</a:t>
            </a:r>
          </a:p>
          <a:p>
            <a:r>
              <a:rPr lang="ru-RU" dirty="0"/>
              <a:t>1 место- 5 человек</a:t>
            </a:r>
          </a:p>
          <a:p>
            <a:r>
              <a:rPr lang="ru-RU" dirty="0"/>
              <a:t>2 место - 10 человек</a:t>
            </a:r>
          </a:p>
          <a:p>
            <a:r>
              <a:rPr lang="ru-RU" dirty="0"/>
              <a:t>Новикова М.А.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4064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Всероссийская олимпиада по русскому языку(учи. </a:t>
            </a:r>
            <a:r>
              <a:rPr lang="ru-RU" dirty="0" err="1"/>
              <a:t>ру</a:t>
            </a:r>
            <a:r>
              <a:rPr lang="ru-RU" dirty="0"/>
              <a:t>)</a:t>
            </a:r>
          </a:p>
          <a:p>
            <a:r>
              <a:rPr lang="ru-RU" dirty="0"/>
              <a:t>1а класс</a:t>
            </a:r>
          </a:p>
          <a:p>
            <a:r>
              <a:rPr lang="ru-RU" dirty="0"/>
              <a:t>7 человек</a:t>
            </a:r>
          </a:p>
          <a:p>
            <a:r>
              <a:rPr lang="ru-RU" dirty="0" err="1"/>
              <a:t>Пысларь</a:t>
            </a:r>
            <a:r>
              <a:rPr lang="ru-RU" dirty="0"/>
              <a:t> Н.Н.</a:t>
            </a:r>
          </a:p>
          <a:p>
            <a:r>
              <a:rPr lang="ru-RU" dirty="0"/>
              <a:t>1б класс</a:t>
            </a:r>
          </a:p>
          <a:p>
            <a:r>
              <a:rPr lang="ru-RU" dirty="0"/>
              <a:t>Маркова М.М.</a:t>
            </a:r>
          </a:p>
          <a:p>
            <a:r>
              <a:rPr lang="ru-RU" dirty="0"/>
              <a:t>4в класс</a:t>
            </a:r>
          </a:p>
          <a:p>
            <a:r>
              <a:rPr lang="ru-RU" dirty="0"/>
              <a:t>2человека</a:t>
            </a:r>
          </a:p>
          <a:p>
            <a:r>
              <a:rPr lang="ru-RU" dirty="0"/>
              <a:t>Иванова Н.О.</a:t>
            </a:r>
          </a:p>
        </p:txBody>
      </p:sp>
    </p:spTree>
    <p:extLst>
      <p:ext uri="{BB962C8B-B14F-4D97-AF65-F5344CB8AC3E}">
        <p14:creationId xmlns:p14="http://schemas.microsoft.com/office/powerpoint/2010/main" val="16639801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Инфоурок</a:t>
            </a:r>
            <a:endParaRPr lang="ru-RU" dirty="0"/>
          </a:p>
          <a:p>
            <a:r>
              <a:rPr lang="ru-RU" dirty="0"/>
              <a:t>Онлайн-олимпиада по истории Отечества</a:t>
            </a:r>
          </a:p>
          <a:p>
            <a:r>
              <a:rPr lang="ru-RU" dirty="0"/>
              <a:t>6б класс</a:t>
            </a:r>
          </a:p>
          <a:p>
            <a:r>
              <a:rPr lang="ru-RU" dirty="0"/>
              <a:t>3 человека</a:t>
            </a:r>
          </a:p>
          <a:p>
            <a:r>
              <a:rPr lang="ru-RU" dirty="0"/>
              <a:t>3 место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15255458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Олимпиада по окружающему миру и экологии</a:t>
            </a:r>
          </a:p>
          <a:p>
            <a:r>
              <a:rPr lang="ru-RU" dirty="0" err="1"/>
              <a:t>Учи.ру</a:t>
            </a:r>
            <a:endParaRPr lang="ru-RU" dirty="0"/>
          </a:p>
          <a:p>
            <a:r>
              <a:rPr lang="ru-RU" dirty="0"/>
              <a:t>1а – 11чел.</a:t>
            </a:r>
          </a:p>
          <a:p>
            <a:r>
              <a:rPr lang="ru-RU" dirty="0"/>
              <a:t>1б – 6чел.</a:t>
            </a:r>
          </a:p>
          <a:p>
            <a:r>
              <a:rPr lang="ru-RU" dirty="0"/>
              <a:t>2а – 11чел.</a:t>
            </a:r>
          </a:p>
          <a:p>
            <a:r>
              <a:rPr lang="ru-RU" dirty="0"/>
              <a:t>2б – 7чел.</a:t>
            </a:r>
          </a:p>
          <a:p>
            <a:r>
              <a:rPr lang="ru-RU" dirty="0"/>
              <a:t>3а – 4чел.</a:t>
            </a:r>
          </a:p>
          <a:p>
            <a:r>
              <a:rPr lang="ru-RU" dirty="0"/>
              <a:t>3б – 4чел.</a:t>
            </a:r>
          </a:p>
          <a:p>
            <a:r>
              <a:rPr lang="ru-RU" dirty="0"/>
              <a:t>4в – 2чел.</a:t>
            </a:r>
          </a:p>
          <a:p>
            <a:r>
              <a:rPr lang="ru-RU" dirty="0"/>
              <a:t>5б – 2чел.</a:t>
            </a:r>
          </a:p>
          <a:p>
            <a:r>
              <a:rPr lang="ru-RU" dirty="0"/>
              <a:t>6а – 11чел.</a:t>
            </a:r>
          </a:p>
          <a:p>
            <a:r>
              <a:rPr lang="ru-RU" dirty="0"/>
              <a:t>6б -4чел.</a:t>
            </a:r>
          </a:p>
          <a:p>
            <a:r>
              <a:rPr lang="ru-RU" dirty="0"/>
              <a:t>7а – 10чел.</a:t>
            </a:r>
          </a:p>
          <a:p>
            <a:r>
              <a:rPr lang="ru-RU" dirty="0"/>
              <a:t>7б – 1чел.</a:t>
            </a:r>
          </a:p>
          <a:p>
            <a:r>
              <a:rPr lang="ru-RU" dirty="0"/>
              <a:t>8б – 2 чел.</a:t>
            </a:r>
          </a:p>
        </p:txBody>
      </p:sp>
    </p:spTree>
    <p:extLst>
      <p:ext uri="{BB962C8B-B14F-4D97-AF65-F5344CB8AC3E}">
        <p14:creationId xmlns:p14="http://schemas.microsoft.com/office/powerpoint/2010/main" val="24133051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Олимпиада по финансовой грамотности на </a:t>
            </a:r>
            <a:r>
              <a:rPr lang="ru-RU" dirty="0" err="1"/>
              <a:t>учи.ру</a:t>
            </a:r>
            <a:endParaRPr lang="ru-RU" dirty="0"/>
          </a:p>
          <a:p>
            <a:r>
              <a:rPr lang="ru-RU" dirty="0"/>
              <a:t>Остроумова С.П.</a:t>
            </a:r>
          </a:p>
          <a:p>
            <a:r>
              <a:rPr lang="ru-RU" dirty="0" err="1"/>
              <a:t>Кулалаев</a:t>
            </a:r>
            <a:r>
              <a:rPr lang="ru-RU" dirty="0"/>
              <a:t> К.С.</a:t>
            </a:r>
          </a:p>
          <a:p>
            <a:r>
              <a:rPr lang="ru-RU" dirty="0"/>
              <a:t>Завьялова Н.А.</a:t>
            </a:r>
          </a:p>
          <a:p>
            <a:r>
              <a:rPr lang="ru-RU" dirty="0"/>
              <a:t>Кудрявцева Н.В.</a:t>
            </a:r>
          </a:p>
          <a:p>
            <a:r>
              <a:rPr lang="ru-RU" dirty="0"/>
              <a:t>85 человек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5679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онлайн-конкурс «История огнестрельного оружия»</a:t>
            </a:r>
          </a:p>
          <a:p>
            <a:r>
              <a:rPr lang="ru-RU" dirty="0"/>
              <a:t>6б класс</a:t>
            </a:r>
          </a:p>
          <a:p>
            <a:r>
              <a:rPr lang="ru-RU" dirty="0"/>
              <a:t>2 человека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16400747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историческая интеллектуальная игра «1418», посвященная Великой Отечественной войне</a:t>
            </a:r>
          </a:p>
          <a:p>
            <a:r>
              <a:rPr lang="ru-RU" dirty="0"/>
              <a:t>9б, команда учителей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11156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Направления работы в программе воспитания 2023-2024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18741"/>
            <a:ext cx="10515600" cy="460198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гражданское </a:t>
            </a:r>
            <a:r>
              <a:rPr lang="ru-RU" sz="3200" b="1" dirty="0" smtClean="0">
                <a:latin typeface="Arial Black" panose="020B0A04020102020204" pitchFamily="34" charset="0"/>
              </a:rPr>
              <a:t>воспитание</a:t>
            </a:r>
          </a:p>
          <a:p>
            <a:r>
              <a:rPr lang="ru-RU" sz="3200" b="1" dirty="0">
                <a:latin typeface="Arial Black" panose="020B0A04020102020204" pitchFamily="34" charset="0"/>
              </a:rPr>
              <a:t>патриотическое воспитание</a:t>
            </a:r>
            <a:r>
              <a:rPr lang="ru-RU" sz="3200" dirty="0">
                <a:latin typeface="Arial Black" panose="020B0A04020102020204" pitchFamily="34" charset="0"/>
              </a:rPr>
              <a:t> </a:t>
            </a:r>
            <a:endParaRPr lang="ru-RU" sz="3200" dirty="0" smtClean="0">
              <a:latin typeface="Arial Black" panose="020B0A04020102020204" pitchFamily="34" charset="0"/>
            </a:endParaRPr>
          </a:p>
          <a:p>
            <a:r>
              <a:rPr lang="ru-RU" sz="3200" b="1" dirty="0">
                <a:latin typeface="Arial Black" panose="020B0A04020102020204" pitchFamily="34" charset="0"/>
              </a:rPr>
              <a:t>духовно-нравственное воспитание </a:t>
            </a:r>
            <a:endParaRPr lang="ru-RU" sz="3200" b="1" dirty="0" smtClean="0">
              <a:latin typeface="Arial Black" panose="020B0A04020102020204" pitchFamily="34" charset="0"/>
            </a:endParaRPr>
          </a:p>
          <a:p>
            <a:r>
              <a:rPr lang="ru-RU" sz="3200" b="1" dirty="0">
                <a:latin typeface="Arial Black" panose="020B0A04020102020204" pitchFamily="34" charset="0"/>
              </a:rPr>
              <a:t>эстетическое </a:t>
            </a:r>
            <a:r>
              <a:rPr lang="ru-RU" sz="3200" b="1" dirty="0" smtClean="0">
                <a:latin typeface="Arial Black" panose="020B0A04020102020204" pitchFamily="34" charset="0"/>
              </a:rPr>
              <a:t>воспитание</a:t>
            </a:r>
          </a:p>
          <a:p>
            <a:r>
              <a:rPr lang="ru-RU" sz="3200" b="1" dirty="0">
                <a:latin typeface="Arial Black" panose="020B0A04020102020204" pitchFamily="34" charset="0"/>
              </a:rPr>
              <a:t>физическое </a:t>
            </a:r>
            <a:r>
              <a:rPr lang="ru-RU" sz="3200" b="1" dirty="0" smtClean="0">
                <a:latin typeface="Arial Black" panose="020B0A04020102020204" pitchFamily="34" charset="0"/>
              </a:rPr>
              <a:t>воспитание</a:t>
            </a:r>
          </a:p>
          <a:p>
            <a:r>
              <a:rPr lang="ru-RU" sz="3200" b="1" dirty="0">
                <a:latin typeface="Arial Black" panose="020B0A04020102020204" pitchFamily="34" charset="0"/>
              </a:rPr>
              <a:t>трудовое </a:t>
            </a:r>
            <a:r>
              <a:rPr lang="ru-RU" sz="3200" b="1" dirty="0" smtClean="0">
                <a:latin typeface="Arial Black" panose="020B0A04020102020204" pitchFamily="34" charset="0"/>
              </a:rPr>
              <a:t>воспитание</a:t>
            </a:r>
          </a:p>
          <a:p>
            <a:r>
              <a:rPr lang="ru-RU" sz="3200" b="1" dirty="0">
                <a:latin typeface="Arial Black" panose="020B0A04020102020204" pitchFamily="34" charset="0"/>
              </a:rPr>
              <a:t>экологическое </a:t>
            </a:r>
            <a:r>
              <a:rPr lang="ru-RU" sz="3200" b="1" dirty="0" smtClean="0">
                <a:latin typeface="Arial Black" panose="020B0A04020102020204" pitchFamily="34" charset="0"/>
              </a:rPr>
              <a:t>воспитание</a:t>
            </a:r>
          </a:p>
          <a:p>
            <a:r>
              <a:rPr lang="ru-RU" sz="3200" b="1" dirty="0">
                <a:latin typeface="Arial Black" panose="020B0A04020102020204" pitchFamily="34" charset="0"/>
              </a:rPr>
              <a:t>познавательное</a:t>
            </a:r>
            <a:endParaRPr lang="ru-RU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31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Всероссийский конкурс поэтической декламации «История России в стихах»</a:t>
            </a:r>
          </a:p>
          <a:p>
            <a:r>
              <a:rPr lang="ru-RU" dirty="0"/>
              <a:t>Густов В. – 7а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34884685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Всероссийская онлайн-игра «Орлята»</a:t>
            </a:r>
          </a:p>
          <a:p>
            <a:r>
              <a:rPr lang="ru-RU" dirty="0"/>
              <a:t>10 человек</a:t>
            </a:r>
          </a:p>
          <a:p>
            <a:r>
              <a:rPr lang="ru-RU" dirty="0"/>
              <a:t>3-4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Поспелова Е.Н.</a:t>
            </a:r>
          </a:p>
          <a:p>
            <a:r>
              <a:rPr lang="ru-RU" dirty="0" err="1"/>
              <a:t>Кулалаев</a:t>
            </a:r>
            <a:r>
              <a:rPr lang="ru-RU" dirty="0"/>
              <a:t> К.С.</a:t>
            </a:r>
          </a:p>
        </p:txBody>
      </p:sp>
    </p:spTree>
    <p:extLst>
      <p:ext uri="{BB962C8B-B14F-4D97-AF65-F5344CB8AC3E}">
        <p14:creationId xmlns:p14="http://schemas.microsoft.com/office/powerpoint/2010/main" val="9583991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Региональный уровень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Межмуниципальный </a:t>
            </a:r>
            <a:r>
              <a:rPr lang="ru-RU" b="1" dirty="0" smtClean="0"/>
              <a:t>уровень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Торжок</a:t>
            </a:r>
          </a:p>
          <a:p>
            <a:r>
              <a:rPr lang="ru-RU" dirty="0"/>
              <a:t>Кросс Нации</a:t>
            </a:r>
          </a:p>
          <a:p>
            <a:r>
              <a:rPr lang="ru-RU" dirty="0"/>
              <a:t>10 человек</a:t>
            </a:r>
          </a:p>
          <a:p>
            <a:r>
              <a:rPr lang="ru-RU" dirty="0"/>
              <a:t>9-11 класс</a:t>
            </a:r>
          </a:p>
          <a:p>
            <a:r>
              <a:rPr lang="ru-RU" b="1" dirty="0"/>
              <a:t>Поспелова М.В.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2005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Региональный этап </a:t>
            </a:r>
            <a:r>
              <a:rPr lang="ru-RU" dirty="0"/>
              <a:t>Президентских </a:t>
            </a:r>
            <a:r>
              <a:rPr lang="ru-RU" dirty="0" smtClean="0"/>
              <a:t>состязаний</a:t>
            </a:r>
          </a:p>
          <a:p>
            <a:r>
              <a:rPr lang="ru-RU" dirty="0" smtClean="0"/>
              <a:t>Класс-команда 5б</a:t>
            </a:r>
          </a:p>
          <a:p>
            <a:r>
              <a:rPr lang="ru-RU" dirty="0" smtClean="0"/>
              <a:t>Поспелова Е.Н.</a:t>
            </a:r>
          </a:p>
          <a:p>
            <a:r>
              <a:rPr lang="ru-RU" dirty="0" smtClean="0"/>
              <a:t>Поспелова М.В.</a:t>
            </a:r>
          </a:p>
          <a:p>
            <a:r>
              <a:rPr lang="ru-RU" dirty="0" smtClean="0"/>
              <a:t>3 место</a:t>
            </a:r>
          </a:p>
          <a:p>
            <a:r>
              <a:rPr lang="ru-RU" dirty="0" err="1" smtClean="0"/>
              <a:t>Личники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2210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Региональная краеведческая викторина «Старица и Старицкий район»</a:t>
            </a:r>
          </a:p>
          <a:p>
            <a:r>
              <a:rPr lang="ru-RU" dirty="0"/>
              <a:t>2 команды</a:t>
            </a:r>
          </a:p>
          <a:p>
            <a:r>
              <a:rPr lang="ru-RU" dirty="0"/>
              <a:t>6 человек</a:t>
            </a:r>
          </a:p>
          <a:p>
            <a:r>
              <a:rPr lang="ru-RU" dirty="0"/>
              <a:t>6б, </a:t>
            </a:r>
          </a:p>
          <a:p>
            <a:r>
              <a:rPr lang="ru-RU" dirty="0"/>
              <a:t>7а </a:t>
            </a:r>
            <a:r>
              <a:rPr lang="ru-RU" dirty="0" err="1"/>
              <a:t>кл</a:t>
            </a:r>
            <a:r>
              <a:rPr lang="ru-RU" dirty="0"/>
              <a:t>.- 4 место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33581805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Региональный конкурс «Музейный предмет – хранитель социальной памяти»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5 </a:t>
            </a:r>
            <a:r>
              <a:rPr lang="ru-RU" dirty="0" smtClean="0"/>
              <a:t>человека</a:t>
            </a:r>
          </a:p>
          <a:p>
            <a:r>
              <a:rPr lang="ru-RU" dirty="0" smtClean="0"/>
              <a:t>8б</a:t>
            </a:r>
            <a:r>
              <a:rPr lang="ru-RU" dirty="0"/>
              <a:t>, 9б классы</a:t>
            </a:r>
          </a:p>
          <a:p>
            <a:r>
              <a:rPr lang="ru-RU" dirty="0"/>
              <a:t>1 место</a:t>
            </a:r>
          </a:p>
        </p:txBody>
      </p:sp>
    </p:spTree>
    <p:extLst>
      <p:ext uri="{BB962C8B-B14F-4D97-AF65-F5344CB8AC3E}">
        <p14:creationId xmlns:p14="http://schemas.microsoft.com/office/powerpoint/2010/main" val="12916158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«Доброволец </a:t>
            </a:r>
            <a:r>
              <a:rPr lang="ru-RU" dirty="0" err="1"/>
              <a:t>Верхневолжья</a:t>
            </a:r>
            <a:r>
              <a:rPr lang="ru-RU" dirty="0"/>
              <a:t>»</a:t>
            </a:r>
          </a:p>
          <a:p>
            <a:r>
              <a:rPr lang="ru-RU" dirty="0"/>
              <a:t>2 номинации</a:t>
            </a:r>
          </a:p>
          <a:p>
            <a:r>
              <a:rPr lang="ru-RU" dirty="0"/>
              <a:t>5-9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2 место</a:t>
            </a:r>
          </a:p>
        </p:txBody>
      </p:sp>
    </p:spTree>
    <p:extLst>
      <p:ext uri="{BB962C8B-B14F-4D97-AF65-F5344CB8AC3E}">
        <p14:creationId xmlns:p14="http://schemas.microsoft.com/office/powerpoint/2010/main" val="10894045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Региональные финансовые состязания</a:t>
            </a:r>
          </a:p>
          <a:p>
            <a:r>
              <a:rPr lang="ru-RU" dirty="0"/>
              <a:t>Кудрявцева Полина – 7а</a:t>
            </a:r>
          </a:p>
          <a:p>
            <a:r>
              <a:rPr lang="ru-RU" dirty="0"/>
              <a:t>Третьякова Алина – 9а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8-9 декабря</a:t>
            </a:r>
          </a:p>
          <a:p>
            <a:r>
              <a:rPr lang="ru-RU" dirty="0"/>
              <a:t>Участие </a:t>
            </a:r>
          </a:p>
        </p:txBody>
      </p:sp>
    </p:spTree>
    <p:extLst>
      <p:ext uri="{BB962C8B-B14F-4D97-AF65-F5344CB8AC3E}">
        <p14:creationId xmlns:p14="http://schemas.microsoft.com/office/powerpoint/2010/main" val="23845563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Региональный конкурс «Мой наставник»</a:t>
            </a:r>
          </a:p>
          <a:p>
            <a:r>
              <a:rPr lang="ru-RU" dirty="0"/>
              <a:t>6а, 6б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Кудрявцева Н.В.</a:t>
            </a:r>
          </a:p>
          <a:p>
            <a:r>
              <a:rPr lang="ru-RU" dirty="0"/>
              <a:t>Жигалова М.А.</a:t>
            </a:r>
          </a:p>
        </p:txBody>
      </p:sp>
    </p:spTree>
    <p:extLst>
      <p:ext uri="{BB962C8B-B14F-4D97-AF65-F5344CB8AC3E}">
        <p14:creationId xmlns:p14="http://schemas.microsoft.com/office/powerpoint/2010/main" val="28513079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Региональная краеведческая викторина, посвященная </a:t>
            </a:r>
            <a:r>
              <a:rPr lang="ru-RU" dirty="0" err="1"/>
              <a:t>Н.Львову</a:t>
            </a:r>
            <a:endParaRPr lang="ru-RU" dirty="0"/>
          </a:p>
          <a:p>
            <a:r>
              <a:rPr lang="ru-RU" dirty="0"/>
              <a:t>3 команды</a:t>
            </a:r>
          </a:p>
          <a:p>
            <a:r>
              <a:rPr lang="ru-RU" dirty="0"/>
              <a:t>7а, 6бкл.</a:t>
            </a:r>
          </a:p>
          <a:p>
            <a:r>
              <a:rPr lang="ru-RU" dirty="0"/>
              <a:t>1 место</a:t>
            </a:r>
          </a:p>
          <a:p>
            <a:r>
              <a:rPr lang="ru-RU" dirty="0"/>
              <a:t>Участие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Кудрявцева Н.В.</a:t>
            </a:r>
          </a:p>
        </p:txBody>
      </p:sp>
    </p:spTree>
    <p:extLst>
      <p:ext uri="{BB962C8B-B14F-4D97-AF65-F5344CB8AC3E}">
        <p14:creationId xmlns:p14="http://schemas.microsoft.com/office/powerpoint/2010/main" val="275454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3" y="599606"/>
            <a:ext cx="11437495" cy="5816183"/>
          </a:xfrm>
        </p:spPr>
        <p:txBody>
          <a:bodyPr>
            <a:normAutofit lnSpcReduction="10000"/>
          </a:bodyPr>
          <a:lstStyle/>
          <a:p>
            <a:r>
              <a:rPr lang="ru-RU" sz="4400" dirty="0" smtClean="0">
                <a:latin typeface="Arial Black" panose="020B0A04020102020204" pitchFamily="34" charset="0"/>
              </a:rPr>
              <a:t>Классные руководители – 25 человек </a:t>
            </a:r>
            <a:r>
              <a:rPr lang="ru-RU" sz="3600" i="1" dirty="0" smtClean="0">
                <a:latin typeface="Arial Black" panose="020B0A04020102020204" pitchFamily="34" charset="0"/>
              </a:rPr>
              <a:t>(Жигалова М.А. – лауреат регионального конкурса «Самый классный классный)</a:t>
            </a:r>
          </a:p>
          <a:p>
            <a:r>
              <a:rPr lang="ru-RU" sz="4400" dirty="0" smtClean="0">
                <a:latin typeface="Arial Black" panose="020B0A04020102020204" pitchFamily="34" charset="0"/>
              </a:rPr>
              <a:t>Руководители детских общественных объединений – 8 человек</a:t>
            </a:r>
          </a:p>
          <a:p>
            <a:r>
              <a:rPr lang="ru-RU" sz="4400" dirty="0" smtClean="0">
                <a:latin typeface="Arial Black" panose="020B0A04020102020204" pitchFamily="34" charset="0"/>
              </a:rPr>
              <a:t>Педагоги дополнительного образования – 27 человек (в том числе руководители ДОО) </a:t>
            </a:r>
            <a:endParaRPr lang="ru-RU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50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Региональный конкурс «Поезд здоровья»</a:t>
            </a:r>
          </a:p>
          <a:p>
            <a:r>
              <a:rPr lang="ru-RU" dirty="0"/>
              <a:t>1б – 7 человек</a:t>
            </a:r>
          </a:p>
          <a:p>
            <a:r>
              <a:rPr lang="ru-RU" dirty="0"/>
              <a:t>2а – 11 человек</a:t>
            </a:r>
          </a:p>
          <a:p>
            <a:r>
              <a:rPr lang="ru-RU" dirty="0"/>
              <a:t>2б – 8 человек</a:t>
            </a:r>
          </a:p>
          <a:p>
            <a:r>
              <a:rPr lang="ru-RU" dirty="0"/>
              <a:t>3а – 3 человека</a:t>
            </a:r>
          </a:p>
          <a:p>
            <a:r>
              <a:rPr lang="ru-RU" dirty="0"/>
              <a:t>3б – 13 человек</a:t>
            </a:r>
          </a:p>
          <a:p>
            <a:r>
              <a:rPr lang="ru-RU" dirty="0"/>
              <a:t>4б – 8 человек</a:t>
            </a:r>
          </a:p>
          <a:p>
            <a:r>
              <a:rPr lang="ru-RU" dirty="0"/>
              <a:t>4а – 8 человек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6205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Межмуниципальный онлайн-конкурс видеопоздравлений «С Днем рождения, Дом творчества!»</a:t>
            </a:r>
          </a:p>
          <a:p>
            <a:r>
              <a:rPr lang="ru-RU" dirty="0"/>
              <a:t>3а класс</a:t>
            </a:r>
          </a:p>
          <a:p>
            <a:r>
              <a:rPr lang="ru-RU" dirty="0"/>
              <a:t>17 человек</a:t>
            </a:r>
          </a:p>
          <a:p>
            <a:r>
              <a:rPr lang="ru-RU" dirty="0"/>
              <a:t>Победители</a:t>
            </a:r>
          </a:p>
          <a:p>
            <a:r>
              <a:rPr lang="ru-RU" dirty="0"/>
              <a:t>Поспелова Т.С.</a:t>
            </a:r>
          </a:p>
          <a:p>
            <a:r>
              <a:rPr lang="ru-RU" dirty="0"/>
              <a:t>2а класс</a:t>
            </a:r>
          </a:p>
          <a:p>
            <a:r>
              <a:rPr lang="ru-RU" dirty="0"/>
              <a:t>Колосова О.А.</a:t>
            </a:r>
          </a:p>
        </p:txBody>
      </p:sp>
    </p:spTree>
    <p:extLst>
      <p:ext uri="{BB962C8B-B14F-4D97-AF65-F5344CB8AC3E}">
        <p14:creationId xmlns:p14="http://schemas.microsoft.com/office/powerpoint/2010/main" val="42336159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Областные соревнования «Серебряный мяч»</a:t>
            </a:r>
          </a:p>
          <a:p>
            <a:r>
              <a:rPr lang="ru-RU" dirty="0"/>
              <a:t>7-8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8 человек</a:t>
            </a:r>
          </a:p>
          <a:p>
            <a:r>
              <a:rPr lang="ru-RU" dirty="0"/>
              <a:t>5 место из 8</a:t>
            </a:r>
          </a:p>
          <a:p>
            <a:r>
              <a:rPr lang="ru-RU" dirty="0"/>
              <a:t>Орлова О.А.</a:t>
            </a:r>
          </a:p>
        </p:txBody>
      </p:sp>
    </p:spTree>
    <p:extLst>
      <p:ext uri="{BB962C8B-B14F-4D97-AF65-F5344CB8AC3E}">
        <p14:creationId xmlns:p14="http://schemas.microsoft.com/office/powerpoint/2010/main" val="36443580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Областные соревнования среди школьников Тверской области по спортивному туризму </a:t>
            </a:r>
            <a:r>
              <a:rPr lang="ru-RU" i="1" dirty="0"/>
              <a:t>"Дистанция пешеходная </a:t>
            </a:r>
            <a:r>
              <a:rPr lang="ru-RU" i="1" dirty="0" err="1"/>
              <a:t>Квакшино</a:t>
            </a:r>
            <a:r>
              <a:rPr lang="ru-RU" i="1" dirty="0"/>
              <a:t> 2023 "</a:t>
            </a:r>
            <a:endParaRPr lang="ru-RU" dirty="0"/>
          </a:p>
          <a:p>
            <a:r>
              <a:rPr lang="ru-RU" dirty="0"/>
              <a:t>8-9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5 человек</a:t>
            </a:r>
          </a:p>
          <a:p>
            <a:r>
              <a:rPr lang="ru-RU" dirty="0"/>
              <a:t>Голубев Д.С.</a:t>
            </a:r>
          </a:p>
        </p:txBody>
      </p:sp>
    </p:spTree>
    <p:extLst>
      <p:ext uri="{BB962C8B-B14F-4D97-AF65-F5344CB8AC3E}">
        <p14:creationId xmlns:p14="http://schemas.microsoft.com/office/powerpoint/2010/main" val="239024359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Областные соревнования среди школьников Тверской области по спортивному туризму </a:t>
            </a:r>
            <a:r>
              <a:rPr lang="ru-RU" i="1" dirty="0"/>
              <a:t>"Дистанция пешеходная "</a:t>
            </a:r>
            <a:endParaRPr lang="ru-RU" dirty="0"/>
          </a:p>
          <a:p>
            <a:r>
              <a:rPr lang="ru-RU" dirty="0"/>
              <a:t>5-9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6 человек</a:t>
            </a:r>
          </a:p>
          <a:p>
            <a:r>
              <a:rPr lang="ru-RU" dirty="0" err="1"/>
              <a:t>Г.Тверь</a:t>
            </a:r>
            <a:endParaRPr lang="ru-RU" dirty="0"/>
          </a:p>
          <a:p>
            <a:r>
              <a:rPr lang="ru-RU" dirty="0"/>
              <a:t>Голубев Д.С.</a:t>
            </a:r>
          </a:p>
          <a:p>
            <a:r>
              <a:rPr lang="ru-RU" dirty="0"/>
              <a:t>26 февраля</a:t>
            </a:r>
          </a:p>
        </p:txBody>
      </p:sp>
    </p:spTree>
    <p:extLst>
      <p:ext uri="{BB962C8B-B14F-4D97-AF65-F5344CB8AC3E}">
        <p14:creationId xmlns:p14="http://schemas.microsoft.com/office/powerpoint/2010/main" val="32374534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Региональный этап Всероссийского конкурса «Без срока давности» - Фестиваль музеев</a:t>
            </a:r>
          </a:p>
          <a:p>
            <a:r>
              <a:rPr lang="ru-RU" dirty="0"/>
              <a:t>Остроумова С.П.</a:t>
            </a:r>
          </a:p>
        </p:txBody>
      </p:sp>
    </p:spTree>
    <p:extLst>
      <p:ext uri="{BB962C8B-B14F-4D97-AF65-F5344CB8AC3E}">
        <p14:creationId xmlns:p14="http://schemas.microsoft.com/office/powerpoint/2010/main" val="182158369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10 апреля</a:t>
            </a:r>
          </a:p>
          <a:p>
            <a:r>
              <a:rPr lang="ru-RU" dirty="0"/>
              <a:t>Региональный этап</a:t>
            </a:r>
          </a:p>
          <a:p>
            <a:r>
              <a:rPr lang="ru-RU" dirty="0"/>
              <a:t> «Живая классика»</a:t>
            </a:r>
          </a:p>
          <a:p>
            <a:r>
              <a:rPr lang="ru-RU" dirty="0"/>
              <a:t>Ивлева Яна</a:t>
            </a:r>
          </a:p>
          <a:p>
            <a:r>
              <a:rPr lang="ru-RU" dirty="0"/>
              <a:t>Образцова Яна</a:t>
            </a:r>
          </a:p>
          <a:p>
            <a:r>
              <a:rPr lang="ru-RU" dirty="0" smtClean="0"/>
              <a:t>Соколова </a:t>
            </a:r>
            <a:r>
              <a:rPr lang="ru-RU" dirty="0"/>
              <a:t>Т.А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67021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Межмуниципальный </a:t>
            </a:r>
            <a:r>
              <a:rPr lang="ru-RU" dirty="0" smtClean="0"/>
              <a:t>патриотический фестиваль «Время Победы»</a:t>
            </a:r>
            <a:endParaRPr lang="ru-RU" dirty="0"/>
          </a:p>
          <a:p>
            <a:r>
              <a:rPr lang="ru-RU" dirty="0"/>
              <a:t>1-4 </a:t>
            </a:r>
            <a:r>
              <a:rPr lang="ru-RU" dirty="0" smtClean="0"/>
              <a:t>классы</a:t>
            </a:r>
          </a:p>
          <a:p>
            <a:r>
              <a:rPr lang="ru-RU" dirty="0" smtClean="0"/>
              <a:t>4 человека</a:t>
            </a:r>
            <a:endParaRPr lang="ru-RU" dirty="0"/>
          </a:p>
          <a:p>
            <a:r>
              <a:rPr lang="ru-RU" dirty="0" err="1"/>
              <a:t>Г.Бежецк</a:t>
            </a:r>
            <a:endParaRPr lang="ru-RU" dirty="0"/>
          </a:p>
          <a:p>
            <a:r>
              <a:rPr lang="ru-RU" dirty="0" smtClean="0"/>
              <a:t>1 призер</a:t>
            </a:r>
          </a:p>
          <a:p>
            <a:r>
              <a:rPr lang="ru-RU" dirty="0" smtClean="0"/>
              <a:t>Дипломанты в номинации</a:t>
            </a:r>
            <a:endParaRPr lang="ru-RU" dirty="0"/>
          </a:p>
          <a:p>
            <a:r>
              <a:rPr lang="ru-RU" dirty="0" err="1"/>
              <a:t>Секисова</a:t>
            </a:r>
            <a:r>
              <a:rPr lang="ru-RU" dirty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34201748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Региональный конкурс «Шаг в будущее»</a:t>
            </a:r>
          </a:p>
          <a:p>
            <a:r>
              <a:rPr lang="ru-RU" dirty="0"/>
              <a:t>9-10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r>
              <a:rPr lang="ru-RU" dirty="0"/>
              <a:t>Завьялова Н.А.</a:t>
            </a:r>
          </a:p>
          <a:p>
            <a:r>
              <a:rPr lang="ru-RU" dirty="0"/>
              <a:t>Участие в форуме</a:t>
            </a:r>
          </a:p>
        </p:txBody>
      </p:sp>
    </p:spTree>
    <p:extLst>
      <p:ext uri="{BB962C8B-B14F-4D97-AF65-F5344CB8AC3E}">
        <p14:creationId xmlns:p14="http://schemas.microsoft.com/office/powerpoint/2010/main" val="10750861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Региональная игра «Победа»</a:t>
            </a:r>
          </a:p>
          <a:p>
            <a:r>
              <a:rPr lang="ru-RU" dirty="0"/>
              <a:t>10 человек</a:t>
            </a:r>
          </a:p>
          <a:p>
            <a:r>
              <a:rPr lang="ru-RU" dirty="0" err="1"/>
              <a:t>Юнармия</a:t>
            </a:r>
            <a:endParaRPr lang="ru-RU" dirty="0"/>
          </a:p>
          <a:p>
            <a:r>
              <a:rPr lang="ru-RU" dirty="0"/>
              <a:t>Поспелова Е.Н.</a:t>
            </a:r>
          </a:p>
          <a:p>
            <a:r>
              <a:rPr lang="ru-RU" dirty="0"/>
              <a:t>Орлова О.А.</a:t>
            </a:r>
          </a:p>
        </p:txBody>
      </p:sp>
    </p:spTree>
    <p:extLst>
      <p:ext uri="{BB962C8B-B14F-4D97-AF65-F5344CB8AC3E}">
        <p14:creationId xmlns:p14="http://schemas.microsoft.com/office/powerpoint/2010/main" val="26229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Дополнительное</a:t>
            </a:r>
            <a:r>
              <a:rPr lang="ru-RU" sz="5400" dirty="0" smtClean="0"/>
              <a:t> </a:t>
            </a:r>
            <a:r>
              <a:rPr lang="ru-RU" sz="5400" dirty="0" smtClean="0">
                <a:latin typeface="Arial Black" panose="020B0A04020102020204" pitchFamily="34" charset="0"/>
              </a:rPr>
              <a:t>образование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773" y="2203553"/>
            <a:ext cx="11632367" cy="3973409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Arial Black" panose="020B0A04020102020204" pitchFamily="34" charset="0"/>
              </a:rPr>
              <a:t>50 кружков и секций</a:t>
            </a:r>
          </a:p>
          <a:p>
            <a:r>
              <a:rPr lang="ru-RU" sz="5400" dirty="0" smtClean="0">
                <a:latin typeface="Arial Black" panose="020B0A04020102020204" pitchFamily="34" charset="0"/>
              </a:rPr>
              <a:t>Всего детей – 911(2 и более кружка) </a:t>
            </a:r>
            <a:endParaRPr lang="ru-RU" sz="5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60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4" y="479685"/>
            <a:ext cx="11024016" cy="6041036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Arial Black" panose="020B0A04020102020204" pitchFamily="34" charset="0"/>
              </a:rPr>
              <a:t>Региональная олимпиада «</a:t>
            </a:r>
            <a:r>
              <a:rPr lang="ru-RU" sz="4800" dirty="0" err="1">
                <a:latin typeface="Arial Black" panose="020B0A04020102020204" pitchFamily="34" charset="0"/>
              </a:rPr>
              <a:t>Химоня</a:t>
            </a:r>
            <a:r>
              <a:rPr lang="ru-RU" sz="4800" dirty="0">
                <a:latin typeface="Arial Black" panose="020B0A04020102020204" pitchFamily="34" charset="0"/>
              </a:rPr>
              <a:t>»</a:t>
            </a:r>
          </a:p>
          <a:p>
            <a:r>
              <a:rPr lang="ru-RU" sz="4800" dirty="0" smtClean="0">
                <a:latin typeface="Arial Black" panose="020B0A04020102020204" pitchFamily="34" charset="0"/>
              </a:rPr>
              <a:t>8-9 </a:t>
            </a:r>
            <a:r>
              <a:rPr lang="ru-RU" sz="4800" dirty="0" err="1">
                <a:latin typeface="Arial Black" panose="020B0A04020102020204" pitchFamily="34" charset="0"/>
              </a:rPr>
              <a:t>кл</a:t>
            </a:r>
            <a:r>
              <a:rPr lang="ru-RU" sz="48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4800" dirty="0" smtClean="0">
                <a:latin typeface="Arial Black" panose="020B0A04020102020204" pitchFamily="34" charset="0"/>
              </a:rPr>
              <a:t>6 </a:t>
            </a:r>
            <a:r>
              <a:rPr lang="ru-RU" sz="4800" dirty="0">
                <a:latin typeface="Arial Black" panose="020B0A04020102020204" pitchFamily="34" charset="0"/>
              </a:rPr>
              <a:t>человек</a:t>
            </a:r>
          </a:p>
          <a:p>
            <a:r>
              <a:rPr lang="ru-RU" sz="4800" dirty="0">
                <a:latin typeface="Arial Black" panose="020B0A04020102020204" pitchFamily="34" charset="0"/>
              </a:rPr>
              <a:t>Чернышева Т.В.</a:t>
            </a:r>
          </a:p>
        </p:txBody>
      </p:sp>
    </p:spTree>
    <p:extLst>
      <p:ext uri="{BB962C8B-B14F-4D97-AF65-F5344CB8AC3E}">
        <p14:creationId xmlns:p14="http://schemas.microsoft.com/office/powerpoint/2010/main" val="112931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Министерство природных ресурсов и экологии Тверской области – конкурс «Кормушки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3 человека</a:t>
            </a:r>
          </a:p>
          <a:p>
            <a:r>
              <a:rPr lang="ru-RU" dirty="0" smtClean="0"/>
              <a:t>1б класс</a:t>
            </a:r>
          </a:p>
          <a:p>
            <a:r>
              <a:rPr lang="ru-RU" dirty="0" smtClean="0"/>
              <a:t>Маркова М.М.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28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Сайт «</a:t>
            </a:r>
            <a:r>
              <a:rPr lang="ru-RU" dirty="0" err="1"/>
              <a:t>Минобр</a:t>
            </a:r>
            <a:r>
              <a:rPr lang="ru-RU" dirty="0"/>
              <a:t>»</a:t>
            </a:r>
          </a:p>
          <a:p>
            <a:r>
              <a:rPr lang="ru-RU" dirty="0"/>
              <a:t>«Кладовая знаний»</a:t>
            </a:r>
          </a:p>
          <a:p>
            <a:r>
              <a:rPr lang="ru-RU" dirty="0"/>
              <a:t>«Любимые сказки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3б класс</a:t>
            </a:r>
          </a:p>
          <a:p>
            <a:r>
              <a:rPr lang="ru-RU" dirty="0" smtClean="0"/>
              <a:t>8 человек</a:t>
            </a:r>
          </a:p>
          <a:p>
            <a:r>
              <a:rPr lang="ru-RU" dirty="0" smtClean="0"/>
              <a:t>Победители и призеры</a:t>
            </a:r>
          </a:p>
          <a:p>
            <a:r>
              <a:rPr lang="ru-RU" dirty="0" smtClean="0"/>
              <a:t>1 участник</a:t>
            </a:r>
          </a:p>
          <a:p>
            <a:r>
              <a:rPr lang="ru-RU" dirty="0" smtClean="0"/>
              <a:t>Крылова Н.Г.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5717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Межмуниципальный онлайн конкурс видеопоздравлений «С Днем рождения, Дом творчества</a:t>
            </a:r>
            <a:r>
              <a:rPr lang="ru-RU" dirty="0" smtClean="0"/>
              <a:t>!»</a:t>
            </a:r>
          </a:p>
          <a:p>
            <a:r>
              <a:rPr lang="ru-RU" dirty="0" smtClean="0"/>
              <a:t>1а класс, 1б класс, 2а класс, 3а класс,</a:t>
            </a:r>
          </a:p>
          <a:p>
            <a:r>
              <a:rPr lang="ru-RU" dirty="0" smtClean="0"/>
              <a:t>Призеры</a:t>
            </a:r>
          </a:p>
          <a:p>
            <a:r>
              <a:rPr lang="ru-RU" dirty="0" err="1" smtClean="0"/>
              <a:t>Пысларь</a:t>
            </a:r>
            <a:r>
              <a:rPr lang="ru-RU" dirty="0" smtClean="0"/>
              <a:t> Н.Н.</a:t>
            </a:r>
          </a:p>
          <a:p>
            <a:r>
              <a:rPr lang="ru-RU" dirty="0" smtClean="0"/>
              <a:t>Маркова М.М.</a:t>
            </a:r>
          </a:p>
          <a:p>
            <a:r>
              <a:rPr lang="ru-RU" dirty="0" smtClean="0"/>
              <a:t>Колосова О.А.</a:t>
            </a:r>
          </a:p>
          <a:p>
            <a:r>
              <a:rPr lang="ru-RU" dirty="0" smtClean="0"/>
              <a:t>Поспелова Т.С.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884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Муниципальный уровень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Кросс Нации</a:t>
            </a:r>
          </a:p>
          <a:p>
            <a:r>
              <a:rPr lang="ru-RU" dirty="0">
                <a:latin typeface="Arial Black" panose="020B0A04020102020204" pitchFamily="34" charset="0"/>
              </a:rPr>
              <a:t>1-11 класс</a:t>
            </a:r>
          </a:p>
          <a:p>
            <a:r>
              <a:rPr lang="ru-RU" dirty="0">
                <a:latin typeface="Arial Black" panose="020B0A04020102020204" pitchFamily="34" charset="0"/>
              </a:rPr>
              <a:t>28 человек (пятерка лучших от каждого забега на школьном кроссе</a:t>
            </a:r>
            <a:r>
              <a:rPr lang="ru-RU" dirty="0" smtClean="0">
                <a:latin typeface="Arial Black" panose="020B0A04020102020204" pitchFamily="34" charset="0"/>
              </a:rPr>
              <a:t>)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Победители, призеры</a:t>
            </a:r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Учителя физкультуры</a:t>
            </a:r>
          </a:p>
        </p:txBody>
      </p:sp>
    </p:spTree>
    <p:extLst>
      <p:ext uri="{BB962C8B-B14F-4D97-AF65-F5344CB8AC3E}">
        <p14:creationId xmlns:p14="http://schemas.microsoft.com/office/powerpoint/2010/main" val="25401085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ДДТ</a:t>
            </a:r>
          </a:p>
          <a:p>
            <a:r>
              <a:rPr lang="ru-RU" dirty="0"/>
              <a:t>«Новый год в моем окне»</a:t>
            </a:r>
          </a:p>
          <a:p>
            <a:r>
              <a:rPr lang="ru-RU" dirty="0"/>
              <a:t>10 человек</a:t>
            </a:r>
          </a:p>
          <a:p>
            <a:r>
              <a:rPr lang="ru-RU" dirty="0"/>
              <a:t>(Благодарность – 6 человек)</a:t>
            </a:r>
          </a:p>
          <a:p>
            <a:r>
              <a:rPr lang="ru-RU" dirty="0"/>
              <a:t>4б класс</a:t>
            </a:r>
          </a:p>
          <a:p>
            <a:r>
              <a:rPr lang="ru-RU" dirty="0"/>
              <a:t>Смирнова Н.В.</a:t>
            </a:r>
          </a:p>
        </p:txBody>
      </p:sp>
    </p:spTree>
    <p:extLst>
      <p:ext uri="{BB962C8B-B14F-4D97-AF65-F5344CB8AC3E}">
        <p14:creationId xmlns:p14="http://schemas.microsoft.com/office/powerpoint/2010/main" val="41703669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ДДТ</a:t>
            </a:r>
          </a:p>
          <a:p>
            <a:r>
              <a:rPr lang="ru-RU" dirty="0"/>
              <a:t>«Новогодняя кутерьма»</a:t>
            </a:r>
          </a:p>
          <a:p>
            <a:r>
              <a:rPr lang="ru-RU" dirty="0"/>
              <a:t>4б класс</a:t>
            </a:r>
          </a:p>
          <a:p>
            <a:r>
              <a:rPr lang="ru-RU" dirty="0"/>
              <a:t>7 человек</a:t>
            </a:r>
          </a:p>
          <a:p>
            <a:r>
              <a:rPr lang="ru-RU" dirty="0"/>
              <a:t>1 Победитель</a:t>
            </a:r>
          </a:p>
          <a:p>
            <a:r>
              <a:rPr lang="ru-RU" dirty="0"/>
              <a:t>1 призер</a:t>
            </a:r>
          </a:p>
          <a:p>
            <a:r>
              <a:rPr lang="ru-RU" dirty="0"/>
              <a:t>Смирнова Н.В. </a:t>
            </a:r>
          </a:p>
        </p:txBody>
      </p:sp>
    </p:spTree>
    <p:extLst>
      <p:ext uri="{BB962C8B-B14F-4D97-AF65-F5344CB8AC3E}">
        <p14:creationId xmlns:p14="http://schemas.microsoft.com/office/powerpoint/2010/main" val="32198900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41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Конкурсы ДДТ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675" y="1199212"/>
            <a:ext cx="10859125" cy="5411449"/>
          </a:xfrm>
        </p:spPr>
        <p:txBody>
          <a:bodyPr>
            <a:normAutofit/>
          </a:bodyPr>
          <a:lstStyle/>
          <a:p>
            <a:r>
              <a:rPr lang="ru-RU" dirty="0" smtClean="0"/>
              <a:t>Онлайн </a:t>
            </a:r>
            <a:r>
              <a:rPr lang="ru-RU" dirty="0"/>
              <a:t>конкурс «Космические миры</a:t>
            </a:r>
            <a:r>
              <a:rPr lang="ru-RU" dirty="0" smtClean="0"/>
              <a:t>» - 2а, 3а, 4б классы</a:t>
            </a:r>
            <a:endParaRPr lang="ru-RU" dirty="0"/>
          </a:p>
          <a:p>
            <a:r>
              <a:rPr lang="ru-RU" dirty="0"/>
              <a:t>Онлайн конкурс рисунков «Моя Россия – это я</a:t>
            </a:r>
            <a:r>
              <a:rPr lang="ru-RU" dirty="0" smtClean="0"/>
              <a:t>» - 2а класс</a:t>
            </a:r>
            <a:endParaRPr lang="ru-RU" dirty="0"/>
          </a:p>
          <a:p>
            <a:r>
              <a:rPr lang="ru-RU" dirty="0"/>
              <a:t>«8 марта – праздник милых дам</a:t>
            </a:r>
            <a:r>
              <a:rPr lang="ru-RU" dirty="0" smtClean="0"/>
              <a:t>» - 2а, 4а, 4б классы</a:t>
            </a:r>
            <a:endParaRPr lang="ru-RU" dirty="0"/>
          </a:p>
          <a:p>
            <a:r>
              <a:rPr lang="ru-RU" dirty="0"/>
              <a:t>«</a:t>
            </a:r>
            <a:r>
              <a:rPr lang="ru-RU" dirty="0" err="1"/>
              <a:t>Мастерята</a:t>
            </a:r>
            <a:r>
              <a:rPr lang="ru-RU" dirty="0" smtClean="0"/>
              <a:t>» - 2а</a:t>
            </a:r>
            <a:endParaRPr lang="ru-RU" dirty="0"/>
          </a:p>
          <a:p>
            <a:r>
              <a:rPr lang="ru-RU" dirty="0"/>
              <a:t>«Парад снеговиков</a:t>
            </a:r>
            <a:r>
              <a:rPr lang="ru-RU" dirty="0" smtClean="0"/>
              <a:t>» - 2а, 4б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76356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Конкурсы ДДТ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«ЗОЖ вокруг нас</a:t>
            </a:r>
            <a:r>
              <a:rPr lang="ru-RU" dirty="0" smtClean="0"/>
              <a:t>» - 2б</a:t>
            </a:r>
            <a:endParaRPr lang="ru-RU" dirty="0"/>
          </a:p>
          <a:p>
            <a:r>
              <a:rPr lang="ru-RU" dirty="0"/>
              <a:t>«Мой супергерой</a:t>
            </a:r>
            <a:r>
              <a:rPr lang="ru-RU" dirty="0" smtClean="0"/>
              <a:t>» - 2б</a:t>
            </a:r>
            <a:endParaRPr lang="ru-RU" dirty="0"/>
          </a:p>
          <a:p>
            <a:r>
              <a:rPr lang="ru-RU" dirty="0"/>
              <a:t>«Самолет будущего</a:t>
            </a:r>
            <a:r>
              <a:rPr lang="ru-RU" dirty="0" smtClean="0"/>
              <a:t>» - 2б</a:t>
            </a:r>
            <a:endParaRPr lang="ru-RU" dirty="0"/>
          </a:p>
          <a:p>
            <a:r>
              <a:rPr lang="ru-RU" dirty="0"/>
              <a:t>«Победный май</a:t>
            </a:r>
            <a:r>
              <a:rPr lang="ru-RU" dirty="0" smtClean="0"/>
              <a:t>» - 2б</a:t>
            </a:r>
            <a:endParaRPr lang="ru-RU" dirty="0"/>
          </a:p>
          <a:p>
            <a:r>
              <a:rPr lang="ru-RU" dirty="0"/>
              <a:t>«Огонь – друг и враг человека</a:t>
            </a:r>
            <a:r>
              <a:rPr lang="ru-RU" dirty="0" smtClean="0"/>
              <a:t>» - 2б, 4а, 4б</a:t>
            </a:r>
            <a:endParaRPr lang="ru-RU" dirty="0"/>
          </a:p>
          <a:p>
            <a:r>
              <a:rPr lang="ru-RU" dirty="0"/>
              <a:t>«Наш веселый Новый год</a:t>
            </a:r>
            <a:r>
              <a:rPr lang="ru-RU" dirty="0" smtClean="0"/>
              <a:t>» - 2б, 4б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603360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803" y="1825625"/>
            <a:ext cx="11053997" cy="4351338"/>
          </a:xfrm>
        </p:spPr>
        <p:txBody>
          <a:bodyPr/>
          <a:lstStyle/>
          <a:p>
            <a:r>
              <a:rPr lang="ru-RU" dirty="0"/>
              <a:t>ДДТ</a:t>
            </a:r>
          </a:p>
          <a:p>
            <a:r>
              <a:rPr lang="ru-RU" dirty="0"/>
              <a:t>Конкурс</a:t>
            </a:r>
          </a:p>
          <a:p>
            <a:r>
              <a:rPr lang="ru-RU" dirty="0"/>
              <a:t>«Спасибо Вам, учителя!»</a:t>
            </a:r>
          </a:p>
          <a:p>
            <a:r>
              <a:rPr lang="ru-RU" dirty="0"/>
              <a:t>3а класс</a:t>
            </a:r>
          </a:p>
          <a:p>
            <a:r>
              <a:rPr lang="ru-RU" dirty="0"/>
              <a:t>5 человек</a:t>
            </a:r>
          </a:p>
          <a:p>
            <a:r>
              <a:rPr lang="ru-RU" dirty="0"/>
              <a:t>Поспелова Т.С.</a:t>
            </a:r>
          </a:p>
        </p:txBody>
      </p:sp>
    </p:spTree>
    <p:extLst>
      <p:ext uri="{BB962C8B-B14F-4D97-AF65-F5344CB8AC3E}">
        <p14:creationId xmlns:p14="http://schemas.microsoft.com/office/powerpoint/2010/main" val="103995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Внеурочная деятельность (РФ)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3" y="1825625"/>
            <a:ext cx="11497455" cy="435133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Курс «Разговоры о важном» –  1-11кл. 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Курс </a:t>
            </a:r>
            <a:r>
              <a:rPr lang="ru-RU" dirty="0">
                <a:latin typeface="Arial Black" panose="020B0A04020102020204" pitchFamily="34" charset="0"/>
              </a:rPr>
              <a:t>«Семейные ценности</a:t>
            </a:r>
            <a:r>
              <a:rPr lang="ru-RU" dirty="0" smtClean="0">
                <a:latin typeface="Arial Black" panose="020B0A04020102020204" pitchFamily="34" charset="0"/>
              </a:rPr>
              <a:t>» - 10-11кл.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Курс «Моя семья» - 1-9кл.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Курс «</a:t>
            </a:r>
            <a:r>
              <a:rPr lang="ru-RU" dirty="0" err="1" smtClean="0">
                <a:latin typeface="Arial Black" panose="020B0A04020102020204" pitchFamily="34" charset="0"/>
              </a:rPr>
              <a:t>Добротолюбие</a:t>
            </a:r>
            <a:r>
              <a:rPr lang="ru-RU" dirty="0" smtClean="0">
                <a:latin typeface="Arial Black" panose="020B0A04020102020204" pitchFamily="34" charset="0"/>
              </a:rPr>
              <a:t>»  - 1-4кл. 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Курс «Историческое </a:t>
            </a:r>
            <a:r>
              <a:rPr lang="ru-RU" dirty="0">
                <a:latin typeface="Arial Black" panose="020B0A04020102020204" pitchFamily="34" charset="0"/>
              </a:rPr>
              <a:t>просвещение» 5- 11 </a:t>
            </a:r>
            <a:r>
              <a:rPr lang="ru-RU" dirty="0" smtClean="0">
                <a:latin typeface="Arial Black" panose="020B0A04020102020204" pitchFamily="34" charset="0"/>
              </a:rPr>
              <a:t>класс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 smtClean="0">
                <a:latin typeface="Arial Black" panose="020B0A04020102020204" pitchFamily="34" charset="0"/>
              </a:rPr>
              <a:t>На этот год +</a:t>
            </a:r>
          </a:p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Профориентация</a:t>
            </a:r>
            <a:endParaRPr lang="ru-RU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«Безопасное колесо»</a:t>
            </a:r>
          </a:p>
          <a:p>
            <a:r>
              <a:rPr lang="ru-RU" dirty="0"/>
              <a:t>8 человек</a:t>
            </a:r>
          </a:p>
          <a:p>
            <a:r>
              <a:rPr lang="ru-RU" dirty="0"/>
              <a:t>4 класс</a:t>
            </a:r>
          </a:p>
          <a:p>
            <a:r>
              <a:rPr lang="ru-RU" dirty="0"/>
              <a:t>3 место</a:t>
            </a:r>
          </a:p>
          <a:p>
            <a:r>
              <a:rPr lang="ru-RU" dirty="0"/>
              <a:t>Голубев Д.С.</a:t>
            </a:r>
          </a:p>
        </p:txBody>
      </p:sp>
    </p:spTree>
    <p:extLst>
      <p:ext uri="{BB962C8B-B14F-4D97-AF65-F5344CB8AC3E}">
        <p14:creationId xmlns:p14="http://schemas.microsoft.com/office/powerpoint/2010/main" val="363291425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11062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Удомельское</a:t>
            </a:r>
            <a:r>
              <a:rPr lang="ru-RU" dirty="0"/>
              <a:t> лесничество</a:t>
            </a:r>
          </a:p>
          <a:p>
            <a:r>
              <a:rPr lang="ru-RU" dirty="0"/>
              <a:t>«Лес – наш друг»</a:t>
            </a:r>
          </a:p>
          <a:p>
            <a:r>
              <a:rPr lang="ru-RU" dirty="0"/>
              <a:t>Поделки и рисунки</a:t>
            </a:r>
          </a:p>
          <a:p>
            <a:r>
              <a:rPr lang="ru-RU" dirty="0"/>
              <a:t>1б класс</a:t>
            </a:r>
          </a:p>
          <a:p>
            <a:r>
              <a:rPr lang="ru-RU" dirty="0"/>
              <a:t>1место – 5 человек</a:t>
            </a:r>
          </a:p>
          <a:p>
            <a:r>
              <a:rPr lang="ru-RU" dirty="0"/>
              <a:t>2 место – 2 человека</a:t>
            </a:r>
          </a:p>
          <a:p>
            <a:r>
              <a:rPr lang="ru-RU" dirty="0"/>
              <a:t>3 место – 1 человек</a:t>
            </a:r>
          </a:p>
          <a:p>
            <a:r>
              <a:rPr lang="ru-RU" dirty="0"/>
              <a:t>Маркова М.М.</a:t>
            </a:r>
          </a:p>
          <a:p>
            <a:r>
              <a:rPr lang="ru-RU" dirty="0"/>
              <a:t>2а класс</a:t>
            </a:r>
          </a:p>
          <a:p>
            <a:r>
              <a:rPr lang="ru-RU" dirty="0"/>
              <a:t>4 человека</a:t>
            </a:r>
          </a:p>
          <a:p>
            <a:r>
              <a:rPr lang="ru-RU" dirty="0"/>
              <a:t>1, 2, 3 место</a:t>
            </a:r>
          </a:p>
          <a:p>
            <a:r>
              <a:rPr lang="ru-RU" dirty="0"/>
              <a:t>Колосова О.А.</a:t>
            </a:r>
          </a:p>
          <a:p>
            <a:r>
              <a:rPr lang="ru-RU" dirty="0"/>
              <a:t>3а класс</a:t>
            </a:r>
          </a:p>
          <a:p>
            <a:r>
              <a:rPr lang="ru-RU" dirty="0"/>
              <a:t>17 человек</a:t>
            </a:r>
          </a:p>
          <a:p>
            <a:r>
              <a:rPr lang="ru-RU" dirty="0"/>
              <a:t>4 победителя</a:t>
            </a:r>
          </a:p>
          <a:p>
            <a:r>
              <a:rPr lang="ru-RU" dirty="0"/>
              <a:t>Поспелова Т.С.</a:t>
            </a:r>
          </a:p>
        </p:txBody>
      </p:sp>
    </p:spTree>
    <p:extLst>
      <p:ext uri="{BB962C8B-B14F-4D97-AF65-F5344CB8AC3E}">
        <p14:creationId xmlns:p14="http://schemas.microsoft.com/office/powerpoint/2010/main" val="382064744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Муниципальная игра «Молодой избиратель»</a:t>
            </a:r>
          </a:p>
          <a:p>
            <a:r>
              <a:rPr lang="ru-RU" dirty="0"/>
              <a:t>4 команды</a:t>
            </a:r>
          </a:p>
          <a:p>
            <a:r>
              <a:rPr lang="ru-RU" dirty="0"/>
              <a:t>9-11 класс</a:t>
            </a:r>
          </a:p>
          <a:p>
            <a:r>
              <a:rPr lang="ru-RU" dirty="0"/>
              <a:t>Завьялова Н.А.</a:t>
            </a:r>
          </a:p>
          <a:p>
            <a:r>
              <a:rPr lang="ru-RU" dirty="0"/>
              <a:t>Остроумова С.П.</a:t>
            </a:r>
          </a:p>
          <a:p>
            <a:r>
              <a:rPr lang="ru-RU" dirty="0"/>
              <a:t>Призёры </a:t>
            </a:r>
          </a:p>
        </p:txBody>
      </p:sp>
    </p:spTree>
    <p:extLst>
      <p:ext uri="{BB962C8B-B14F-4D97-AF65-F5344CB8AC3E}">
        <p14:creationId xmlns:p14="http://schemas.microsoft.com/office/powerpoint/2010/main" val="170054897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Муниципальная игра «Зарница»</a:t>
            </a:r>
          </a:p>
          <a:p>
            <a:r>
              <a:rPr lang="ru-RU" dirty="0"/>
              <a:t>3 команды</a:t>
            </a:r>
          </a:p>
          <a:p>
            <a:r>
              <a:rPr lang="ru-RU" dirty="0"/>
              <a:t>7-11классы</a:t>
            </a:r>
          </a:p>
          <a:p>
            <a:r>
              <a:rPr lang="ru-RU" dirty="0"/>
              <a:t>15 человек</a:t>
            </a:r>
          </a:p>
          <a:p>
            <a:r>
              <a:rPr lang="ru-RU" dirty="0"/>
              <a:t>Учителя физкультуры</a:t>
            </a:r>
          </a:p>
          <a:p>
            <a:r>
              <a:rPr lang="ru-RU" dirty="0"/>
              <a:t>Победители</a:t>
            </a:r>
          </a:p>
        </p:txBody>
      </p:sp>
    </p:spTree>
    <p:extLst>
      <p:ext uri="{BB962C8B-B14F-4D97-AF65-F5344CB8AC3E}">
        <p14:creationId xmlns:p14="http://schemas.microsoft.com/office/powerpoint/2010/main" val="198367995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Муниципальный фестиваль патриотической песни </a:t>
            </a:r>
          </a:p>
          <a:p>
            <a:r>
              <a:rPr lang="ru-RU" dirty="0"/>
              <a:t>10 </a:t>
            </a:r>
            <a:r>
              <a:rPr lang="ru-RU" dirty="0" smtClean="0"/>
              <a:t>участников</a:t>
            </a:r>
          </a:p>
          <a:p>
            <a:r>
              <a:rPr lang="ru-RU" dirty="0" smtClean="0"/>
              <a:t>Победители, призеры</a:t>
            </a:r>
            <a:endParaRPr lang="ru-RU" dirty="0"/>
          </a:p>
          <a:p>
            <a:r>
              <a:rPr lang="ru-RU" dirty="0" err="1"/>
              <a:t>Секисова</a:t>
            </a:r>
            <a:r>
              <a:rPr lang="ru-RU" dirty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286161084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Игра «Мир профессий. Какую дверь открыть?»</a:t>
            </a:r>
          </a:p>
          <a:p>
            <a:r>
              <a:rPr lang="ru-RU" dirty="0"/>
              <a:t>8-9 класс</a:t>
            </a:r>
          </a:p>
          <a:p>
            <a:r>
              <a:rPr lang="ru-RU" dirty="0"/>
              <a:t>5 человек</a:t>
            </a:r>
          </a:p>
          <a:p>
            <a:r>
              <a:rPr lang="ru-RU" dirty="0"/>
              <a:t>Образцова Яна</a:t>
            </a:r>
          </a:p>
          <a:p>
            <a:r>
              <a:rPr lang="ru-RU" dirty="0"/>
              <a:t>Поспелов Илья</a:t>
            </a:r>
          </a:p>
          <a:p>
            <a:r>
              <a:rPr lang="ru-RU" dirty="0" err="1"/>
              <a:t>Стогова</a:t>
            </a:r>
            <a:r>
              <a:rPr lang="ru-RU" dirty="0"/>
              <a:t> Светлана</a:t>
            </a:r>
          </a:p>
          <a:p>
            <a:r>
              <a:rPr lang="ru-RU" dirty="0"/>
              <a:t>Кузьмин Влад</a:t>
            </a:r>
          </a:p>
          <a:p>
            <a:r>
              <a:rPr lang="ru-RU" dirty="0"/>
              <a:t>Храброва Мария</a:t>
            </a:r>
          </a:p>
          <a:p>
            <a:r>
              <a:rPr lang="ru-RU" dirty="0"/>
              <a:t>1место</a:t>
            </a:r>
          </a:p>
        </p:txBody>
      </p:sp>
    </p:spTree>
    <p:extLst>
      <p:ext uri="{BB962C8B-B14F-4D97-AF65-F5344CB8AC3E}">
        <p14:creationId xmlns:p14="http://schemas.microsoft.com/office/powerpoint/2010/main" val="413670896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Муниципальный этап </a:t>
            </a:r>
          </a:p>
          <a:p>
            <a:r>
              <a:rPr lang="ru-RU" dirty="0"/>
              <a:t>«Живая классика»</a:t>
            </a:r>
          </a:p>
          <a:p>
            <a:r>
              <a:rPr lang="ru-RU" dirty="0"/>
              <a:t>Участники – победители школьного этапа</a:t>
            </a:r>
          </a:p>
          <a:p>
            <a:r>
              <a:rPr lang="ru-RU" dirty="0"/>
              <a:t>Победители муниципального этапа:</a:t>
            </a:r>
          </a:p>
          <a:p>
            <a:r>
              <a:rPr lang="ru-RU" dirty="0"/>
              <a:t>Образцова Яна</a:t>
            </a:r>
          </a:p>
          <a:p>
            <a:r>
              <a:rPr lang="ru-RU" dirty="0"/>
              <a:t>Ивлева Яна</a:t>
            </a:r>
          </a:p>
          <a:p>
            <a:r>
              <a:rPr lang="ru-RU" dirty="0"/>
              <a:t>Учитель: Соколова Т.А.</a:t>
            </a:r>
          </a:p>
        </p:txBody>
      </p:sp>
    </p:spTree>
    <p:extLst>
      <p:ext uri="{BB962C8B-B14F-4D97-AF65-F5344CB8AC3E}">
        <p14:creationId xmlns:p14="http://schemas.microsoft.com/office/powerpoint/2010/main" val="306712309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Конкурс чтецов «Чем пахнут ремесла?»</a:t>
            </a:r>
          </a:p>
          <a:p>
            <a:r>
              <a:rPr lang="ru-RU" u="sng" dirty="0"/>
              <a:t>Начальная школа</a:t>
            </a:r>
            <a:r>
              <a:rPr lang="ru-RU" dirty="0"/>
              <a:t> – 8 чел.</a:t>
            </a:r>
          </a:p>
          <a:p>
            <a:r>
              <a:rPr lang="ru-RU" u="sng" dirty="0"/>
              <a:t>5-7 классы</a:t>
            </a:r>
            <a:endParaRPr lang="ru-RU" dirty="0"/>
          </a:p>
          <a:p>
            <a:r>
              <a:rPr lang="ru-RU" dirty="0"/>
              <a:t>5а – 2чел.</a:t>
            </a:r>
          </a:p>
          <a:p>
            <a:r>
              <a:rPr lang="ru-RU" dirty="0"/>
              <a:t>5б – 1 чел.</a:t>
            </a:r>
          </a:p>
          <a:p>
            <a:r>
              <a:rPr lang="ru-RU" dirty="0"/>
              <a:t>6а – 3 чел.</a:t>
            </a:r>
          </a:p>
          <a:p>
            <a:r>
              <a:rPr lang="ru-RU" dirty="0"/>
              <a:t>6б – 2 чел.</a:t>
            </a:r>
          </a:p>
          <a:p>
            <a:r>
              <a:rPr lang="ru-RU" dirty="0"/>
              <a:t>7а – 2 чел.</a:t>
            </a:r>
          </a:p>
          <a:p>
            <a:r>
              <a:rPr lang="ru-RU" dirty="0"/>
              <a:t>7б – 1 чел.</a:t>
            </a:r>
          </a:p>
          <a:p>
            <a:r>
              <a:rPr lang="ru-RU" dirty="0"/>
              <a:t>Результатов </a:t>
            </a:r>
            <a:r>
              <a:rPr lang="ru-RU" dirty="0" smtClean="0"/>
              <a:t>НЕТ!!!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47650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Муниципальный этап Президентских состязаний</a:t>
            </a:r>
          </a:p>
          <a:p>
            <a:r>
              <a:rPr lang="ru-RU" dirty="0"/>
              <a:t>5а, 5б, 6б, 7б, 8б, 9а классы по 6 человек</a:t>
            </a:r>
          </a:p>
          <a:p>
            <a:r>
              <a:rPr lang="ru-RU" dirty="0"/>
              <a:t>Выход на регион – 5б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78225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съездили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24.09. – </a:t>
            </a:r>
            <a:r>
              <a:rPr lang="ru-RU" dirty="0" err="1"/>
              <a:t>г.Ржев</a:t>
            </a:r>
            <a:r>
              <a:rPr lang="ru-RU" dirty="0"/>
              <a:t> – 5б, 6б классы – 34 человека – Поспелова Е.Н., Кудрявцева Н.В., Соколова Т.А.</a:t>
            </a:r>
          </a:p>
          <a:p>
            <a:pPr lvl="0"/>
            <a:r>
              <a:rPr lang="ru-RU" dirty="0"/>
              <a:t>1.10. – </a:t>
            </a:r>
            <a:r>
              <a:rPr lang="ru-RU" dirty="0" err="1"/>
              <a:t>г.Ржев</a:t>
            </a:r>
            <a:r>
              <a:rPr lang="ru-RU" dirty="0"/>
              <a:t> – 5а, 6а классы – 27 человек – </a:t>
            </a:r>
            <a:r>
              <a:rPr lang="ru-RU" dirty="0" err="1"/>
              <a:t>Секисова</a:t>
            </a:r>
            <a:r>
              <a:rPr lang="ru-RU" dirty="0"/>
              <a:t> Л.Н., Жигалова М.А.</a:t>
            </a:r>
          </a:p>
          <a:p>
            <a:pPr lvl="0"/>
            <a:r>
              <a:rPr lang="ru-RU" dirty="0"/>
              <a:t>15.10 – </a:t>
            </a:r>
            <a:r>
              <a:rPr lang="ru-RU" dirty="0" err="1"/>
              <a:t>г.Тверь</a:t>
            </a:r>
            <a:r>
              <a:rPr lang="ru-RU" dirty="0"/>
              <a:t>, театр – 9,11кл. – 10человек – Орлова О.А.</a:t>
            </a:r>
          </a:p>
          <a:p>
            <a:pPr lvl="0"/>
            <a:r>
              <a:rPr lang="ru-RU" dirty="0"/>
              <a:t>31.10. – </a:t>
            </a:r>
            <a:r>
              <a:rPr lang="ru-RU" dirty="0" err="1"/>
              <a:t>г.Боровичи</a:t>
            </a:r>
            <a:r>
              <a:rPr lang="ru-RU" dirty="0"/>
              <a:t>, аквапарк- 4, 5 классы –  18 человек - Поспелова Е.Н., </a:t>
            </a:r>
            <a:r>
              <a:rPr lang="ru-RU" dirty="0" err="1"/>
              <a:t>Секисова</a:t>
            </a:r>
            <a:r>
              <a:rPr lang="ru-RU" dirty="0"/>
              <a:t> Л.Н.</a:t>
            </a:r>
          </a:p>
          <a:p>
            <a:pPr lvl="0"/>
            <a:r>
              <a:rPr lang="ru-RU" dirty="0"/>
              <a:t>1.11. – </a:t>
            </a:r>
            <a:r>
              <a:rPr lang="ru-RU" dirty="0" err="1"/>
              <a:t>г.Тверь</a:t>
            </a:r>
            <a:r>
              <a:rPr lang="ru-RU" dirty="0"/>
              <a:t>, </a:t>
            </a:r>
            <a:r>
              <a:rPr lang="ru-RU" dirty="0" err="1"/>
              <a:t>лазертаг</a:t>
            </a:r>
            <a:r>
              <a:rPr lang="ru-RU" dirty="0"/>
              <a:t> – 7 классы – 18 человек – Завьялова Н.А., Чернышева Т.В.</a:t>
            </a:r>
          </a:p>
          <a:p>
            <a:pPr lvl="0"/>
            <a:r>
              <a:rPr lang="ru-RU" dirty="0"/>
              <a:t>3.11. – </a:t>
            </a:r>
            <a:r>
              <a:rPr lang="ru-RU" dirty="0" err="1"/>
              <a:t>г.Боровичи</a:t>
            </a:r>
            <a:r>
              <a:rPr lang="ru-RU" dirty="0"/>
              <a:t>, аквапарк – 1-7 классы – 15 человек, ДОЛ при МОУ Лесная СОШ – Иванова Н.О., Иванов А.В. </a:t>
            </a:r>
          </a:p>
          <a:p>
            <a:pPr lvl="0"/>
            <a:r>
              <a:rPr lang="ru-RU" dirty="0"/>
              <a:t>29.11 – </a:t>
            </a:r>
            <a:r>
              <a:rPr lang="ru-RU" dirty="0" err="1"/>
              <a:t>г.Тверь</a:t>
            </a:r>
            <a:r>
              <a:rPr lang="ru-RU" dirty="0"/>
              <a:t>, Всероссийский проект ранней профессиональной ориентации «Билет в будущее» - 30 человек, 6-11кл. – Остроумова С.П., Завьялова Н.А.</a:t>
            </a:r>
          </a:p>
          <a:p>
            <a:pPr lvl="0"/>
            <a:r>
              <a:rPr lang="ru-RU" dirty="0"/>
              <a:t>20 декабря – </a:t>
            </a:r>
            <a:r>
              <a:rPr lang="ru-RU" dirty="0" err="1"/>
              <a:t>г.Москва</a:t>
            </a:r>
            <a:r>
              <a:rPr lang="ru-RU" dirty="0"/>
              <a:t>, концерт в Кремле – 7 юнармейцев – 8-10 </a:t>
            </a:r>
            <a:r>
              <a:rPr lang="ru-RU" dirty="0" err="1"/>
              <a:t>кл</a:t>
            </a:r>
            <a:r>
              <a:rPr lang="ru-RU" dirty="0"/>
              <a:t>. – Иванова Н.Н., </a:t>
            </a:r>
            <a:r>
              <a:rPr lang="ru-RU" dirty="0" err="1"/>
              <a:t>Кулалаев</a:t>
            </a:r>
            <a:r>
              <a:rPr lang="ru-RU" dirty="0"/>
              <a:t> К.С.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233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715" y="365125"/>
            <a:ext cx="11587396" cy="15536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Банк одаренных детей – </a:t>
            </a:r>
            <a:r>
              <a:rPr lang="ru-RU" sz="6000" dirty="0" smtClean="0">
                <a:latin typeface="Arial Black" panose="020B0A04020102020204" pitchFamily="34" charset="0"/>
              </a:rPr>
              <a:t>103чел. (26%) </a:t>
            </a:r>
            <a:br>
              <a:rPr lang="ru-RU" sz="6000" dirty="0" smtClean="0">
                <a:latin typeface="Arial Black" panose="020B0A04020102020204" pitchFamily="34" charset="0"/>
              </a:rPr>
            </a:br>
            <a:r>
              <a:rPr lang="ru-RU" dirty="0" smtClean="0">
                <a:latin typeface="Arial Black" panose="020B0A04020102020204" pitchFamily="34" charset="0"/>
              </a:rPr>
              <a:t>(нумерация старая)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911" y="2668249"/>
            <a:ext cx="5884889" cy="4032354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latin typeface="Arial Black" panose="020B0A04020102020204" pitchFamily="34" charset="0"/>
              </a:rPr>
              <a:t>1-е классы – 2+6</a:t>
            </a:r>
            <a:r>
              <a:rPr lang="en-US" sz="3600" dirty="0" smtClean="0">
                <a:latin typeface="Arial Black" panose="020B0A04020102020204" pitchFamily="34" charset="0"/>
              </a:rPr>
              <a:t>=8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2-</a:t>
            </a:r>
            <a:r>
              <a:rPr lang="ru-RU" sz="3600" dirty="0" smtClean="0">
                <a:latin typeface="Arial Black" panose="020B0A04020102020204" pitchFamily="34" charset="0"/>
              </a:rPr>
              <a:t>е классы – 2+4=6</a:t>
            </a:r>
          </a:p>
          <a:p>
            <a:r>
              <a:rPr lang="ru-RU" sz="3600" dirty="0" smtClean="0">
                <a:latin typeface="Arial Black" panose="020B0A04020102020204" pitchFamily="34" charset="0"/>
              </a:rPr>
              <a:t>3-е классы – 5+5=10</a:t>
            </a:r>
          </a:p>
          <a:p>
            <a:r>
              <a:rPr lang="ru-RU" sz="3600" dirty="0" smtClean="0">
                <a:latin typeface="Arial Black" panose="020B0A04020102020204" pitchFamily="34" charset="0"/>
              </a:rPr>
              <a:t>4-е классы – 3+2=5</a:t>
            </a:r>
          </a:p>
          <a:p>
            <a:r>
              <a:rPr lang="ru-RU" sz="3600" dirty="0" smtClean="0">
                <a:latin typeface="Arial Black" panose="020B0A04020102020204" pitchFamily="34" charset="0"/>
              </a:rPr>
              <a:t>5-е классы – 6+7=13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19801" y="2668249"/>
            <a:ext cx="6002310" cy="3508714"/>
          </a:xfrm>
        </p:spPr>
        <p:txBody>
          <a:bodyPr>
            <a:normAutofit lnSpcReduction="10000"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6-е классы – 7+5=12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7-е классы – 6+7=13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8-е классы – 3+5=8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9-е классы – 6+10=16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10 класс – 6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11 класс - 6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5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24 декабря – </a:t>
            </a:r>
            <a:r>
              <a:rPr lang="ru-RU" dirty="0" err="1"/>
              <a:t>г.Тверь</a:t>
            </a:r>
            <a:r>
              <a:rPr lang="ru-RU" dirty="0"/>
              <a:t>, каток – 8-11 класс – 14 человек – Орлова О.А.</a:t>
            </a:r>
          </a:p>
          <a:p>
            <a:pPr lvl="0"/>
            <a:r>
              <a:rPr lang="ru-RU" dirty="0"/>
              <a:t>26 декабря – </a:t>
            </a:r>
            <a:r>
              <a:rPr lang="ru-RU" dirty="0" err="1"/>
              <a:t>г.Тверь</a:t>
            </a:r>
            <a:r>
              <a:rPr lang="ru-RU" dirty="0"/>
              <a:t>, драмтеатр – 2б класс – 34 человек – Новикова М.А., Колосова О.А.</a:t>
            </a:r>
          </a:p>
          <a:p>
            <a:pPr lvl="0"/>
            <a:r>
              <a:rPr lang="ru-RU" dirty="0"/>
              <a:t>27 декабря – </a:t>
            </a:r>
            <a:r>
              <a:rPr lang="ru-RU" dirty="0" err="1"/>
              <a:t>г.Тверь</a:t>
            </a:r>
            <a:r>
              <a:rPr lang="ru-RU" dirty="0"/>
              <a:t>, экскурсия – 6а, 6б классы – 18 человек – Жигалова М.А.</a:t>
            </a:r>
          </a:p>
          <a:p>
            <a:pPr lvl="0"/>
            <a:r>
              <a:rPr lang="ru-RU" dirty="0"/>
              <a:t>28 января – </a:t>
            </a:r>
            <a:r>
              <a:rPr lang="ru-RU" dirty="0" err="1"/>
              <a:t>г.Удомля</a:t>
            </a:r>
            <a:r>
              <a:rPr lang="ru-RU" dirty="0"/>
              <a:t>, каток, кинотеатр – 7а, 7б </a:t>
            </a:r>
            <a:r>
              <a:rPr lang="ru-RU" dirty="0" err="1"/>
              <a:t>кл</a:t>
            </a:r>
            <a:r>
              <a:rPr lang="ru-RU" dirty="0"/>
              <a:t>.- 18 человек – </a:t>
            </a:r>
            <a:r>
              <a:rPr lang="ru-RU" dirty="0" err="1"/>
              <a:t>Чернышёва</a:t>
            </a:r>
            <a:r>
              <a:rPr lang="ru-RU" dirty="0"/>
              <a:t> Т.В., Завьялова Н.А.</a:t>
            </a:r>
          </a:p>
          <a:p>
            <a:pPr lvl="0"/>
            <a:r>
              <a:rPr lang="ru-RU" dirty="0"/>
              <a:t>17 февраля – </a:t>
            </a:r>
            <a:r>
              <a:rPr lang="ru-RU" dirty="0" err="1"/>
              <a:t>г.Тверь</a:t>
            </a:r>
            <a:r>
              <a:rPr lang="ru-RU" dirty="0"/>
              <a:t>, экскурсия «Волжский пекарь» - 6а </a:t>
            </a:r>
            <a:r>
              <a:rPr lang="ru-RU" dirty="0" err="1"/>
              <a:t>кл</a:t>
            </a:r>
            <a:r>
              <a:rPr lang="ru-RU" dirty="0"/>
              <a:t>., 19 человек – Жигалова М.А.</a:t>
            </a:r>
          </a:p>
          <a:p>
            <a:pPr lvl="0"/>
            <a:r>
              <a:rPr lang="ru-RU" dirty="0"/>
              <a:t>18 февраля – </a:t>
            </a:r>
            <a:r>
              <a:rPr lang="ru-RU" dirty="0" err="1"/>
              <a:t>г.Тверь</a:t>
            </a:r>
            <a:r>
              <a:rPr lang="ru-RU" dirty="0"/>
              <a:t>, батутный центр – 5б </a:t>
            </a:r>
            <a:r>
              <a:rPr lang="ru-RU" dirty="0" err="1"/>
              <a:t>кл</a:t>
            </a:r>
            <a:r>
              <a:rPr lang="ru-RU" dirty="0"/>
              <a:t>., 17 человек – Поспелова Е.Н.</a:t>
            </a:r>
          </a:p>
          <a:p>
            <a:pPr lvl="0"/>
            <a:r>
              <a:rPr lang="ru-RU" dirty="0"/>
              <a:t>18 февраля – </a:t>
            </a:r>
            <a:r>
              <a:rPr lang="ru-RU" dirty="0" err="1"/>
              <a:t>г.Бежецк</a:t>
            </a:r>
            <a:r>
              <a:rPr lang="ru-RU" dirty="0"/>
              <a:t>, Ярмарка профессий – 9-10 </a:t>
            </a:r>
            <a:r>
              <a:rPr lang="ru-RU" dirty="0" err="1"/>
              <a:t>кл</a:t>
            </a:r>
            <a:r>
              <a:rPr lang="ru-RU" dirty="0"/>
              <a:t>., 15 человек – Остроумова С.П.</a:t>
            </a:r>
          </a:p>
          <a:p>
            <a:pPr lvl="0"/>
            <a:r>
              <a:rPr lang="ru-RU" dirty="0"/>
              <a:t>апрель – </a:t>
            </a:r>
            <a:r>
              <a:rPr lang="ru-RU" dirty="0" err="1"/>
              <a:t>г.Тверь</a:t>
            </a:r>
            <a:r>
              <a:rPr lang="ru-RU" dirty="0"/>
              <a:t> – 2б </a:t>
            </a:r>
            <a:r>
              <a:rPr lang="ru-RU" dirty="0" err="1"/>
              <a:t>кл</a:t>
            </a:r>
            <a:r>
              <a:rPr lang="ru-RU" dirty="0"/>
              <a:t>. – 17 человек – Новикова М.А.</a:t>
            </a:r>
          </a:p>
          <a:p>
            <a:pPr lvl="0"/>
            <a:r>
              <a:rPr lang="ru-RU" dirty="0"/>
              <a:t>6 мая – </a:t>
            </a:r>
            <a:r>
              <a:rPr lang="ru-RU" dirty="0" err="1"/>
              <a:t>г.Тверь</a:t>
            </a:r>
            <a:r>
              <a:rPr lang="ru-RU" dirty="0"/>
              <a:t>, 5а, 5бкл. – 22 человека – Поспелова Е.Н., </a:t>
            </a:r>
            <a:r>
              <a:rPr lang="ru-RU" dirty="0" err="1"/>
              <a:t>Секисова</a:t>
            </a:r>
            <a:r>
              <a:rPr lang="ru-RU" dirty="0"/>
              <a:t> Л.Н.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1668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12 мая – </a:t>
            </a:r>
            <a:r>
              <a:rPr lang="ru-RU" dirty="0" err="1"/>
              <a:t>г.Тверь</a:t>
            </a:r>
            <a:r>
              <a:rPr lang="ru-RU" dirty="0"/>
              <a:t>, проект «Билет в будущее», 6-7 </a:t>
            </a:r>
            <a:r>
              <a:rPr lang="ru-RU" dirty="0" err="1"/>
              <a:t>кл</a:t>
            </a:r>
            <a:r>
              <a:rPr lang="ru-RU" dirty="0"/>
              <a:t>. - 30 человек – Жигалова М.А., Завьялова Н.А., Кудрявцева Н.В., Чернышева Т.В.</a:t>
            </a:r>
          </a:p>
          <a:p>
            <a:pPr lvl="0"/>
            <a:r>
              <a:rPr lang="ru-RU" dirty="0"/>
              <a:t>Аквапарк, Боровичи – 3 поездки – ЛОЛ – </a:t>
            </a:r>
            <a:r>
              <a:rPr lang="ru-RU" dirty="0" err="1"/>
              <a:t>Тютикова</a:t>
            </a:r>
            <a:r>
              <a:rPr lang="ru-RU" dirty="0"/>
              <a:t> Н.В., </a:t>
            </a:r>
          </a:p>
          <a:p>
            <a:pPr lvl="0"/>
            <a:r>
              <a:rPr lang="ru-RU" dirty="0"/>
              <a:t>Аквапарк, Боровичи – трудовой лагерь – 20 человек – </a:t>
            </a:r>
            <a:r>
              <a:rPr lang="ru-RU" dirty="0" err="1"/>
              <a:t>Голубкова</a:t>
            </a:r>
            <a:r>
              <a:rPr lang="ru-RU" dirty="0"/>
              <a:t> И.А.</a:t>
            </a:r>
          </a:p>
          <a:p>
            <a:pPr lvl="0"/>
            <a:r>
              <a:rPr lang="ru-RU" dirty="0" err="1"/>
              <a:t>Г.Тверь</a:t>
            </a:r>
            <a:r>
              <a:rPr lang="ru-RU" dirty="0"/>
              <a:t> – лосиная ферма – ЛОЛ – 70 человек</a:t>
            </a:r>
          </a:p>
          <a:p>
            <a:pPr lvl="0"/>
            <a:r>
              <a:rPr lang="ru-RU" dirty="0" err="1"/>
              <a:t>Г.Тверь</a:t>
            </a:r>
            <a:r>
              <a:rPr lang="ru-RU" dirty="0"/>
              <a:t>, </a:t>
            </a:r>
            <a:r>
              <a:rPr lang="ru-RU" dirty="0" err="1"/>
              <a:t>Лазертаг</a:t>
            </a:r>
            <a:r>
              <a:rPr lang="ru-RU" dirty="0"/>
              <a:t>, батутный центр –ЛОЛ - 70 человек</a:t>
            </a:r>
          </a:p>
          <a:p>
            <a:r>
              <a:rPr lang="ru-RU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38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2382</Words>
  <Application>Microsoft Office PowerPoint</Application>
  <PresentationFormat>Широкоэкранный</PresentationFormat>
  <Paragraphs>549</Paragraphs>
  <Slides>91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91</vt:i4>
      </vt:variant>
    </vt:vector>
  </HeadingPairs>
  <TitlesOfParts>
    <vt:vector size="96" baseType="lpstr">
      <vt:lpstr>Arial</vt:lpstr>
      <vt:lpstr>Arial Black</vt:lpstr>
      <vt:lpstr>Calibri</vt:lpstr>
      <vt:lpstr>Calibri Light</vt:lpstr>
      <vt:lpstr>Office Theme</vt:lpstr>
      <vt:lpstr>Анализ воспитательной работы МОУ Лесная СОШ</vt:lpstr>
      <vt:lpstr>Программа воспитания</vt:lpstr>
      <vt:lpstr>Вариативные модули:</vt:lpstr>
      <vt:lpstr>В этом году добавляется инвариантный модуль</vt:lpstr>
      <vt:lpstr>Направления работы в программе воспитания 2023-2024</vt:lpstr>
      <vt:lpstr>Презентация PowerPoint</vt:lpstr>
      <vt:lpstr>Дополнительное образование</vt:lpstr>
      <vt:lpstr>Внеурочная деятельность (РФ)</vt:lpstr>
      <vt:lpstr>Банк одаренных детей – 103чел. (26%)  (нумерация старая)</vt:lpstr>
      <vt:lpstr>Победы, достижения, участие</vt:lpstr>
      <vt:lpstr>Театральная студия</vt:lpstr>
      <vt:lpstr>Театральная студия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Федеральный уровень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Региональный уровень Межмуниципальный уровень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Муниципальный уровень</vt:lpstr>
      <vt:lpstr>Презентация PowerPoint</vt:lpstr>
      <vt:lpstr>Презентация PowerPoint</vt:lpstr>
      <vt:lpstr>Конкурсы ДДТ</vt:lpstr>
      <vt:lpstr>Конкурсы ДДТ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Мы съездили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воспитательной работы МОУ Лесная СОШ</dc:title>
  <dc:creator>Мама</dc:creator>
  <cp:lastModifiedBy>Мама</cp:lastModifiedBy>
  <cp:revision>34</cp:revision>
  <dcterms:created xsi:type="dcterms:W3CDTF">2023-08-20T08:41:35Z</dcterms:created>
  <dcterms:modified xsi:type="dcterms:W3CDTF">2023-08-29T12:36:29Z</dcterms:modified>
</cp:coreProperties>
</file>