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70" r:id="rId10"/>
    <p:sldId id="259" r:id="rId11"/>
    <p:sldId id="265" r:id="rId12"/>
    <p:sldId id="266" r:id="rId13"/>
    <p:sldId id="267" r:id="rId14"/>
    <p:sldId id="268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kisspng-clip-art-vector-graphics-portable-network-graphics-5c1534089b0951.6523035815448934486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718446" cy="504056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35288" y="2564904"/>
            <a:ext cx="6408712" cy="1974081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Формирование</a:t>
            </a:r>
            <a:r>
              <a:rPr lang="ru-RU" i="1" dirty="0" smtClean="0">
                <a:solidFill>
                  <a:srgbClr val="002060"/>
                </a:solidFill>
              </a:rPr>
              <a:t>   </a:t>
            </a:r>
            <a:r>
              <a:rPr lang="ru-RU" b="1" i="1" dirty="0" smtClean="0">
                <a:solidFill>
                  <a:srgbClr val="002060"/>
                </a:solidFill>
              </a:rPr>
              <a:t>функциональной  грамотности</a:t>
            </a:r>
            <a:r>
              <a:rPr lang="ru-RU" i="1" dirty="0" smtClean="0">
                <a:solidFill>
                  <a:srgbClr val="002060"/>
                </a:solidFill>
              </a:rPr>
              <a:t>  </a:t>
            </a:r>
            <a:r>
              <a:rPr lang="ru-RU" b="1" i="1" dirty="0" smtClean="0">
                <a:solidFill>
                  <a:srgbClr val="002060"/>
                </a:solidFill>
              </a:rPr>
              <a:t>обучающихся на уроках</a:t>
            </a:r>
            <a:r>
              <a:rPr lang="ru-RU" i="1" dirty="0" smtClean="0">
                <a:solidFill>
                  <a:srgbClr val="002060"/>
                </a:solidFill>
              </a:rPr>
              <a:t>  </a:t>
            </a:r>
            <a:r>
              <a:rPr lang="ru-RU" b="1" i="1" dirty="0" smtClean="0">
                <a:solidFill>
                  <a:srgbClr val="002060"/>
                </a:solidFill>
              </a:rPr>
              <a:t>в начальной школе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24128" y="5949280"/>
            <a:ext cx="3419872" cy="908720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 Куликова К.П,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МОУ Лесная СОШ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964488" cy="2448272"/>
          </a:xfrm>
        </p:spPr>
        <p:txBody>
          <a:bodyPr>
            <a:noAutofit/>
          </a:bodyPr>
          <a:lstStyle/>
          <a:p>
            <a:r>
              <a:rPr lang="ru-RU" sz="1600" u="sng" dirty="0" smtClean="0">
                <a:solidFill>
                  <a:schemeClr val="bg2">
                    <a:lumMod val="25000"/>
                  </a:schemeClr>
                </a:solidFill>
              </a:rPr>
              <a:t>Читательская грамотность</a:t>
            </a:r>
            <a:r>
              <a:rPr lang="ru-RU" sz="1600" dirty="0" smtClean="0"/>
              <a:t> - это ключ  к другим видам функциональной грамотности, без которого невозможно понимание учебных материалов, умение извлекать информацию из текста и использовать ее при решении различных задач. 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u="sng" dirty="0" smtClean="0">
                <a:solidFill>
                  <a:schemeClr val="bg2">
                    <a:lumMod val="25000"/>
                  </a:schemeClr>
                </a:solidFill>
              </a:rPr>
              <a:t>Читательская</a:t>
            </a:r>
            <a:r>
              <a:rPr lang="ru-RU" sz="1600" u="sng" dirty="0" smtClean="0"/>
              <a:t> </a:t>
            </a:r>
            <a:r>
              <a:rPr lang="ru-RU" sz="1600" u="sng" dirty="0" smtClean="0">
                <a:solidFill>
                  <a:schemeClr val="bg2">
                    <a:lumMod val="25000"/>
                  </a:schemeClr>
                </a:solidFill>
              </a:rPr>
              <a:t>грамотность</a:t>
            </a:r>
            <a:r>
              <a:rPr lang="ru-RU" sz="1600" dirty="0" smtClean="0"/>
              <a:t> способность человека понимать и использовать письменные тексты, размышлять о них и заниматься чтением для того, чтобы достигать своих целей, расширять свои знания и возможности, участвовать в социальной жизни. </a:t>
            </a:r>
            <a:br>
              <a:rPr lang="ru-RU" sz="1600" dirty="0" smtClean="0"/>
            </a:br>
            <a:r>
              <a:rPr lang="ru-RU" sz="1600" dirty="0" smtClean="0"/>
              <a:t>Это </a:t>
            </a:r>
            <a:r>
              <a:rPr lang="ru-RU" sz="1600" u="sng" dirty="0" smtClean="0">
                <a:solidFill>
                  <a:schemeClr val="bg2">
                    <a:lumMod val="25000"/>
                  </a:schemeClr>
                </a:solidFill>
              </a:rPr>
              <a:t>базовый навык функциональной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ru-RU" sz="1600" u="sng" dirty="0" smtClean="0">
                <a:solidFill>
                  <a:schemeClr val="bg2">
                    <a:lumMod val="25000"/>
                  </a:schemeClr>
                </a:solidFill>
              </a:rPr>
              <a:t>грамотности</a:t>
            </a:r>
            <a:endParaRPr lang="ru-RU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36912"/>
            <a:ext cx="4212976" cy="35283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1800" u="sng" dirty="0" smtClean="0"/>
              <a:t>Приём «</a:t>
            </a:r>
            <a:r>
              <a:rPr lang="ru-RU" sz="1800" u="sng" dirty="0" err="1" smtClean="0"/>
              <a:t>Пазл</a:t>
            </a:r>
            <a:r>
              <a:rPr lang="ru-RU" sz="1800" u="sng" dirty="0" smtClean="0"/>
              <a:t>»</a:t>
            </a:r>
            <a:r>
              <a:rPr lang="ru-RU" sz="1800" dirty="0" smtClean="0"/>
              <a:t> ориентирован на те же правила, что и детская игра, только вместо картинок учащимися собирается текст на определенную тему, а в качестве «</a:t>
            </a:r>
            <a:r>
              <a:rPr lang="ru-RU" sz="1800" dirty="0" err="1" smtClean="0"/>
              <a:t>фрагментов-пазлов</a:t>
            </a:r>
            <a:r>
              <a:rPr lang="ru-RU" sz="1800" dirty="0" smtClean="0"/>
              <a:t>» используются карточки с отдельными пунктами готового плана – характеристики героя или отрывками из текста. </a:t>
            </a:r>
          </a:p>
          <a:p>
            <a:pPr algn="ctr">
              <a:buNone/>
            </a:pPr>
            <a:r>
              <a:rPr lang="ru-RU" sz="1800" dirty="0" smtClean="0"/>
              <a:t>Метод «</a:t>
            </a:r>
            <a:r>
              <a:rPr lang="ru-RU" sz="1800" dirty="0" err="1" smtClean="0"/>
              <a:t>Пазл</a:t>
            </a:r>
            <a:r>
              <a:rPr lang="ru-RU" sz="1800" dirty="0" smtClean="0"/>
              <a:t>» универсален.</a:t>
            </a:r>
            <a:endParaRPr lang="ru-RU" sz="1800" dirty="0"/>
          </a:p>
        </p:txBody>
      </p:sp>
      <p:pic>
        <p:nvPicPr>
          <p:cNvPr id="4" name="Рисунок 3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2564904"/>
            <a:ext cx="4980045" cy="3735034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1600" u="sng" dirty="0" err="1" smtClean="0">
                <a:solidFill>
                  <a:schemeClr val="bg2">
                    <a:lumMod val="25000"/>
                  </a:schemeClr>
                </a:solidFill>
              </a:rPr>
              <a:t>Креативное</a:t>
            </a:r>
            <a:r>
              <a:rPr lang="ru-RU" sz="1600" u="sng" dirty="0" smtClean="0">
                <a:solidFill>
                  <a:schemeClr val="bg2">
                    <a:lumMod val="25000"/>
                  </a:schemeClr>
                </a:solidFill>
              </a:rPr>
              <a:t> мышление </a:t>
            </a:r>
            <a:r>
              <a:rPr lang="ru-RU" sz="1600" dirty="0" smtClean="0"/>
              <a:t>— компонент функциональный грамотности, под которым понимают умение человека использовать свое воображение для выработки и совершенствования идей, формирования нового знания, решения задач, с которыми он не сталкивался раньше. По версии PISA, </a:t>
            </a:r>
            <a:r>
              <a:rPr lang="ru-RU" sz="1600" dirty="0" err="1" smtClean="0"/>
              <a:t>креативное</a:t>
            </a:r>
            <a:r>
              <a:rPr lang="ru-RU" sz="1600" dirty="0" smtClean="0"/>
              <a:t> мышление также способность критически осмысливать свои разработки, совершенствовать их.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412776"/>
            <a:ext cx="3960440" cy="532859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u="sng" dirty="0" smtClean="0">
                <a:solidFill>
                  <a:schemeClr val="bg2">
                    <a:lumMod val="25000"/>
                  </a:schemeClr>
                </a:solidFill>
              </a:rPr>
              <a:t>Как научить </a:t>
            </a:r>
            <a:r>
              <a:rPr lang="ru-RU" sz="1600" b="1" u="sng" dirty="0" err="1" smtClean="0">
                <a:solidFill>
                  <a:schemeClr val="bg2">
                    <a:lumMod val="25000"/>
                  </a:schemeClr>
                </a:solidFill>
              </a:rPr>
              <a:t>креативному</a:t>
            </a:r>
            <a:r>
              <a:rPr lang="ru-RU" sz="1600" b="1" u="sng" dirty="0" smtClean="0">
                <a:solidFill>
                  <a:schemeClr val="bg2">
                    <a:lumMod val="25000"/>
                  </a:schemeClr>
                </a:solidFill>
              </a:rPr>
              <a:t> мышлению?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Подбирать ассоциации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Иллюстрировать 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Читать, разговаривать и придумывать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Инсценировать 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Играть 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Решать головоломки и ребусы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/>
              <a:t>Использовать задачи ТРИЗ «теория решения изобретательских задач»</a:t>
            </a:r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r>
              <a:rPr lang="ru-RU" sz="1600" dirty="0" err="1" smtClean="0"/>
              <a:t>Креативное</a:t>
            </a:r>
            <a:r>
              <a:rPr lang="ru-RU" sz="1600" dirty="0" smtClean="0"/>
              <a:t> мышление развивается в безопасной и расслабленной обстановке, поэтому стрессовые периоды перед ВПР или окончанием четверти — точно не время для </a:t>
            </a:r>
            <a:r>
              <a:rPr lang="ru-RU" sz="1600" dirty="0" err="1" smtClean="0"/>
              <a:t>креативных</a:t>
            </a:r>
            <a:r>
              <a:rPr lang="ru-RU" sz="1600" dirty="0" smtClean="0"/>
              <a:t> уроков. Еще один важный момент: задания на </a:t>
            </a:r>
            <a:r>
              <a:rPr lang="ru-RU" sz="1600" dirty="0" err="1" smtClean="0"/>
              <a:t>креативность</a:t>
            </a:r>
            <a:r>
              <a:rPr lang="ru-RU" sz="1600" dirty="0" smtClean="0"/>
              <a:t> не должны оцениваться.</a:t>
            </a:r>
            <a:endParaRPr lang="ru-RU" sz="1600" dirty="0"/>
          </a:p>
        </p:txBody>
      </p:sp>
      <p:pic>
        <p:nvPicPr>
          <p:cNvPr id="4" name="Рисунок 3" descr="9254fb45fe73ac6ffaac03a66ec4d837f7.jpg"/>
          <p:cNvPicPr>
            <a:picLocks noChangeAspect="1"/>
          </p:cNvPicPr>
          <p:nvPr/>
        </p:nvPicPr>
        <p:blipFill>
          <a:blip r:embed="rId2" cstate="print"/>
          <a:srcRect l="14563" t="5716" r="5113" b="5717"/>
          <a:stretch>
            <a:fillRect/>
          </a:stretch>
        </p:blipFill>
        <p:spPr>
          <a:xfrm>
            <a:off x="4139952" y="2060848"/>
            <a:ext cx="4860540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568952" cy="1628800"/>
          </a:xfrm>
        </p:spPr>
        <p:txBody>
          <a:bodyPr>
            <a:normAutofit/>
          </a:bodyPr>
          <a:lstStyle/>
          <a:p>
            <a:r>
              <a:rPr lang="ru-RU" sz="1600" b="1" u="sng" dirty="0" smtClean="0">
                <a:solidFill>
                  <a:schemeClr val="bg2">
                    <a:lumMod val="25000"/>
                  </a:schemeClr>
                </a:solidFill>
              </a:rPr>
              <a:t>Глобальная</a:t>
            </a:r>
            <a:r>
              <a:rPr lang="ru-RU" sz="1600" u="sng" dirty="0" smtClean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ru-RU" sz="1600" b="1" u="sng" dirty="0" smtClean="0">
                <a:solidFill>
                  <a:schemeClr val="bg2">
                    <a:lumMod val="25000"/>
                  </a:schemeClr>
                </a:solidFill>
              </a:rPr>
              <a:t>компетентность</a:t>
            </a:r>
            <a:r>
              <a:rPr lang="ru-RU" sz="1600" dirty="0" smtClean="0"/>
              <a:t> — это многогранная цель обучения на протяжении всей жизни. Глобально компетентная личность способна изучать местные, глобальные проблемы и вопросы межкультурного взаимодействия, понимать и оценивать различные точки зрения и мировоззрения, успешно и уважительно взаимодействовать с другими, а также действовать ответственно для обеспечения устойчивого развития и коллективного благополучия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1440160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u="sng" dirty="0" smtClean="0">
                <a:solidFill>
                  <a:schemeClr val="bg2">
                    <a:lumMod val="25000"/>
                  </a:schemeClr>
                </a:solidFill>
              </a:rPr>
              <a:t>Для чего обучающиеся должны овладеть глобальными компетенциями?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Чтобы жить в гармонии в многонациональных сообществах;</a:t>
            </a:r>
            <a:endParaRPr lang="en-US" sz="1800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Для более эффективного и ответственного использования интернет ресурсов</a:t>
            </a:r>
            <a:endParaRPr lang="en-US" sz="1800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Для поддержки непрерывного развития детей.</a:t>
            </a:r>
            <a:endParaRPr lang="ru-RU" sz="1800" dirty="0"/>
          </a:p>
        </p:txBody>
      </p:sp>
      <p:pic>
        <p:nvPicPr>
          <p:cNvPr id="4" name="Рисунок 3" descr="slide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3346344"/>
            <a:ext cx="6264696" cy="351165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800" b="1" u="sng" dirty="0" smtClean="0">
                <a:solidFill>
                  <a:schemeClr val="bg2">
                    <a:lumMod val="25000"/>
                  </a:schemeClr>
                </a:solidFill>
              </a:rPr>
              <a:t>Финансовая грамотность</a:t>
            </a:r>
            <a:r>
              <a:rPr lang="ru-RU" sz="1800" dirty="0" smtClean="0"/>
              <a:t> — это прежде всего знания и умения, показывающее степень осведомлённости в финансовых вопросах.</a:t>
            </a:r>
            <a:br>
              <a:rPr lang="ru-RU" sz="1800" dirty="0" smtClean="0"/>
            </a:br>
            <a:r>
              <a:rPr lang="ru-RU" sz="1800" dirty="0" smtClean="0"/>
              <a:t>Изучение финансовой грамотности с самого детства позволит ребенку иметь в будущем высокий финансовый IQ, а значит и легко привлекать деньги в свою жизнь.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7744" y="1556792"/>
            <a:ext cx="4968552" cy="5102027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В результате изучения основ финансовой грамотности на уровне НОО, обучающиеся</a:t>
            </a:r>
            <a:r>
              <a:rPr lang="ru-RU" sz="1600" u="sng" dirty="0" smtClean="0"/>
              <a:t> </a:t>
            </a:r>
            <a:r>
              <a:rPr lang="ru-RU" sz="1600" b="1" u="sng" dirty="0" smtClean="0">
                <a:solidFill>
                  <a:schemeClr val="bg2">
                    <a:lumMod val="25000"/>
                  </a:schemeClr>
                </a:solidFill>
              </a:rPr>
              <a:t>должны знать:</a:t>
            </a:r>
            <a:endParaRPr lang="ru-RU" sz="16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    понимание природы и функции денег;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умение ценить деньги;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 умение считать деньги;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умение составлять финансовый отчёт (доходы и расходы семьи);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умение экономить и сберегать;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умение тратить деньги и жить по средствам;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умение делиться.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 Обучение основам финансовой грамотности – это необходимый этап полноценного развития ребёнка. Знания о мире финансов помогут ему в дальнейшем сформировать правильное отношение к деньгам и разумное экономическое поведение.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1440160"/>
          </a:xfrm>
        </p:spPr>
        <p:txBody>
          <a:bodyPr>
            <a:normAutofit/>
          </a:bodyPr>
          <a:lstStyle/>
          <a:p>
            <a:r>
              <a:rPr lang="ru-RU" sz="1800" b="1" u="sng" dirty="0" smtClean="0">
                <a:solidFill>
                  <a:schemeClr val="bg2">
                    <a:lumMod val="25000"/>
                  </a:schemeClr>
                </a:solidFill>
              </a:rPr>
              <a:t>Математическая грамотность </a:t>
            </a:r>
            <a:r>
              <a:rPr lang="ru-RU" sz="1800" dirty="0" smtClean="0"/>
              <a:t>- это способность формулировать, применять и интерпретировать математику в разнообразных контекстах. 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4536504" cy="2880320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Она </a:t>
            </a:r>
            <a:r>
              <a:rPr lang="ru-RU" sz="2000" dirty="0" smtClean="0"/>
              <a:t>включает:</a:t>
            </a:r>
          </a:p>
          <a:p>
            <a:pPr>
              <a:buNone/>
            </a:pPr>
            <a:r>
              <a:rPr lang="ru-RU" sz="2000" dirty="0" smtClean="0"/>
              <a:t>математические рассуждения,</a:t>
            </a:r>
          </a:p>
          <a:p>
            <a:pPr>
              <a:buNone/>
            </a:pPr>
            <a:r>
              <a:rPr lang="ru-RU" sz="2000" dirty="0" smtClean="0"/>
              <a:t>использование математических</a:t>
            </a:r>
          </a:p>
          <a:p>
            <a:pPr>
              <a:buNone/>
            </a:pPr>
            <a:r>
              <a:rPr lang="ru-RU" sz="2000" dirty="0" smtClean="0"/>
              <a:t>понятий</a:t>
            </a:r>
            <a:r>
              <a:rPr lang="ru-RU" sz="2000" dirty="0" smtClean="0"/>
              <a:t>, процедур, фактов </a:t>
            </a:r>
            <a:r>
              <a:rPr lang="ru-RU" sz="2000" dirty="0" smtClean="0"/>
              <a:t>и</a:t>
            </a:r>
          </a:p>
          <a:p>
            <a:pPr>
              <a:buNone/>
            </a:pPr>
            <a:r>
              <a:rPr lang="ru-RU" sz="2000" dirty="0" smtClean="0"/>
              <a:t>инструментов</a:t>
            </a:r>
            <a:r>
              <a:rPr lang="ru-RU" sz="2000" dirty="0" smtClean="0"/>
              <a:t>, чтобы </a:t>
            </a:r>
            <a:r>
              <a:rPr lang="ru-RU" sz="2000" dirty="0" smtClean="0"/>
              <a:t>описать,</a:t>
            </a:r>
          </a:p>
          <a:p>
            <a:pPr>
              <a:buNone/>
            </a:pPr>
            <a:r>
              <a:rPr lang="ru-RU" sz="2000" dirty="0" smtClean="0"/>
              <a:t>объяснить </a:t>
            </a:r>
            <a:r>
              <a:rPr lang="ru-RU" sz="2000" dirty="0" smtClean="0"/>
              <a:t>и предсказать явления.</a:t>
            </a:r>
            <a:endParaRPr lang="ru-RU" sz="2000" dirty="0"/>
          </a:p>
        </p:txBody>
      </p:sp>
      <p:pic>
        <p:nvPicPr>
          <p:cNvPr id="4" name="Рисунок 3" descr="slide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3573016"/>
            <a:ext cx="4178646" cy="312990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</a:rPr>
              <a:t>Естественнонаучная грамотность </a:t>
            </a:r>
            <a:r>
              <a:rPr lang="ru-RU" sz="2000" dirty="0" smtClean="0"/>
              <a:t>– это способность человека занимать активную гражданскую позицию по вопросам, связанным с естественными науками, и его готовность интересоваться естественнонаучными идеями.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24744"/>
            <a:ext cx="4752528" cy="5733256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800" dirty="0" smtClean="0"/>
              <a:t>Для обеспечения </a:t>
            </a:r>
            <a:r>
              <a:rPr lang="ru-RU" sz="1800" dirty="0" smtClean="0"/>
              <a:t>эффективности формирования естественнонаучной грамотности школьников педагогам необходимо применять методы и приемы активного обучения, которые побуждают учащихся к активной исследовательской деятельности в процессе овладения учебным материалом.</a:t>
            </a:r>
          </a:p>
          <a:p>
            <a:pPr>
              <a:buNone/>
            </a:pPr>
            <a:r>
              <a:rPr lang="ru-RU" sz="1800" dirty="0" smtClean="0"/>
              <a:t>Основные способы действий, которые должны быть сформированы в курсе «Окружающий мир»</a:t>
            </a:r>
          </a:p>
          <a:p>
            <a:r>
              <a:rPr lang="ru-RU" sz="1800" dirty="0" smtClean="0"/>
              <a:t>Наблюдать (видеть, а не только смотреть)</a:t>
            </a:r>
          </a:p>
          <a:p>
            <a:r>
              <a:rPr lang="ru-RU" sz="1800" dirty="0" smtClean="0"/>
              <a:t>Анализировать свои наблюдения</a:t>
            </a:r>
          </a:p>
          <a:p>
            <a:r>
              <a:rPr lang="ru-RU" sz="1800" dirty="0" smtClean="0"/>
              <a:t>Экспериментировать</a:t>
            </a:r>
          </a:p>
          <a:p>
            <a:r>
              <a:rPr lang="ru-RU" sz="1800" dirty="0" smtClean="0"/>
              <a:t>Читать и понимать информационный текст</a:t>
            </a:r>
          </a:p>
          <a:p>
            <a:r>
              <a:rPr lang="ru-RU" sz="1800" dirty="0" smtClean="0"/>
              <a:t>Пользоваться таблицами, графиками, диаграммами, картосхемами, простейшими схемами</a:t>
            </a:r>
          </a:p>
          <a:p>
            <a:r>
              <a:rPr lang="ru-RU" sz="1800" dirty="0" smtClean="0"/>
              <a:t>Пользоваться моделями (глобус, интерактивные исследовательские модели…)</a:t>
            </a:r>
          </a:p>
          <a:p>
            <a:pPr>
              <a:buNone/>
            </a:pP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Рисунок 3" descr="c42289ee0cda3c8c79b71468abb66de0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2060848"/>
            <a:ext cx="4283968" cy="3212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Вывод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4248472" cy="2664296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</a:rPr>
              <a:t>Формирование функциональной грамотности </a:t>
            </a:r>
            <a:r>
              <a:rPr lang="ru-RU" sz="2000" dirty="0" smtClean="0"/>
              <a:t>– обязательное условие работы учителя.</a:t>
            </a:r>
          </a:p>
          <a:p>
            <a:pPr>
              <a:buNone/>
            </a:pPr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</a:rPr>
              <a:t>Функциональная грамотность ученика</a:t>
            </a:r>
            <a:r>
              <a:rPr lang="ru-RU" sz="2000" dirty="0" smtClean="0"/>
              <a:t>- это цель и результат образования.</a:t>
            </a:r>
            <a:endParaRPr lang="ru-RU" sz="2000" dirty="0"/>
          </a:p>
        </p:txBody>
      </p:sp>
      <p:pic>
        <p:nvPicPr>
          <p:cNvPr id="4" name="Рисунок 3" descr="1645902058_8-kartinkin-net-p-uchitel-kartinki-dlya-prezentatsii-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1649264"/>
            <a:ext cx="4716016" cy="5208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82d17f4-59fc-47d6-9abb-06ca7300278d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8133" r="1077"/>
          <a:stretch>
            <a:fillRect/>
          </a:stretch>
        </p:blipFill>
        <p:spPr>
          <a:xfrm>
            <a:off x="0" y="474505"/>
            <a:ext cx="9144000" cy="56755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462748_55-p-fon-dlya-prezentatsii-pro-biblioteku-dlya-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00808"/>
            <a:ext cx="9144000" cy="51571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08912" cy="1224136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Формирование функциональной грамотности учащихся – одна из основных задач современного образования</a:t>
            </a:r>
            <a:r>
              <a:rPr lang="ru-RU" sz="3100" dirty="0" smtClean="0">
                <a:solidFill>
                  <a:srgbClr val="002060"/>
                </a:solidFill>
              </a:rPr>
              <a:t/>
            </a:r>
            <a:br>
              <a:rPr lang="ru-RU" sz="3100" dirty="0" smtClean="0">
                <a:solidFill>
                  <a:srgbClr val="002060"/>
                </a:solidFill>
              </a:rPr>
            </a:br>
            <a:endParaRPr lang="ru-RU" sz="31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44824"/>
            <a:ext cx="6336704" cy="5688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u="sng" dirty="0" smtClean="0">
                <a:solidFill>
                  <a:schemeClr val="accent2">
                    <a:lumMod val="50000"/>
                  </a:schemeClr>
                </a:solidFill>
              </a:rPr>
              <a:t>Функциональная грамотность </a:t>
            </a:r>
            <a:r>
              <a:rPr lang="ru-RU" sz="2000" dirty="0" smtClean="0"/>
              <a:t>– это способность эффективно функционировать в обществе, способность к  самоопределению, самосовершенствованию, самореализации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u="sng" dirty="0" smtClean="0">
                <a:solidFill>
                  <a:schemeClr val="accent2">
                    <a:lumMod val="50000"/>
                  </a:schemeClr>
                </a:solidFill>
              </a:rPr>
              <a:t>«Функционально грамотный человек </a:t>
            </a:r>
            <a:r>
              <a:rPr lang="ru-RU" sz="2000" dirty="0" smtClean="0"/>
              <a:t>- это человек, который способен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отношений» А. А. Леонтьев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751" t="14626" r="20319" b="12895"/>
          <a:stretch>
            <a:fillRect/>
          </a:stretch>
        </p:blipFill>
        <p:spPr bwMode="auto">
          <a:xfrm>
            <a:off x="0" y="848366"/>
            <a:ext cx="9144000" cy="513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20880" cy="126876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Международные рейтинги качества системы образования опираются на данные международных исследований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4" name="Содержимое 3" descr="15931600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700808"/>
            <a:ext cx="5256584" cy="5256584"/>
          </a:xfr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PIRLS — как школьники читают и понимают тексты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48574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В исследовании участвуют дети, которые оканчивают начальную школу. В России это четвероклассники. Считается, что именно к этому моменту ученики настолько развивают свои навыки чтения и работы с текстом, что они становятся базой для учёбы в средней и старшей школе.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u="sng" dirty="0" smtClean="0"/>
              <a:t>В PIRLS оценивают два вида чтения: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чтение для приобретения читательского литературного опыта;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чтение для освоения и использования информации.</a:t>
            </a:r>
          </a:p>
        </p:txBody>
      </p:sp>
      <p:pic>
        <p:nvPicPr>
          <p:cNvPr id="4" name="Рисунок 3" descr="Dollarphotoclub_551726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3954017"/>
            <a:ext cx="4355976" cy="2903984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PISA — какой уровень знаний у учеников в средней школе</a:t>
            </a: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33656" cy="558924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Проверяют математическую, естественнонаучную и читательскую грамотность школьников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В отличие от PIRLS, в этом исследовании участвуют 15-летние школьники.</a:t>
            </a:r>
          </a:p>
          <a:p>
            <a:pPr>
              <a:buNone/>
            </a:pPr>
            <a:r>
              <a:rPr lang="ru-RU" sz="2000" dirty="0" smtClean="0"/>
              <a:t>Исследование PISA позволяет оценить эффективность изменений и образовательных решений за три года. По результатам теста становится понятно, в каком направлении нужно развивать российское образование, чтобы повысить конкурентоспособность выпускников российских школ.</a:t>
            </a:r>
            <a:endParaRPr lang="ru-RU" sz="2000" dirty="0"/>
          </a:p>
        </p:txBody>
      </p:sp>
      <p:pic>
        <p:nvPicPr>
          <p:cNvPr id="4" name="Рисунок 3" descr="1620118588_31-phonoteka_org-p-veselaya-matematika-fon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4148699"/>
            <a:ext cx="3096344" cy="2709301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 descr="f5a5b7ae9a2f604fb40a931fa4c19e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4085088"/>
            <a:ext cx="3256727" cy="2772912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TIMSS — как в начальной и средней школе знают математику и естественные науки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u="sng" dirty="0" smtClean="0"/>
              <a:t>Основная цель исследования</a:t>
            </a:r>
            <a:r>
              <a:rPr lang="ru-RU" sz="2000" dirty="0" smtClean="0"/>
              <a:t> — сравнить между собой качество математического и естественнонаучного образования в начальной и средней школе. Участвуют</a:t>
            </a:r>
            <a:r>
              <a:rPr lang="ru-RU" sz="2000" b="1" dirty="0" smtClean="0"/>
              <a:t> </a:t>
            </a:r>
            <a:r>
              <a:rPr lang="ru-RU" sz="2000" dirty="0" smtClean="0"/>
              <a:t>ученики 4-х и 8-х классов.</a:t>
            </a:r>
          </a:p>
          <a:p>
            <a:pPr>
              <a:buNone/>
            </a:pPr>
            <a:r>
              <a:rPr lang="ru-RU" sz="2000" dirty="0" smtClean="0"/>
              <a:t>Проходит каждые четыре года. Такая схема позволяет отслеживать, какие изменения происходят в образовании при переходе из начальной в основную школу и как они влияют на качество образования.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  <p:pic>
        <p:nvPicPr>
          <p:cNvPr id="4" name="Рисунок 3" descr="_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82712" y="2780928"/>
            <a:ext cx="4787160" cy="5170132"/>
          </a:xfrm>
          <a:prstGeom prst="rect">
            <a:avLst/>
          </a:prstGeom>
        </p:spPr>
      </p:pic>
      <p:pic>
        <p:nvPicPr>
          <p:cNvPr id="5" name="Рисунок 4" descr="1648623726-820e45360559ea663478fae5946862d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4005064"/>
            <a:ext cx="3985973" cy="2448882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fontAlgn="base"/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</a:rPr>
              <a:t>TALIS —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как преподают учителя</a:t>
            </a: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507288" cy="50014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Здесь проверяют уже не школьников, а учителей и директоров школ. Исследование проводится каждые пять лет.</a:t>
            </a:r>
          </a:p>
          <a:p>
            <a:pPr>
              <a:buNone/>
            </a:pPr>
            <a:r>
              <a:rPr lang="ru-RU" sz="2000" dirty="0" smtClean="0"/>
              <a:t>Исследователи делают выводы на основе опроса. Особенности преподавания, убеждения и установки учителей, методы преподавания, удовлетворенность работой, уверенность в своих профессиональных </a:t>
            </a:r>
            <a:r>
              <a:rPr lang="ru-RU" sz="2000" dirty="0" smtClean="0"/>
              <a:t>способностях.</a:t>
            </a:r>
            <a:endParaRPr lang="ru-RU" sz="2000" dirty="0"/>
          </a:p>
        </p:txBody>
      </p:sp>
      <p:pic>
        <p:nvPicPr>
          <p:cNvPr id="4" name="Рисунок 3" descr="orig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3284985"/>
            <a:ext cx="5760640" cy="3456384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515054_64-p-fon-dlya-prezentatsiya-tema-biblioteka-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0990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</a:rPr>
              <a:t>Отличие </a:t>
            </a:r>
            <a:r>
              <a:rPr lang="en-US" sz="3200" b="1" u="sng" dirty="0" smtClean="0">
                <a:solidFill>
                  <a:srgbClr val="C00000"/>
                </a:solidFill>
              </a:rPr>
              <a:t>PISA </a:t>
            </a:r>
            <a:r>
              <a:rPr lang="ru-RU" sz="3200" b="1" u="sng" dirty="0" smtClean="0">
                <a:solidFill>
                  <a:srgbClr val="C00000"/>
                </a:solidFill>
              </a:rPr>
              <a:t>от ОГЭ и ЕГЭ</a:t>
            </a:r>
            <a:endParaRPr lang="ru-RU" sz="3200" b="1" u="sng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2204864"/>
            <a:ext cx="5472608" cy="2520280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PISA</a:t>
            </a:r>
            <a:r>
              <a:rPr lang="ru-RU" dirty="0" smtClean="0"/>
              <a:t> определяет не просто уровень предметных знаний учеников, но и гибкие навыки.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339</Words>
  <Application>Microsoft Office PowerPoint</Application>
  <PresentationFormat>Экран (4:3)</PresentationFormat>
  <Paragraphs>78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Формирование   функциональной  грамотности  обучающихся на уроках  в начальной школе</vt:lpstr>
      <vt:lpstr> Формирование функциональной грамотности учащихся – одна из основных задач современного образования </vt:lpstr>
      <vt:lpstr>Слайд 3</vt:lpstr>
      <vt:lpstr>Международные рейтинги качества системы образования опираются на данные международных исследований</vt:lpstr>
      <vt:lpstr>PIRLS — как школьники читают и понимают тексты </vt:lpstr>
      <vt:lpstr>PISA — какой уровень знаний у учеников в средней школе</vt:lpstr>
      <vt:lpstr>TIMSS — как в начальной и средней школе знают математику и естественные науки</vt:lpstr>
      <vt:lpstr>TALIS — как преподают учителя</vt:lpstr>
      <vt:lpstr>Отличие PISA от ОГЭ и ЕГЭ</vt:lpstr>
      <vt:lpstr>Читательская грамотность - это ключ  к другим видам функциональной грамотности, без которого невозможно понимание учебных материалов, умение извлекать информацию из текста и использовать ее при решении различных задач.   Читательская грамотность способность человека понимать и использовать письменные тексты, размышлять о них и заниматься чтением для того, чтобы достигать своих целей, расширять свои знания и возможности, участвовать в социальной жизни.  Это базовый навык функциональной грамотности</vt:lpstr>
      <vt:lpstr>Креативное мышление — компонент функциональный грамотности, под которым понимают умение человека использовать свое воображение для выработки и совершенствования идей, формирования нового знания, решения задач, с которыми он не сталкивался раньше. По версии PISA, креативное мышление также способность критически осмысливать свои разработки, совершенствовать их.</vt:lpstr>
      <vt:lpstr>Глобальная компетентность — это многогранная цель обучения на протяжении всей жизни. Глобально компетентная личность способна изучать местные, глобальные проблемы и вопросы межкультурного взаимодействия, понимать и оценивать различные точки зрения и мировоззрения, успешно и уважительно взаимодействовать с другими, а также действовать ответственно для обеспечения устойчивого развития и коллективного благополучия.</vt:lpstr>
      <vt:lpstr>Финансовая грамотность — это прежде всего знания и умения, показывающее степень осведомлённости в финансовых вопросах. Изучение финансовой грамотности с самого детства позволит ребенку иметь в будущем высокий финансовый IQ, а значит и легко привлекать деньги в свою жизнь. </vt:lpstr>
      <vt:lpstr>Математическая грамотность - это способность формулировать, применять и интерпретировать математику в разнообразных контекстах. </vt:lpstr>
      <vt:lpstr>Естественнонаучная грамотность – это способность человека занимать активную гражданскую позицию по вопросам, связанным с естественными науками, и его готовность интересоваться естественнонаучными идеями. </vt:lpstr>
      <vt:lpstr>Вывод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  функциональной  грамотности  обучающихся на уроках  в начальной школе</dc:title>
  <dc:creator>Gigabyte</dc:creator>
  <cp:lastModifiedBy>Gigabyte</cp:lastModifiedBy>
  <cp:revision>24</cp:revision>
  <dcterms:created xsi:type="dcterms:W3CDTF">2022-11-13T19:40:23Z</dcterms:created>
  <dcterms:modified xsi:type="dcterms:W3CDTF">2022-11-23T18:37:33Z</dcterms:modified>
</cp:coreProperties>
</file>