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516" y="-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DDC6B88-9C9B-4F1F-BD0B-82625BFFE6AC}" type="datetimeFigureOut">
              <a:rPr lang="ru-RU" smtClean="0"/>
              <a:t>18.12.2024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8D05719-D5C8-4DD4-97A2-8D78F05A015E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82889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C6B88-9C9B-4F1F-BD0B-82625BFFE6AC}" type="datetimeFigureOut">
              <a:rPr lang="ru-RU" smtClean="0"/>
              <a:t>18.12.2024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05719-D5C8-4DD4-97A2-8D78F05A01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9358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C6B88-9C9B-4F1F-BD0B-82625BFFE6AC}" type="datetimeFigureOut">
              <a:rPr lang="ru-RU" smtClean="0"/>
              <a:t>18.12.2024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05719-D5C8-4DD4-97A2-8D78F05A01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903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C6B88-9C9B-4F1F-BD0B-82625BFFE6AC}" type="datetimeFigureOut">
              <a:rPr lang="ru-RU" smtClean="0"/>
              <a:t>18.12.2024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05719-D5C8-4DD4-97A2-8D78F05A01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7297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DDC6B88-9C9B-4F1F-BD0B-82625BFFE6AC}" type="datetimeFigureOut">
              <a:rPr lang="ru-RU" smtClean="0"/>
              <a:t>18.12.2024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8D05719-D5C8-4DD4-97A2-8D78F05A015E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9710575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C6B88-9C9B-4F1F-BD0B-82625BFFE6AC}" type="datetimeFigureOut">
              <a:rPr lang="ru-RU" smtClean="0"/>
              <a:t>18.12.2024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05719-D5C8-4DD4-97A2-8D78F05A01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7126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C6B88-9C9B-4F1F-BD0B-82625BFFE6AC}" type="datetimeFigureOut">
              <a:rPr lang="ru-RU" smtClean="0"/>
              <a:t>18.12.2024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05719-D5C8-4DD4-97A2-8D78F05A01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3515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C6B88-9C9B-4F1F-BD0B-82625BFFE6AC}" type="datetimeFigureOut">
              <a:rPr lang="ru-RU" smtClean="0"/>
              <a:t>18.12.2024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05719-D5C8-4DD4-97A2-8D78F05A01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3225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C6B88-9C9B-4F1F-BD0B-82625BFFE6AC}" type="datetimeFigureOut">
              <a:rPr lang="ru-RU" smtClean="0"/>
              <a:t>18.12.2024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05719-D5C8-4DD4-97A2-8D78F05A01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7132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8DDC6B88-9C9B-4F1F-BD0B-82625BFFE6AC}" type="datetimeFigureOut">
              <a:rPr lang="ru-RU" smtClean="0"/>
              <a:t>18.12.2024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D8D05719-D5C8-4DD4-97A2-8D78F05A015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813840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8DDC6B88-9C9B-4F1F-BD0B-82625BFFE6AC}" type="datetimeFigureOut">
              <a:rPr lang="ru-RU" smtClean="0"/>
              <a:t>18.12.2024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D8D05719-D5C8-4DD4-97A2-8D78F05A01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686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DDC6B88-9C9B-4F1F-BD0B-82625BFFE6AC}" type="datetimeFigureOut">
              <a:rPr lang="ru-RU" smtClean="0"/>
              <a:t>18.12.2024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8D05719-D5C8-4DD4-97A2-8D78F05A015E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42574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866DAB-DFA0-4655-8551-AFA6F8DC8F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Eine alte deutsche Stadt. Wiederholung.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0EA5661-5B53-4E9A-BC48-296DC2BC18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5721" y="5936993"/>
            <a:ext cx="8045373" cy="742279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Урок немецкого языка в 5 классе</a:t>
            </a:r>
          </a:p>
        </p:txBody>
      </p:sp>
    </p:spTree>
    <p:extLst>
      <p:ext uri="{BB962C8B-B14F-4D97-AF65-F5344CB8AC3E}">
        <p14:creationId xmlns:p14="http://schemas.microsoft.com/office/powerpoint/2010/main" val="10006826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D29C79-DEC6-46F9-97B8-33FB265CC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VI.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Jetzt   wiederholen   wir   Modalverben.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4E5344-A6D2-4356-8B31-4277DD3F31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  <a:tabLst>
                <a:tab pos="1076325" algn="l"/>
              </a:tabLst>
            </a:pPr>
            <a:r>
              <a:rPr lang="de-DE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Ich ……..das Buch lesen.(müssen)</a:t>
            </a:r>
            <a:endParaRPr lang="ru-RU" sz="32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  <a:tabLst>
                <a:tab pos="1076325" algn="l"/>
              </a:tabLst>
            </a:pPr>
            <a:r>
              <a:rPr lang="de-DE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Wir ……..mit dem Auto fahren.(können)</a:t>
            </a:r>
            <a:endParaRPr lang="ru-RU" sz="32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  <a:tabLst>
                <a:tab pos="1076325" algn="l"/>
              </a:tabLst>
            </a:pPr>
            <a:r>
              <a:rPr lang="de-DE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Er………meine Stadt sehen.(wollen)</a:t>
            </a:r>
            <a:endParaRPr lang="ru-RU" sz="32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  <a:tabLst>
                <a:tab pos="1076325" algn="l"/>
              </a:tabLst>
            </a:pPr>
            <a:r>
              <a:rPr lang="de-DE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 ……..in die Schule gehen.(sollen)</a:t>
            </a:r>
            <a:endParaRPr lang="ru-RU" sz="32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  <a:tabLst>
                <a:tab pos="1076325" algn="l"/>
              </a:tabLst>
            </a:pPr>
            <a:r>
              <a:rPr lang="de-DE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Ihr………Fußball spielen.(dürfen)</a:t>
            </a:r>
            <a:endParaRPr lang="ru-RU" sz="32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1175409-743C-45E1-BA3E-A1B627541F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0425" y="3130971"/>
            <a:ext cx="3871825" cy="2608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2684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72AB1A-784F-4D52-B093-EB6C1B76D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DD1EA6-3A79-4146-AC97-C07A9ED987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</a:t>
            </a:r>
          </a:p>
          <a:p>
            <a:pPr marL="0" indent="0" algn="ctr">
              <a:buNone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Повторить лексику и грамматику, подготовиться к к/р</a:t>
            </a:r>
            <a:r>
              <a:rPr lang="ru-RU" b="1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3727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7433EF-6855-49A8-9919-B360D3586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der Stadt</a:t>
            </a:r>
            <a:br>
              <a:rPr lang="de-DE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EBD0C67-F270-4B14-8982-36825E2AD1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791" y="2286001"/>
            <a:ext cx="6081931" cy="359359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dirty="0"/>
              <a:t>	</a:t>
            </a:r>
            <a:r>
              <a:rPr lang="de-DE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der Stadt… </a:t>
            </a:r>
          </a:p>
          <a:p>
            <a:pPr marL="0" indent="0" algn="ctr">
              <a:buNone/>
            </a:pPr>
            <a:r>
              <a:rPr lang="de-DE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Wer wohnt denn  hier?</a:t>
            </a:r>
          </a:p>
          <a:p>
            <a:pPr marL="0" indent="0" algn="ctr">
              <a:buNone/>
            </a:pPr>
            <a:r>
              <a:rPr lang="de-DE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 und du, Sie und wir,</a:t>
            </a:r>
          </a:p>
          <a:p>
            <a:pPr marL="0" indent="0" algn="ctr">
              <a:buNone/>
            </a:pPr>
            <a:r>
              <a:rPr lang="de-DE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Männer , Frauen, Kinder, Tiere.</a:t>
            </a:r>
          </a:p>
          <a:p>
            <a:pPr marL="0" indent="0" algn="ctr">
              <a:buNone/>
            </a:pPr>
            <a:r>
              <a:rPr lang="de-DE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 bist aus! Ich gratuliere!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1368BFD-419A-4CE5-BE32-2E964A6134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9723" y="2286001"/>
            <a:ext cx="44196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17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8DA44F-B15E-44BA-9E29-38FECDCBD82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7663" y="931228"/>
            <a:ext cx="10179050" cy="1492250"/>
          </a:xfrm>
        </p:spPr>
        <p:txBody>
          <a:bodyPr>
            <a:normAutofit fontScale="90000"/>
          </a:bodyPr>
          <a:lstStyle/>
          <a:p>
            <a:pPr algn="ctr"/>
            <a:r>
              <a:rPr lang="de-DE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Unser heutiges Thema heißt 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de-DE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Eine alte deutsche Stadt. Wiederholung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D4B9685-4584-4570-9E9E-E0E1474272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80139" y="2807863"/>
            <a:ext cx="5294097" cy="3705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733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D3C235-59FF-40D8-AF99-F99E77F71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Heute arbeiten wir an der Grammatik und Lexik.</a:t>
            </a:r>
            <a:br>
              <a:rPr lang="de-DE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0762F2A-D5C9-4303-B07A-8776DE776F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4219" y="1632204"/>
            <a:ext cx="10178322" cy="504995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de-DE" sz="3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1.Erinnern wir uns an die Bildung des Plural von Substantiven.</a:t>
            </a:r>
            <a:endParaRPr lang="ru-RU" sz="33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sz="3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Wie ist richtig?­­­­</a:t>
            </a:r>
            <a:endParaRPr lang="ru-RU" sz="33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Muster: eine Stadt -viele Städte</a:t>
            </a:r>
            <a:endParaRPr lang="ru-RU" sz="33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sz="4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ein Dorf                                   ein Haus</a:t>
            </a:r>
            <a:endParaRPr lang="ru-RU" sz="4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sz="4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eine Kirche                              eine Burg</a:t>
            </a:r>
            <a:endParaRPr lang="ru-RU" sz="4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sz="4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ein Baum                                 ein Park</a:t>
            </a:r>
            <a:endParaRPr lang="ru-RU" sz="4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sz="4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ein Hof                                       ein Auto</a:t>
            </a:r>
            <a:endParaRPr lang="ru-RU" sz="4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sz="4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ein Bus                                    ein Theater</a:t>
            </a:r>
            <a:endParaRPr lang="ru-RU" sz="4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sz="4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ein Kino                                   ein </a:t>
            </a:r>
            <a:r>
              <a:rPr lang="de-DE" sz="4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Cafe</a:t>
            </a:r>
            <a:r>
              <a:rPr lang="de-DE" sz="4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sz="4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eine Schule                            ein Mann</a:t>
            </a:r>
            <a:endParaRPr lang="ru-RU" sz="4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sz="4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eine Frau	</a:t>
            </a:r>
            <a:endParaRPr lang="ru-RU" sz="4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7EDC60F-8BF1-4433-A2EA-06E2EEAC3B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1312" y="3654087"/>
            <a:ext cx="3927489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116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4A040A-46F6-4ACD-976C-745D529D4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2.Lest die Wörter links und findet rechts russische Äquivalente.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id="{55171D1F-21EA-4716-8FB4-6F66BA85EF4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4782576"/>
              </p:ext>
            </p:extLst>
          </p:nvPr>
        </p:nvGraphicFramePr>
        <p:xfrm>
          <a:off x="1049020" y="1650391"/>
          <a:ext cx="7948246" cy="5047488"/>
        </p:xfrm>
        <a:graphic>
          <a:graphicData uri="http://schemas.openxmlformats.org/drawingml/2006/table">
            <a:tbl>
              <a:tblPr firstRow="1" firstCol="1" bandRow="1"/>
              <a:tblGrid>
                <a:gridCol w="3840480">
                  <a:extLst>
                    <a:ext uri="{9D8B030D-6E8A-4147-A177-3AD203B41FA5}">
                      <a16:colId xmlns:a16="http://schemas.microsoft.com/office/drawing/2014/main" val="3692781794"/>
                    </a:ext>
                  </a:extLst>
                </a:gridCol>
                <a:gridCol w="4107766">
                  <a:extLst>
                    <a:ext uri="{9D8B030D-6E8A-4147-A177-3AD203B41FA5}">
                      <a16:colId xmlns:a16="http://schemas.microsoft.com/office/drawing/2014/main" val="3082318277"/>
                    </a:ext>
                  </a:extLst>
                </a:gridCol>
              </a:tblGrid>
              <a:tr h="4021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1.das Werk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a)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церковь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6828167"/>
                  </a:ext>
                </a:extLst>
              </a:tr>
              <a:tr h="4021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2.die Brücke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b)</a:t>
                      </a: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ратуша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0338196"/>
                  </a:ext>
                </a:extLst>
              </a:tr>
              <a:tr h="4021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3.der Ritter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c)</a:t>
                      </a: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завод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9829314"/>
                  </a:ext>
                </a:extLst>
              </a:tr>
              <a:tr h="4021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4.das Lebensmittel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d)</a:t>
                      </a: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мост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441276"/>
                  </a:ext>
                </a:extLst>
              </a:tr>
              <a:tr h="4021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5.die Burg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e)</a:t>
                      </a: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рыцарь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1959471"/>
                  </a:ext>
                </a:extLst>
              </a:tr>
              <a:tr h="4021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6.modern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f)</a:t>
                      </a: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крыша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3255988"/>
                  </a:ext>
                </a:extLst>
              </a:tr>
              <a:tr h="4021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7.das Rathaus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g)</a:t>
                      </a: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чужой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1765719"/>
                  </a:ext>
                </a:extLst>
              </a:tr>
              <a:tr h="4021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8.das Mittelalter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h)</a:t>
                      </a: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крепость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954702"/>
                  </a:ext>
                </a:extLst>
              </a:tr>
              <a:tr h="4021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9.die Kirche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i)</a:t>
                      </a: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продуктовый магазин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5002011"/>
                  </a:ext>
                </a:extLst>
              </a:tr>
              <a:tr h="4021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10.das Dach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j)</a:t>
                      </a: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встреча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5314158"/>
                  </a:ext>
                </a:extLst>
              </a:tr>
              <a:tr h="4021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11.fremd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k)</a:t>
                      </a: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современный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8724416"/>
                  </a:ext>
                </a:extLst>
              </a:tr>
              <a:tr h="4021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12die Begegnung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l)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средневековье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0291114"/>
                  </a:ext>
                </a:extLst>
              </a:tr>
            </a:tbl>
          </a:graphicData>
        </a:graphic>
      </p:graphicFrame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A3B10EC-4F81-49B0-99E4-42903C32B1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1450" y="1650391"/>
            <a:ext cx="2731866" cy="231882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E6172C5-9EA6-4D2A-9F7A-A45A987A9C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2220" y="4230067"/>
            <a:ext cx="2862801" cy="1955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310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50CAF74D-13A0-42EE-9BFD-06397AA3FDAB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11499361"/>
              </p:ext>
            </p:extLst>
          </p:nvPr>
        </p:nvGraphicFramePr>
        <p:xfrm>
          <a:off x="2368013" y="1224061"/>
          <a:ext cx="6804122" cy="1491004"/>
        </p:xfrm>
        <a:graphic>
          <a:graphicData uri="http://schemas.openxmlformats.org/drawingml/2006/table">
            <a:tbl>
              <a:tblPr firstRow="1" firstCol="1" bandRow="1"/>
              <a:tblGrid>
                <a:gridCol w="566596">
                  <a:extLst>
                    <a:ext uri="{9D8B030D-6E8A-4147-A177-3AD203B41FA5}">
                      <a16:colId xmlns:a16="http://schemas.microsoft.com/office/drawing/2014/main" val="346090087"/>
                    </a:ext>
                  </a:extLst>
                </a:gridCol>
                <a:gridCol w="566596">
                  <a:extLst>
                    <a:ext uri="{9D8B030D-6E8A-4147-A177-3AD203B41FA5}">
                      <a16:colId xmlns:a16="http://schemas.microsoft.com/office/drawing/2014/main" val="399255021"/>
                    </a:ext>
                  </a:extLst>
                </a:gridCol>
                <a:gridCol w="566596">
                  <a:extLst>
                    <a:ext uri="{9D8B030D-6E8A-4147-A177-3AD203B41FA5}">
                      <a16:colId xmlns:a16="http://schemas.microsoft.com/office/drawing/2014/main" val="828922753"/>
                    </a:ext>
                  </a:extLst>
                </a:gridCol>
                <a:gridCol w="566596">
                  <a:extLst>
                    <a:ext uri="{9D8B030D-6E8A-4147-A177-3AD203B41FA5}">
                      <a16:colId xmlns:a16="http://schemas.microsoft.com/office/drawing/2014/main" val="3713266558"/>
                    </a:ext>
                  </a:extLst>
                </a:gridCol>
                <a:gridCol w="566596">
                  <a:extLst>
                    <a:ext uri="{9D8B030D-6E8A-4147-A177-3AD203B41FA5}">
                      <a16:colId xmlns:a16="http://schemas.microsoft.com/office/drawing/2014/main" val="1582473483"/>
                    </a:ext>
                  </a:extLst>
                </a:gridCol>
                <a:gridCol w="637099">
                  <a:extLst>
                    <a:ext uri="{9D8B030D-6E8A-4147-A177-3AD203B41FA5}">
                      <a16:colId xmlns:a16="http://schemas.microsoft.com/office/drawing/2014/main" val="3471386371"/>
                    </a:ext>
                  </a:extLst>
                </a:gridCol>
                <a:gridCol w="497513">
                  <a:extLst>
                    <a:ext uri="{9D8B030D-6E8A-4147-A177-3AD203B41FA5}">
                      <a16:colId xmlns:a16="http://schemas.microsoft.com/office/drawing/2014/main" val="3609115735"/>
                    </a:ext>
                  </a:extLst>
                </a:gridCol>
                <a:gridCol w="567306">
                  <a:extLst>
                    <a:ext uri="{9D8B030D-6E8A-4147-A177-3AD203B41FA5}">
                      <a16:colId xmlns:a16="http://schemas.microsoft.com/office/drawing/2014/main" val="2385480198"/>
                    </a:ext>
                  </a:extLst>
                </a:gridCol>
                <a:gridCol w="567306">
                  <a:extLst>
                    <a:ext uri="{9D8B030D-6E8A-4147-A177-3AD203B41FA5}">
                      <a16:colId xmlns:a16="http://schemas.microsoft.com/office/drawing/2014/main" val="833658073"/>
                    </a:ext>
                  </a:extLst>
                </a:gridCol>
                <a:gridCol w="567306">
                  <a:extLst>
                    <a:ext uri="{9D8B030D-6E8A-4147-A177-3AD203B41FA5}">
                      <a16:colId xmlns:a16="http://schemas.microsoft.com/office/drawing/2014/main" val="3276648132"/>
                    </a:ext>
                  </a:extLst>
                </a:gridCol>
                <a:gridCol w="567306">
                  <a:extLst>
                    <a:ext uri="{9D8B030D-6E8A-4147-A177-3AD203B41FA5}">
                      <a16:colId xmlns:a16="http://schemas.microsoft.com/office/drawing/2014/main" val="602506583"/>
                    </a:ext>
                  </a:extLst>
                </a:gridCol>
                <a:gridCol w="567306">
                  <a:extLst>
                    <a:ext uri="{9D8B030D-6E8A-4147-A177-3AD203B41FA5}">
                      <a16:colId xmlns:a16="http://schemas.microsoft.com/office/drawing/2014/main" val="813538391"/>
                    </a:ext>
                  </a:extLst>
                </a:gridCol>
              </a:tblGrid>
              <a:tr h="7455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6996770"/>
                  </a:ext>
                </a:extLst>
              </a:tr>
              <a:tr h="7455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3697847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828E41EC-4174-40A0-8BA9-6FAE1D3741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260" y="-1"/>
            <a:ext cx="12031740" cy="542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CC3AEC5-4003-479F-BF23-51327B1C98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2625" y="3141287"/>
            <a:ext cx="7153024" cy="3442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963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977624-3C4C-4C6F-8EE8-3FFAC4F7E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3.Welches Wort gehört nicht in die logische Reihe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917746-3632-4D1C-8F4C-9B875C7494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6839" y="1737361"/>
            <a:ext cx="10178322" cy="359359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1)das Auto, der Park, der Bus, der </a:t>
            </a:r>
            <a:r>
              <a:rPr lang="de-DE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Obus</a:t>
            </a:r>
            <a:r>
              <a:rPr lang="de-D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de-D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2)die Oper, die Bar, das Restaurant, das </a:t>
            </a:r>
            <a:r>
              <a:rPr lang="de-DE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Cafe</a:t>
            </a:r>
            <a:endParaRPr lang="de-DE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3)das Theater, das Museum, die Kirche, das Rathaus, der Baum, das Hotel</a:t>
            </a:r>
          </a:p>
          <a:p>
            <a:pPr marL="0" indent="0">
              <a:buNone/>
            </a:pPr>
            <a:r>
              <a:rPr lang="de-D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4)nett, modern, alt, spielen, lustig, freundlich, schön</a:t>
            </a:r>
          </a:p>
          <a:p>
            <a:pPr marL="0" indent="0">
              <a:buNone/>
            </a:pPr>
            <a:r>
              <a:rPr lang="de-D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5)Ball spielen, Skateboard fahren, Musik hören, drei, im Fluss baden, Rad fahren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B374A94-03DD-4802-92B6-2322FA4C0B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0391" y="4735634"/>
            <a:ext cx="3467190" cy="1950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6945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340BC4-82E0-4BEB-A4BD-92ADF2AC9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4.Könnt ihr diese Wörter schreiben  und übersetzen?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59ECD1-9FEB-4E99-AD0E-82BE9CC8B5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011680"/>
            <a:ext cx="10178322" cy="446393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die St- - </a:t>
            </a:r>
            <a:r>
              <a:rPr lang="de-DE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ße</a:t>
            </a:r>
            <a:r>
              <a:rPr lang="de-DE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der V-</a:t>
            </a:r>
            <a:r>
              <a:rPr lang="de-DE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rkehr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die Ga- -e        das V-</a:t>
            </a:r>
            <a:r>
              <a:rPr lang="de-DE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rk</a:t>
            </a:r>
            <a:r>
              <a:rPr lang="de-DE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- -</a:t>
            </a:r>
            <a:r>
              <a:rPr lang="de-DE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sm-ttel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l- -t                    die St- </a:t>
            </a:r>
            <a:r>
              <a:rPr lang="de-DE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aßenb</a:t>
            </a:r>
            <a:r>
              <a:rPr lang="de-DE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de-DE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hn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de-DE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-l                   das </a:t>
            </a:r>
            <a:r>
              <a:rPr lang="de-DE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Flu</a:t>
            </a:r>
            <a:r>
              <a:rPr lang="de-DE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-z- -g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la- g                   die T-l-</a:t>
            </a:r>
            <a:r>
              <a:rPr lang="de-DE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</a:t>
            </a:r>
            <a:r>
              <a:rPr lang="de-DE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de-DE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</a:t>
            </a:r>
            <a:r>
              <a:rPr lang="de-DE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de-DE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</a:t>
            </a:r>
            <a:r>
              <a:rPr lang="de-DE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-t                   die L-t- - ß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de-DE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äule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s- - mal               zu F- -  g- -en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k- -z                     Fu-g- -</a:t>
            </a:r>
            <a:r>
              <a:rPr lang="de-DE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gerz</a:t>
            </a:r>
            <a:r>
              <a:rPr lang="de-DE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-ne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E2FD790-22F0-4504-9272-44A3A0DA5D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8236" y="3716459"/>
            <a:ext cx="4831764" cy="253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400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72166D-74BC-40D6-9AEF-32D1AF3B0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224742"/>
          </a:xfrm>
        </p:spPr>
        <p:txBody>
          <a:bodyPr>
            <a:normAutofit/>
          </a:bodyPr>
          <a:lstStyle/>
          <a:p>
            <a:r>
              <a:rPr lang="de-DE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5.Füllen Sie die Lücken im Text aus!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D352240-BAEF-4499-BB9A-76D4D62526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9388" y="1632204"/>
            <a:ext cx="10178322" cy="3593591"/>
          </a:xfrm>
        </p:spPr>
        <p:txBody>
          <a:bodyPr>
            <a:noAutofit/>
          </a:bodyPr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  <a:tabLst>
                <a:tab pos="1076325" algn="l"/>
              </a:tabLst>
            </a:pPr>
            <a:r>
              <a:rPr lang="de-DE" sz="32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de-DE" sz="24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Gabis Stadt</a:t>
            </a:r>
            <a:endParaRPr lang="ru-RU" sz="2400" b="1" dirty="0"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  <a:tabLst>
                <a:tab pos="1076325" algn="l"/>
              </a:tabLst>
            </a:pPr>
            <a:r>
              <a:rPr lang="de-DE" sz="24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Gabi ____1____in einer   deutschen Stadt. Die Stadt ist klein , aber  modern.</a:t>
            </a:r>
            <a:endParaRPr lang="ru-RU" sz="2400" b="1" dirty="0"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  <a:tabLst>
                <a:tab pos="1076325" algn="l"/>
              </a:tabLst>
            </a:pPr>
            <a:r>
              <a:rPr lang="de-DE" sz="24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Die Stadt liegt am ____2____. Es gibt hier viele ____3____und Kirchen.</a:t>
            </a:r>
            <a:endParaRPr lang="ru-RU" sz="2400" b="1" dirty="0"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  <a:tabLst>
                <a:tab pos="1076325" algn="l"/>
              </a:tabLst>
            </a:pPr>
            <a:r>
              <a:rPr lang="de-DE" sz="24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In der Stadt wohnen viele Menschen: Männer, Frauen,____4____,Tiere.</a:t>
            </a:r>
            <a:endParaRPr lang="ru-RU" sz="2400" b="1" dirty="0"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  <a:tabLst>
                <a:tab pos="1076325" algn="l"/>
              </a:tabLst>
            </a:pPr>
            <a:r>
              <a:rPr lang="de-DE" sz="24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Sie sind Arbeiter,Lehrer____5____,Ingenieure von Beruf. Die Straßen sind breit und ____6____.Der Verkehr ist____7____.Gabi findet die Stadt schön.</a:t>
            </a:r>
            <a:endParaRPr lang="ru-RU" sz="2400" b="1" dirty="0"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5E18A7D-5FDD-4AB5-B27C-6E9BAFA154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3318" y="5225795"/>
            <a:ext cx="2108192" cy="1492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957079"/>
      </p:ext>
    </p:extLst>
  </p:cSld>
  <p:clrMapOvr>
    <a:masterClrMapping/>
  </p:clrMapOvr>
</p:sld>
</file>

<file path=ppt/theme/theme1.xml><?xml version="1.0" encoding="utf-8"?>
<a:theme xmlns:a="http://schemas.openxmlformats.org/drawingml/2006/main" name="Эмблема">
  <a:themeElements>
    <a:clrScheme name="Эмблема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Эмблема">
      <a:majorFont>
        <a:latin typeface="Impact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Эмблема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TM10001106[[fn=Эмблема]]</Template>
  <TotalTime>116</TotalTime>
  <Words>559</Words>
  <Application>Microsoft Office PowerPoint</Application>
  <PresentationFormat>Широкоэкранный</PresentationFormat>
  <Paragraphs>99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Corbel</vt:lpstr>
      <vt:lpstr>Gill Sans MT</vt:lpstr>
      <vt:lpstr>Impact</vt:lpstr>
      <vt:lpstr>Times New Roman</vt:lpstr>
      <vt:lpstr>Эмблема</vt:lpstr>
      <vt:lpstr>Eine alte deutsche Stadt. Wiederholung.</vt:lpstr>
      <vt:lpstr>In der Stadt </vt:lpstr>
      <vt:lpstr>Unser heutiges Thema heißt «Eine alte deutsche Stadt. Wiederholung» </vt:lpstr>
      <vt:lpstr>Heute arbeiten wir an der Grammatik und Lexik. </vt:lpstr>
      <vt:lpstr>2.Lest die Wörter links und findet rechts russische Äquivalente.</vt:lpstr>
      <vt:lpstr>Презентация PowerPoint</vt:lpstr>
      <vt:lpstr>3.Welches Wort gehört nicht in die logische Reihe?</vt:lpstr>
      <vt:lpstr>4.Könnt ihr diese Wörter schreiben  und übersetzen?</vt:lpstr>
      <vt:lpstr>5.Füllen Sie die Lücken im Text aus!</vt:lpstr>
      <vt:lpstr>VI. Jetzt   wiederholen   wir   Modalverben.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Eine alte deutsche Stadt. Wiederholung.</dc:title>
  <dc:creator>Admin</dc:creator>
  <cp:lastModifiedBy>Admin</cp:lastModifiedBy>
  <cp:revision>7</cp:revision>
  <dcterms:created xsi:type="dcterms:W3CDTF">2024-12-13T16:18:37Z</dcterms:created>
  <dcterms:modified xsi:type="dcterms:W3CDTF">2024-12-18T16:43:05Z</dcterms:modified>
</cp:coreProperties>
</file>