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7" r:id="rId2"/>
    <p:sldId id="274" r:id="rId3"/>
    <p:sldId id="275" r:id="rId4"/>
    <p:sldId id="277" r:id="rId5"/>
    <p:sldId id="276" r:id="rId6"/>
    <p:sldId id="278" r:id="rId7"/>
    <p:sldId id="265" r:id="rId8"/>
    <p:sldId id="266" r:id="rId9"/>
    <p:sldId id="267" r:id="rId10"/>
    <p:sldId id="268" r:id="rId11"/>
    <p:sldId id="269" r:id="rId12"/>
    <p:sldId id="270" r:id="rId13"/>
    <p:sldId id="258" r:id="rId14"/>
    <p:sldId id="259" r:id="rId15"/>
    <p:sldId id="263"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FF"/>
    <a:srgbClr val="FFFF66"/>
    <a:srgbClr val="FFFF99"/>
    <a:srgbClr val="006600"/>
    <a:srgbClr val="000000"/>
    <a:srgbClr val="FF33CC"/>
    <a:srgbClr val="FF0000"/>
    <a:srgbClr val="FFFF00"/>
    <a:srgbClr val="FF9900"/>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48" autoAdjust="0"/>
    <p:restoredTop sz="92094" autoAdjust="0"/>
  </p:normalViewPr>
  <p:slideViewPr>
    <p:cSldViewPr>
      <p:cViewPr>
        <p:scale>
          <a:sx n="60" d="100"/>
          <a:sy n="60" d="100"/>
        </p:scale>
        <p:origin x="468"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444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178642-45D0-4A8A-B1E5-3790DA4C10C1}" type="datetimeFigureOut">
              <a:rPr lang="ru-RU" smtClean="0"/>
              <a:pPr/>
              <a:t>20.12.2023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C9E1D5C-EE31-4AE6-8152-CAD6958ADD1A}" type="slidenum">
              <a:rPr lang="ru-RU" smtClean="0"/>
              <a:pPr/>
              <a:t>‹#›</a:t>
            </a:fld>
            <a:endParaRPr lang="ru-RU"/>
          </a:p>
        </p:txBody>
      </p:sp>
    </p:spTree>
    <p:extLst>
      <p:ext uri="{BB962C8B-B14F-4D97-AF65-F5344CB8AC3E}">
        <p14:creationId xmlns:p14="http://schemas.microsoft.com/office/powerpoint/2010/main" val="21930574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1569AA4F-1876-4ED4-B6CC-3DBD4281225F}" type="datetimeFigureOut">
              <a:rPr lang="ru-RU" smtClean="0"/>
              <a:pPr/>
              <a:t>20.12.2023</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E51EA98E-76E8-4404-BF0A-9A35313ED97D}" type="slidenum">
              <a:rPr lang="ru-RU" smtClean="0"/>
              <a:pPr/>
              <a:t>‹#›</a:t>
            </a:fld>
            <a:endParaRPr lang="ru-RU"/>
          </a:p>
        </p:txBody>
      </p:sp>
    </p:spTree>
  </p:cSld>
  <p:clrMapOvr>
    <a:masterClrMapping/>
  </p:clrMapOvr>
  <p:transition>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569AA4F-1876-4ED4-B6CC-3DBD4281225F}" type="datetimeFigureOut">
              <a:rPr lang="ru-RU" smtClean="0"/>
              <a:pPr/>
              <a:t>20.12.2023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E51EA98E-76E8-4404-BF0A-9A35313ED97D}" type="slidenum">
              <a:rPr lang="ru-RU" smtClean="0"/>
              <a:pPr/>
              <a:t>‹#›</a:t>
            </a:fld>
            <a:endParaRPr lang="ru-RU"/>
          </a:p>
        </p:txBody>
      </p:sp>
    </p:spTree>
  </p:cSld>
  <p:clrMapOvr>
    <a:masterClrMapping/>
  </p:clrMapOvr>
  <p:transition>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569AA4F-1876-4ED4-B6CC-3DBD4281225F}" type="datetimeFigureOut">
              <a:rPr lang="ru-RU" smtClean="0"/>
              <a:pPr/>
              <a:t>20.12.2023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E51EA98E-76E8-4404-BF0A-9A35313ED97D}" type="slidenum">
              <a:rPr lang="ru-RU" smtClean="0"/>
              <a:pPr/>
              <a:t>‹#›</a:t>
            </a:fld>
            <a:endParaRPr lang="ru-RU"/>
          </a:p>
        </p:txBody>
      </p:sp>
    </p:spTree>
  </p:cSld>
  <p:clrMapOvr>
    <a:masterClrMapping/>
  </p:clrMapOvr>
  <p:transition>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569AA4F-1876-4ED4-B6CC-3DBD4281225F}" type="datetimeFigureOut">
              <a:rPr lang="ru-RU" smtClean="0"/>
              <a:pPr/>
              <a:t>20.12.2023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E51EA98E-76E8-4404-BF0A-9A35313ED97D}"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transition>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1569AA4F-1876-4ED4-B6CC-3DBD4281225F}" type="datetimeFigureOut">
              <a:rPr lang="ru-RU" smtClean="0"/>
              <a:pPr/>
              <a:t>20.12.2023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E51EA98E-76E8-4404-BF0A-9A35313ED97D}"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1569AA4F-1876-4ED4-B6CC-3DBD4281225F}" type="datetimeFigureOut">
              <a:rPr lang="ru-RU" smtClean="0"/>
              <a:pPr/>
              <a:t>20.12.2023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E51EA98E-76E8-4404-BF0A-9A35313ED97D}"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transition>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1569AA4F-1876-4ED4-B6CC-3DBD4281225F}" type="datetimeFigureOut">
              <a:rPr lang="ru-RU" smtClean="0"/>
              <a:pPr/>
              <a:t>20.12.2023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E51EA98E-76E8-4404-BF0A-9A35313ED97D}"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transition>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1569AA4F-1876-4ED4-B6CC-3DBD4281225F}" type="datetimeFigureOut">
              <a:rPr lang="ru-RU" smtClean="0"/>
              <a:pPr/>
              <a:t>20.12.2023</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E51EA98E-76E8-4404-BF0A-9A35313ED97D}"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transition>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1569AA4F-1876-4ED4-B6CC-3DBD4281225F}" type="datetimeFigureOut">
              <a:rPr lang="ru-RU" smtClean="0"/>
              <a:pPr/>
              <a:t>20.12.2023</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E51EA98E-76E8-4404-BF0A-9A35313ED97D}" type="slidenum">
              <a:rPr lang="ru-RU" smtClean="0"/>
              <a:pPr/>
              <a:t>‹#›</a:t>
            </a:fld>
            <a:endParaRPr lang="ru-RU"/>
          </a:p>
        </p:txBody>
      </p:sp>
    </p:spTree>
  </p:cSld>
  <p:clrMapOvr>
    <a:masterClrMapping/>
  </p:clrMapOvr>
  <p:transition>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1569AA4F-1876-4ED4-B6CC-3DBD4281225F}" type="datetimeFigureOut">
              <a:rPr lang="ru-RU" smtClean="0"/>
              <a:pPr/>
              <a:t>20.12.2023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E51EA98E-76E8-4404-BF0A-9A35313ED97D}"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transition>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1569AA4F-1876-4ED4-B6CC-3DBD4281225F}" type="datetimeFigureOut">
              <a:rPr lang="ru-RU" smtClean="0"/>
              <a:pPr/>
              <a:t>20.12.2023</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E51EA98E-76E8-4404-BF0A-9A35313ED97D}"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66CCFF"/>
        </a:solidFill>
        <a:effectLst/>
      </p:bgPr>
    </p:bg>
    <p:spTree>
      <p:nvGrpSpPr>
        <p:cNvPr id="1" name=""/>
        <p:cNvGrpSpPr/>
        <p:nvPr/>
      </p:nvGrpSpPr>
      <p:grpSpPr>
        <a:xfrm>
          <a:off x="0" y="0"/>
          <a:ext cx="0" cy="0"/>
          <a:chOff x="0" y="0"/>
          <a:chExt cx="0" cy="0"/>
        </a:xfrm>
      </p:grpSpPr>
      <p:sp>
        <p:nvSpPr>
          <p:cNvPr id="13" name="Полилиния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569AA4F-1876-4ED4-B6CC-3DBD4281225F}" type="datetimeFigureOut">
              <a:rPr lang="ru-RU" smtClean="0"/>
              <a:pPr/>
              <a:t>20.12.2023</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E51EA98E-76E8-4404-BF0A-9A35313ED97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randomBar dir="vert"/>
  </p:transition>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2.gif"/><Relationship Id="rId4" Type="http://schemas.openxmlformats.org/officeDocument/2006/relationships/image" Target="../media/image24.png"/><Relationship Id="rId9" Type="http://schemas.openxmlformats.org/officeDocument/2006/relationships/image" Target="../media/image29.png"/></Relationships>
</file>

<file path=ppt/slides/_rels/slide1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gif"/><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2.gif"/><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gif"/><Relationship Id="rId1" Type="http://schemas.openxmlformats.org/officeDocument/2006/relationships/slideLayout" Target="../slideLayouts/slideLayout7.xml"/><Relationship Id="rId4" Type="http://schemas.openxmlformats.org/officeDocument/2006/relationships/image" Target="../media/image2.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descr="xmas33"/>
          <p:cNvPicPr>
            <a:picLocks noGrp="1" noChangeAspect="1" noChangeArrowheads="1" noCrop="1"/>
          </p:cNvPicPr>
          <p:nvPr>
            <p:ph idx="1"/>
          </p:nvPr>
        </p:nvPicPr>
        <p:blipFill>
          <a:blip r:embed="rId2"/>
          <a:srcRect/>
          <a:stretch>
            <a:fillRect/>
          </a:stretch>
        </p:blipFill>
        <p:spPr>
          <a:xfrm>
            <a:off x="5868144" y="3645024"/>
            <a:ext cx="3508470" cy="3003222"/>
          </a:xfrm>
          <a:noFill/>
          <a:ln/>
        </p:spPr>
      </p:pic>
      <p:sp>
        <p:nvSpPr>
          <p:cNvPr id="2" name="Заголовок 1"/>
          <p:cNvSpPr>
            <a:spLocks noGrp="1"/>
          </p:cNvSpPr>
          <p:nvPr>
            <p:ph type="title"/>
          </p:nvPr>
        </p:nvSpPr>
        <p:spPr>
          <a:xfrm>
            <a:off x="467544" y="764704"/>
            <a:ext cx="8229600" cy="939784"/>
          </a:xfrm>
        </p:spPr>
        <p:txBody>
          <a:bodyPr>
            <a:noAutofit/>
          </a:bodyPr>
          <a:lstStyle/>
          <a:p>
            <a:pPr algn="ctr"/>
            <a:r>
              <a:rPr lang="en-US" sz="3200" b="1" dirty="0" smtClean="0">
                <a:latin typeface="Times New Roman" pitchFamily="18" charset="0"/>
                <a:cs typeface="Times New Roman" pitchFamily="18" charset="0"/>
              </a:rPr>
              <a:t/>
            </a:r>
            <a:br>
              <a:rPr lang="en-US" sz="3200" b="1" dirty="0" smtClean="0">
                <a:latin typeface="Times New Roman" pitchFamily="18" charset="0"/>
                <a:cs typeface="Times New Roman" pitchFamily="18" charset="0"/>
              </a:rPr>
            </a:br>
            <a:r>
              <a:rPr lang="en-US" sz="3200" b="1" dirty="0" smtClean="0">
                <a:latin typeface="Times New Roman" pitchFamily="18" charset="0"/>
                <a:cs typeface="Times New Roman" pitchFamily="18" charset="0"/>
              </a:rPr>
              <a:t/>
            </a:r>
            <a:br>
              <a:rPr lang="en-US" sz="3200" b="1" dirty="0" smtClean="0">
                <a:latin typeface="Times New Roman" pitchFamily="18" charset="0"/>
                <a:cs typeface="Times New Roman" pitchFamily="18" charset="0"/>
              </a:rPr>
            </a:br>
            <a:r>
              <a:rPr lang="ru-RU" sz="3200" b="1" dirty="0" smtClean="0">
                <a:latin typeface="Times New Roman" pitchFamily="18" charset="0"/>
                <a:cs typeface="Times New Roman" pitchFamily="18" charset="0"/>
              </a:rPr>
              <a:t/>
            </a:r>
            <a:br>
              <a:rPr lang="ru-RU" sz="3200" b="1" dirty="0" smtClean="0">
                <a:latin typeface="Times New Roman" pitchFamily="18" charset="0"/>
                <a:cs typeface="Times New Roman" pitchFamily="18" charset="0"/>
              </a:rPr>
            </a:br>
            <a:r>
              <a:rPr lang="ru-RU" sz="3200" dirty="0" smtClean="0">
                <a:latin typeface="Times New Roman" pitchFamily="18" charset="0"/>
                <a:cs typeface="Times New Roman" pitchFamily="18" charset="0"/>
              </a:rPr>
              <a:t/>
            </a:r>
            <a:br>
              <a:rPr lang="ru-RU"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600" dirty="0" err="1" smtClean="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t>Thema</a:t>
            </a:r>
            <a:r>
              <a:rPr lang="en-US" sz="3600" dirty="0" smtClean="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t>: </a:t>
            </a:r>
            <a:r>
              <a:rPr lang="ru-RU" sz="3600" dirty="0" smtClean="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t>«</a:t>
            </a:r>
            <a:r>
              <a:rPr lang="en-US" sz="3600" dirty="0" smtClean="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t>Und was</a:t>
            </a:r>
            <a:r>
              <a:rPr lang="ru-RU" sz="3600" dirty="0" smtClean="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t> </a:t>
            </a:r>
            <a:r>
              <a:rPr lang="en-US" sz="3600" dirty="0" err="1" smtClean="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t>gibt</a:t>
            </a:r>
            <a:r>
              <a:rPr lang="en-US" sz="3600" dirty="0" smtClean="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t> </a:t>
            </a:r>
            <a:r>
              <a:rPr lang="en-US" sz="3600" dirty="0" err="1" smtClean="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t>es</a:t>
            </a:r>
            <a:r>
              <a:rPr lang="ru-RU" sz="3600" dirty="0" smtClean="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t/>
            </a:r>
            <a:br>
              <a:rPr lang="ru-RU" sz="3600" dirty="0" smtClean="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br>
            <a:r>
              <a:rPr lang="ru-RU" sz="3600" dirty="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t/>
            </a:r>
            <a:br>
              <a:rPr lang="ru-RU" sz="3600" dirty="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br>
            <a:r>
              <a:rPr lang="en-US" sz="3600" dirty="0" smtClean="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t> </a:t>
            </a:r>
            <a:r>
              <a:rPr lang="en-US" sz="3600" dirty="0" smtClean="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t>Neues in der </a:t>
            </a:r>
            <a:r>
              <a:rPr lang="en-US" sz="3600" dirty="0" err="1" smtClean="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t>Schule</a:t>
            </a:r>
            <a:r>
              <a:rPr lang="en-US" sz="3600" dirty="0" smtClean="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t>?</a:t>
            </a:r>
            <a:r>
              <a:rPr lang="ru-RU" sz="3600" dirty="0" smtClean="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t>»</a:t>
            </a:r>
            <a:br>
              <a:rPr lang="ru-RU" sz="3600" dirty="0" smtClean="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br>
            <a:r>
              <a:rPr lang="ru-RU" sz="3600" dirty="0" smtClean="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t/>
            </a:r>
            <a:br>
              <a:rPr lang="ru-RU" sz="3600" dirty="0" smtClean="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br>
            <a:r>
              <a:rPr lang="en-US" sz="3600" dirty="0" err="1" smtClean="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t>Klasse</a:t>
            </a:r>
            <a:r>
              <a:rPr lang="en-US" sz="3600" dirty="0" smtClean="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t> </a:t>
            </a:r>
            <a:r>
              <a:rPr lang="en-US" sz="3600" dirty="0" smtClean="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t>4</a:t>
            </a:r>
            <a:endParaRPr lang="ru-RU" sz="3600" dirty="0">
              <a:solidFill>
                <a:schemeClr val="tx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endParaRPr>
          </a:p>
        </p:txBody>
      </p:sp>
    </p:spTree>
  </p:cSld>
  <p:clrMapOvr>
    <a:masterClrMapping/>
  </p:clrMapOvr>
  <p:transition>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2204864"/>
            <a:ext cx="8568952" cy="1200329"/>
          </a:xfrm>
          <a:prstGeom prst="rect">
            <a:avLst/>
          </a:prstGeom>
        </p:spPr>
        <p:txBody>
          <a:bodyPr wrap="square">
            <a:spAutoFit/>
          </a:bodyPr>
          <a:lstStyle/>
          <a:p>
            <a:r>
              <a:rPr lang="de-DE" sz="3600" b="1" dirty="0" smtClean="0">
                <a:latin typeface="Arial Black" panose="020B0A04020102020204" pitchFamily="34" charset="0"/>
              </a:rPr>
              <a:t>30 </a:t>
            </a:r>
            <a:r>
              <a:rPr lang="de-DE" sz="3600" b="1" dirty="0">
                <a:latin typeface="Arial Black" panose="020B0A04020102020204" pitchFamily="34" charset="0"/>
              </a:rPr>
              <a:t>- …  </a:t>
            </a:r>
            <a:r>
              <a:rPr lang="de-DE" sz="3600" b="1" dirty="0" smtClean="0">
                <a:latin typeface="Arial Black" panose="020B0A04020102020204" pitchFamily="34" charset="0"/>
              </a:rPr>
              <a:t>  50 </a:t>
            </a:r>
            <a:r>
              <a:rPr lang="de-DE" sz="3600" b="1" dirty="0">
                <a:latin typeface="Arial Black" panose="020B0A04020102020204" pitchFamily="34" charset="0"/>
              </a:rPr>
              <a:t>- …    70 - …   </a:t>
            </a:r>
            <a:r>
              <a:rPr lang="ru-RU" sz="3600" b="1" dirty="0" smtClean="0">
                <a:latin typeface="Arial Black" panose="020B0A04020102020204" pitchFamily="34" charset="0"/>
              </a:rPr>
              <a:t> </a:t>
            </a:r>
            <a:r>
              <a:rPr lang="de-DE" sz="3600" b="1" dirty="0" smtClean="0">
                <a:latin typeface="Arial Black" panose="020B0A04020102020204" pitchFamily="34" charset="0"/>
              </a:rPr>
              <a:t>90 </a:t>
            </a:r>
            <a:r>
              <a:rPr lang="de-DE" sz="3600" b="1" dirty="0">
                <a:latin typeface="Arial Black" panose="020B0A04020102020204" pitchFamily="34" charset="0"/>
              </a:rPr>
              <a:t>- …</a:t>
            </a:r>
          </a:p>
          <a:p>
            <a:r>
              <a:rPr lang="de-DE" sz="3600" b="1" dirty="0">
                <a:latin typeface="Arial Black" panose="020B0A04020102020204" pitchFamily="34" charset="0"/>
              </a:rPr>
              <a:t>40 - …    60 - …    80 - …   100 - …</a:t>
            </a:r>
          </a:p>
        </p:txBody>
      </p:sp>
      <p:sp>
        <p:nvSpPr>
          <p:cNvPr id="3" name="Прямоугольник 2"/>
          <p:cNvSpPr/>
          <p:nvPr/>
        </p:nvSpPr>
        <p:spPr>
          <a:xfrm>
            <a:off x="179512" y="332656"/>
            <a:ext cx="8640960" cy="1077218"/>
          </a:xfrm>
          <a:prstGeom prst="rect">
            <a:avLst/>
          </a:prstGeom>
        </p:spPr>
        <p:txBody>
          <a:bodyPr wrap="square">
            <a:spAutoFit/>
          </a:bodyPr>
          <a:lstStyle/>
          <a:p>
            <a:pPr lvl="0" algn="ctr"/>
            <a:r>
              <a:rPr lang="de-DE" sz="3200" b="1" dirty="0" smtClean="0">
                <a:solidFill>
                  <a:prstClr val="black"/>
                </a:solidFill>
                <a:latin typeface="Arial Black" panose="020B0A04020102020204" pitchFamily="34" charset="0"/>
              </a:rPr>
              <a:t>-</a:t>
            </a:r>
            <a:r>
              <a:rPr lang="de-DE" dirty="0" smtClean="0">
                <a:solidFill>
                  <a:prstClr val="black"/>
                </a:solidFill>
              </a:rPr>
              <a:t> </a:t>
            </a:r>
            <a:r>
              <a:rPr lang="de-DE" sz="3200" b="1" dirty="0" smtClean="0">
                <a:solidFill>
                  <a:prstClr val="black"/>
                </a:solidFill>
                <a:effectLst>
                  <a:glow rad="228600">
                    <a:schemeClr val="accent1">
                      <a:satMod val="175000"/>
                      <a:alpha val="40000"/>
                    </a:schemeClr>
                  </a:glow>
                  <a:outerShdw blurRad="38100" dist="38100" dir="2700000" algn="tl">
                    <a:srgbClr val="000000">
                      <a:alpha val="43137"/>
                    </a:srgbClr>
                  </a:outerShdw>
                </a:effectLst>
                <a:latin typeface="Arial Black" panose="020B0A04020102020204" pitchFamily="34" charset="0"/>
              </a:rPr>
              <a:t>Wir zählen </a:t>
            </a:r>
            <a:r>
              <a:rPr lang="de-DE" sz="3200" b="1" dirty="0">
                <a:solidFill>
                  <a:prstClr val="black"/>
                </a:solidFill>
                <a:effectLst>
                  <a:glow rad="228600">
                    <a:schemeClr val="accent1">
                      <a:satMod val="175000"/>
                      <a:alpha val="40000"/>
                    </a:schemeClr>
                  </a:glow>
                  <a:outerShdw blurRad="38100" dist="38100" dir="2700000" algn="tl">
                    <a:srgbClr val="000000">
                      <a:alpha val="43137"/>
                    </a:srgbClr>
                  </a:outerShdw>
                </a:effectLst>
                <a:latin typeface="Arial Black" panose="020B0A04020102020204" pitchFamily="34" charset="0"/>
              </a:rPr>
              <a:t>weiter. Wie ist das auf Deutsch?</a:t>
            </a:r>
          </a:p>
        </p:txBody>
      </p:sp>
      <p:pic>
        <p:nvPicPr>
          <p:cNvPr id="5" name="Picture 7" descr="xmas33"/>
          <p:cNvPicPr>
            <a:picLocks noChangeAspect="1" noChangeArrowheads="1" noCrop="1"/>
          </p:cNvPicPr>
          <p:nvPr/>
        </p:nvPicPr>
        <p:blipFill>
          <a:blip r:embed="rId2"/>
          <a:srcRect/>
          <a:stretch>
            <a:fillRect/>
          </a:stretch>
        </p:blipFill>
        <p:spPr>
          <a:xfrm>
            <a:off x="5940152" y="4077072"/>
            <a:ext cx="3522940" cy="2780928"/>
          </a:xfrm>
          <a:prstGeom prst="rect">
            <a:avLst/>
          </a:prstGeom>
          <a:noFill/>
          <a:ln/>
        </p:spPr>
      </p:pic>
    </p:spTree>
    <p:extLst>
      <p:ext uri="{BB962C8B-B14F-4D97-AF65-F5344CB8AC3E}">
        <p14:creationId xmlns:p14="http://schemas.microsoft.com/office/powerpoint/2010/main" val="3135617790"/>
      </p:ext>
    </p:extLst>
  </p:cSld>
  <p:clrMapOvr>
    <a:masterClrMapping/>
  </p:clrMapOvr>
  <p:transition>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7584" y="274122"/>
            <a:ext cx="5572616" cy="584775"/>
          </a:xfrm>
          <a:prstGeom prst="rect">
            <a:avLst/>
          </a:prstGeom>
        </p:spPr>
        <p:txBody>
          <a:bodyPr wrap="none">
            <a:spAutoFit/>
          </a:bodyPr>
          <a:lstStyle/>
          <a:p>
            <a:r>
              <a:rPr lang="de-DE" sz="3200" b="1" dirty="0" smtClean="0">
                <a:effectLst>
                  <a:glow rad="228600">
                    <a:schemeClr val="accent1">
                      <a:satMod val="175000"/>
                      <a:alpha val="40000"/>
                    </a:schemeClr>
                  </a:glow>
                  <a:outerShdw blurRad="38100" dist="38100" dir="2700000" algn="tl">
                    <a:srgbClr val="000000">
                      <a:alpha val="43137"/>
                    </a:srgbClr>
                  </a:outerShdw>
                </a:effectLst>
                <a:latin typeface="Arial Black" panose="020B0A04020102020204" pitchFamily="34" charset="0"/>
              </a:rPr>
              <a:t>Wir spielen </a:t>
            </a:r>
            <a:r>
              <a:rPr lang="de-DE" sz="3200" b="1" dirty="0">
                <a:effectLst>
                  <a:glow rad="228600">
                    <a:schemeClr val="accent1">
                      <a:satMod val="175000"/>
                      <a:alpha val="40000"/>
                    </a:schemeClr>
                  </a:glow>
                  <a:outerShdw blurRad="38100" dist="38100" dir="2700000" algn="tl">
                    <a:srgbClr val="000000">
                      <a:alpha val="43137"/>
                    </a:srgbClr>
                  </a:outerShdw>
                </a:effectLst>
                <a:latin typeface="Arial Black" panose="020B0A04020102020204" pitchFamily="34" charset="0"/>
              </a:rPr>
              <a:t>“Schlange”. </a:t>
            </a:r>
            <a:endParaRPr lang="ru-RU" sz="3200" b="1" dirty="0">
              <a:effectLst>
                <a:glow rad="228600">
                  <a:schemeClr val="accent1">
                    <a:satMod val="175000"/>
                    <a:alpha val="40000"/>
                  </a:schemeClr>
                </a:glow>
                <a:outerShdw blurRad="38100" dist="38100" dir="2700000" algn="tl">
                  <a:srgbClr val="000000">
                    <a:alpha val="43137"/>
                  </a:srgbClr>
                </a:outerShdw>
              </a:effectLst>
              <a:latin typeface="Arial Black" panose="020B0A04020102020204" pitchFamily="34" charset="0"/>
            </a:endParaRPr>
          </a:p>
        </p:txBody>
      </p:sp>
      <p:sp>
        <p:nvSpPr>
          <p:cNvPr id="3" name="Прямоугольник 2"/>
          <p:cNvSpPr/>
          <p:nvPr/>
        </p:nvSpPr>
        <p:spPr>
          <a:xfrm>
            <a:off x="1165318" y="274122"/>
            <a:ext cx="258404" cy="369332"/>
          </a:xfrm>
          <a:prstGeom prst="rect">
            <a:avLst/>
          </a:prstGeom>
        </p:spPr>
        <p:txBody>
          <a:bodyPr wrap="none">
            <a:spAutoFit/>
          </a:bodyPr>
          <a:lstStyle/>
          <a:p>
            <a:r>
              <a:rPr lang="de-DE" dirty="0" smtClean="0">
                <a:solidFill>
                  <a:prstClr val="black"/>
                </a:solidFill>
              </a:rPr>
              <a:t> </a:t>
            </a:r>
            <a:endParaRPr lang="ru-RU" dirty="0"/>
          </a:p>
        </p:txBody>
      </p:sp>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1840" y="1871042"/>
            <a:ext cx="2952328" cy="2710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7" descr="xmas33"/>
          <p:cNvPicPr>
            <a:picLocks noChangeAspect="1" noChangeArrowheads="1" noCrop="1"/>
          </p:cNvPicPr>
          <p:nvPr/>
        </p:nvPicPr>
        <p:blipFill>
          <a:blip r:embed="rId3"/>
          <a:srcRect/>
          <a:stretch>
            <a:fillRect/>
          </a:stretch>
        </p:blipFill>
        <p:spPr>
          <a:xfrm>
            <a:off x="6012160" y="4005064"/>
            <a:ext cx="3450932" cy="2715190"/>
          </a:xfrm>
          <a:prstGeom prst="rect">
            <a:avLst/>
          </a:prstGeom>
          <a:noFill/>
          <a:ln/>
        </p:spPr>
      </p:pic>
    </p:spTree>
    <p:extLst>
      <p:ext uri="{BB962C8B-B14F-4D97-AF65-F5344CB8AC3E}">
        <p14:creationId xmlns:p14="http://schemas.microsoft.com/office/powerpoint/2010/main" val="1996775200"/>
      </p:ext>
    </p:extLst>
  </p:cSld>
  <p:clrMapOvr>
    <a:masterClrMapping/>
  </p:clrMapOvr>
  <p:transition>
    <p:randomBa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188640"/>
            <a:ext cx="8352928" cy="523220"/>
          </a:xfrm>
          <a:prstGeom prst="rect">
            <a:avLst/>
          </a:prstGeom>
        </p:spPr>
        <p:txBody>
          <a:bodyPr wrap="square">
            <a:spAutoFit/>
          </a:bodyPr>
          <a:lstStyle/>
          <a:p>
            <a:pPr algn="ctr"/>
            <a:r>
              <a:rPr lang="de-DE" sz="2800" b="1" dirty="0" smtClean="0">
                <a:effectLst>
                  <a:glow rad="228600">
                    <a:schemeClr val="accent1">
                      <a:satMod val="175000"/>
                      <a:alpha val="40000"/>
                    </a:schemeClr>
                  </a:glow>
                  <a:outerShdw blurRad="38100" dist="38100" dir="2700000" algn="tl">
                    <a:srgbClr val="000000">
                      <a:alpha val="43137"/>
                    </a:srgbClr>
                  </a:outerShdw>
                </a:effectLst>
                <a:latin typeface="Arial Black" panose="020B0A04020102020204" pitchFamily="34" charset="0"/>
              </a:rPr>
              <a:t>Die </a:t>
            </a:r>
            <a:r>
              <a:rPr lang="de-DE" sz="2800" b="1" dirty="0">
                <a:effectLst>
                  <a:glow rad="228600">
                    <a:schemeClr val="accent1">
                      <a:satMod val="175000"/>
                      <a:alpha val="40000"/>
                    </a:schemeClr>
                  </a:glow>
                  <a:outerShdw blurRad="38100" dist="38100" dir="2700000" algn="tl">
                    <a:srgbClr val="000000">
                      <a:alpha val="43137"/>
                    </a:srgbClr>
                  </a:outerShdw>
                </a:effectLst>
                <a:latin typeface="Arial Black" panose="020B0A04020102020204" pitchFamily="34" charset="0"/>
              </a:rPr>
              <a:t>Schlange frisst Zahlen. Rechnen wir!</a:t>
            </a:r>
            <a:endParaRPr lang="ru-RU" sz="2800" b="1" dirty="0">
              <a:effectLst>
                <a:glow rad="228600">
                  <a:schemeClr val="accent1">
                    <a:satMod val="175000"/>
                    <a:alpha val="40000"/>
                  </a:schemeClr>
                </a:glow>
                <a:outerShdw blurRad="38100" dist="38100" dir="2700000" algn="tl">
                  <a:srgbClr val="000000">
                    <a:alpha val="43137"/>
                  </a:srgbClr>
                </a:outerShdw>
              </a:effectLst>
              <a:latin typeface="Arial Black" panose="020B0A04020102020204" pitchFamily="34" charset="0"/>
            </a:endParaRPr>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142748"/>
            <a:ext cx="6120680" cy="1566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1403648" y="2274838"/>
            <a:ext cx="6840760" cy="4462760"/>
          </a:xfrm>
          <a:prstGeom prst="rect">
            <a:avLst/>
          </a:prstGeom>
        </p:spPr>
        <p:txBody>
          <a:bodyPr wrap="square">
            <a:spAutoFit/>
          </a:bodyPr>
          <a:lstStyle/>
          <a:p>
            <a:endParaRPr lang="ru-RU" sz="2800" b="1" dirty="0" smtClean="0"/>
          </a:p>
          <a:p>
            <a:r>
              <a:rPr lang="ru-RU" sz="3200" b="1" dirty="0" smtClean="0">
                <a:latin typeface="Arial Black" panose="020B0A04020102020204" pitchFamily="34" charset="0"/>
              </a:rPr>
              <a:t>  5+7+12+16+20+19+11+10</a:t>
            </a:r>
            <a:r>
              <a:rPr lang="ru-RU" sz="3200" b="1" dirty="0">
                <a:latin typeface="Arial Black" panose="020B0A04020102020204" pitchFamily="34" charset="0"/>
              </a:rPr>
              <a:t>=?</a:t>
            </a:r>
          </a:p>
          <a:p>
            <a:pPr algn="ctr"/>
            <a:r>
              <a:rPr lang="ru-RU" sz="3200" b="1" dirty="0">
                <a:latin typeface="Arial Black" panose="020B0A04020102020204" pitchFamily="34" charset="0"/>
              </a:rPr>
              <a:t>5+7=</a:t>
            </a:r>
          </a:p>
          <a:p>
            <a:pPr algn="ctr"/>
            <a:r>
              <a:rPr lang="ru-RU" sz="3200" b="1" dirty="0">
                <a:latin typeface="Arial Black" panose="020B0A04020102020204" pitchFamily="34" charset="0"/>
              </a:rPr>
              <a:t>12+12=</a:t>
            </a:r>
          </a:p>
          <a:p>
            <a:pPr algn="ctr"/>
            <a:r>
              <a:rPr lang="ru-RU" sz="3200" b="1" dirty="0">
                <a:latin typeface="Arial Black" panose="020B0A04020102020204" pitchFamily="34" charset="0"/>
              </a:rPr>
              <a:t>24+16=</a:t>
            </a:r>
          </a:p>
          <a:p>
            <a:pPr algn="ctr"/>
            <a:r>
              <a:rPr lang="ru-RU" sz="3200" b="1" dirty="0">
                <a:latin typeface="Arial Black" panose="020B0A04020102020204" pitchFamily="34" charset="0"/>
              </a:rPr>
              <a:t>40+20=</a:t>
            </a:r>
          </a:p>
          <a:p>
            <a:pPr algn="ctr"/>
            <a:r>
              <a:rPr lang="ru-RU" sz="3200" b="1" dirty="0">
                <a:latin typeface="Arial Black" panose="020B0A04020102020204" pitchFamily="34" charset="0"/>
              </a:rPr>
              <a:t>60+19=</a:t>
            </a:r>
          </a:p>
          <a:p>
            <a:pPr algn="ctr"/>
            <a:r>
              <a:rPr lang="ru-RU" sz="3200" b="1" dirty="0">
                <a:latin typeface="Arial Black" panose="020B0A04020102020204" pitchFamily="34" charset="0"/>
              </a:rPr>
              <a:t>79+11=</a:t>
            </a:r>
          </a:p>
          <a:p>
            <a:pPr algn="ctr"/>
            <a:r>
              <a:rPr lang="ru-RU" sz="3200" b="1" dirty="0">
                <a:latin typeface="Arial Black" panose="020B0A04020102020204" pitchFamily="34" charset="0"/>
              </a:rPr>
              <a:t>90+10=</a:t>
            </a:r>
          </a:p>
        </p:txBody>
      </p:sp>
      <p:pic>
        <p:nvPicPr>
          <p:cNvPr id="6" name="Picture 7" descr="xmas33"/>
          <p:cNvPicPr>
            <a:picLocks noChangeAspect="1" noChangeArrowheads="1" noCrop="1"/>
          </p:cNvPicPr>
          <p:nvPr/>
        </p:nvPicPr>
        <p:blipFill>
          <a:blip r:embed="rId3"/>
          <a:srcRect/>
          <a:stretch>
            <a:fillRect/>
          </a:stretch>
        </p:blipFill>
        <p:spPr>
          <a:xfrm>
            <a:off x="6084168" y="4005064"/>
            <a:ext cx="3378924" cy="2852936"/>
          </a:xfrm>
          <a:prstGeom prst="rect">
            <a:avLst/>
          </a:prstGeom>
          <a:noFill/>
          <a:ln/>
        </p:spPr>
      </p:pic>
    </p:spTree>
    <p:extLst>
      <p:ext uri="{BB962C8B-B14F-4D97-AF65-F5344CB8AC3E}">
        <p14:creationId xmlns:p14="http://schemas.microsoft.com/office/powerpoint/2010/main" val="641097044"/>
      </p:ext>
    </p:extLst>
  </p:cSld>
  <p:clrMapOvr>
    <a:masterClrMapping/>
  </p:clrMapOvr>
  <p:transition>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79512" y="260648"/>
            <a:ext cx="8715436" cy="4572032"/>
          </a:xfrm>
        </p:spPr>
        <p:txBody>
          <a:bodyPr>
            <a:normAutofit fontScale="90000"/>
          </a:bodyPr>
          <a:lstStyle/>
          <a:p>
            <a:r>
              <a:rPr lang="en-US" sz="2900" b="0" spc="300" dirty="0" smtClean="0">
                <a:solidFill>
                  <a:schemeClr val="bg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t>Welches Wort gehört </a:t>
            </a:r>
            <a:r>
              <a:rPr lang="ru-RU" sz="2900" b="0" spc="300" dirty="0" smtClean="0">
                <a:solidFill>
                  <a:schemeClr val="bg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t>                                                                                                                                                                                                                                                                                            </a:t>
            </a:r>
            <a:r>
              <a:rPr lang="en-US" sz="2900" b="0" spc="300" dirty="0" smtClean="0">
                <a:solidFill>
                  <a:schemeClr val="bg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cs typeface="Times New Roman" pitchFamily="18" charset="0"/>
              </a:rPr>
              <a:t>nicht in die  logische Reihe?</a:t>
            </a:r>
            <a:r>
              <a:rPr lang="en-US" sz="3100" b="0" u="sng" dirty="0" smtClean="0">
                <a:solidFill>
                  <a:schemeClr val="bg1"/>
                </a:solidFill>
                <a:effectLst>
                  <a:glow rad="228600">
                    <a:schemeClr val="accent1">
                      <a:satMod val="175000"/>
                      <a:alpha val="40000"/>
                    </a:schemeClr>
                  </a:glow>
                  <a:outerShdw blurRad="38100" dist="38100" dir="2700000" algn="tl">
                    <a:srgbClr val="000000">
                      <a:alpha val="43137"/>
                    </a:srgbClr>
                  </a:outerShdw>
                </a:effectLst>
                <a:latin typeface="Arial Black" panose="020B0A04020102020204" pitchFamily="34" charset="0"/>
                <a:cs typeface="Times New Roman" pitchFamily="18" charset="0"/>
              </a:rPr>
              <a:t/>
            </a:r>
            <a:br>
              <a:rPr lang="en-US" sz="3100" b="0" u="sng" dirty="0" smtClean="0">
                <a:solidFill>
                  <a:schemeClr val="bg1"/>
                </a:solidFill>
                <a:effectLst>
                  <a:glow rad="228600">
                    <a:schemeClr val="accent1">
                      <a:satMod val="175000"/>
                      <a:alpha val="40000"/>
                    </a:schemeClr>
                  </a:glow>
                  <a:outerShdw blurRad="38100" dist="38100" dir="2700000" algn="tl">
                    <a:srgbClr val="000000">
                      <a:alpha val="43137"/>
                    </a:srgbClr>
                  </a:outerShdw>
                </a:effectLst>
                <a:latin typeface="Arial Black" panose="020B0A04020102020204" pitchFamily="34" charset="0"/>
                <a:cs typeface="Times New Roman" pitchFamily="18" charset="0"/>
              </a:rPr>
            </a:br>
            <a:r>
              <a:rPr lang="en-US" sz="3100" b="0" u="sng" dirty="0" smtClean="0">
                <a:solidFill>
                  <a:schemeClr val="bg1"/>
                </a:solidFill>
                <a:effectLst>
                  <a:glow rad="228600">
                    <a:schemeClr val="accent4">
                      <a:satMod val="175000"/>
                      <a:alpha val="40000"/>
                    </a:schemeClr>
                  </a:glow>
                  <a:outerShdw blurRad="38100" dist="38100" dir="2700000" algn="tl">
                    <a:srgbClr val="000000">
                      <a:alpha val="43137"/>
                    </a:srgbClr>
                  </a:outerShdw>
                </a:effectLst>
                <a:latin typeface="Arial Black" panose="020B0A04020102020204" pitchFamily="34" charset="0"/>
                <a:cs typeface="Times New Roman" pitchFamily="18" charset="0"/>
              </a:rPr>
              <a:t/>
            </a:r>
            <a:br>
              <a:rPr lang="en-US" sz="3100" b="0" u="sng" dirty="0" smtClean="0">
                <a:solidFill>
                  <a:schemeClr val="bg1"/>
                </a:solidFill>
                <a:effectLst>
                  <a:glow rad="228600">
                    <a:schemeClr val="accent4">
                      <a:satMod val="175000"/>
                      <a:alpha val="40000"/>
                    </a:schemeClr>
                  </a:glow>
                  <a:outerShdw blurRad="38100" dist="38100" dir="2700000" algn="tl">
                    <a:srgbClr val="000000">
                      <a:alpha val="43137"/>
                    </a:srgbClr>
                  </a:outerShdw>
                </a:effectLst>
                <a:latin typeface="Arial Black" panose="020B0A04020102020204" pitchFamily="34" charset="0"/>
                <a:cs typeface="Times New Roman" pitchFamily="18" charset="0"/>
              </a:rPr>
            </a:br>
            <a:r>
              <a:rPr lang="en-US" sz="2400" dirty="0" smtClean="0">
                <a:solidFill>
                  <a:srgbClr val="000000"/>
                </a:solidFill>
                <a:effectLst/>
                <a:latin typeface="Times New Roman" pitchFamily="18" charset="0"/>
                <a:cs typeface="Times New Roman" pitchFamily="18" charset="0"/>
              </a:rPr>
              <a:t/>
            </a:r>
            <a:br>
              <a:rPr lang="en-US" sz="2400" dirty="0" smtClean="0">
                <a:solidFill>
                  <a:srgbClr val="000000"/>
                </a:solidFill>
                <a:effectLst/>
                <a:latin typeface="Times New Roman" pitchFamily="18" charset="0"/>
                <a:cs typeface="Times New Roman" pitchFamily="18" charset="0"/>
              </a:rPr>
            </a:br>
            <a:r>
              <a:rPr lang="en-US" sz="2400" dirty="0" smtClean="0">
                <a:solidFill>
                  <a:srgbClr val="000000"/>
                </a:solidFill>
                <a:effectLst>
                  <a:outerShdw blurRad="38100" dist="38100" dir="2700000" algn="tl">
                    <a:srgbClr val="000000">
                      <a:alpha val="43137"/>
                    </a:srgbClr>
                  </a:outerShdw>
                </a:effectLst>
                <a:latin typeface="Georgia" pitchFamily="18" charset="0"/>
                <a:cs typeface="Times New Roman" pitchFamily="18" charset="0"/>
              </a:rPr>
              <a:t>1) der Winter   das Eis   das Fensterbrett   der </a:t>
            </a:r>
            <a:r>
              <a:rPr lang="en-US" sz="2400" dirty="0" err="1" smtClean="0">
                <a:solidFill>
                  <a:srgbClr val="000000"/>
                </a:solidFill>
                <a:effectLst>
                  <a:outerShdw blurRad="38100" dist="38100" dir="2700000" algn="tl">
                    <a:srgbClr val="000000">
                      <a:alpha val="43137"/>
                    </a:srgbClr>
                  </a:outerShdw>
                </a:effectLst>
                <a:latin typeface="Georgia" pitchFamily="18" charset="0"/>
                <a:cs typeface="Times New Roman" pitchFamily="18" charset="0"/>
              </a:rPr>
              <a:t>Schneemann</a:t>
            </a:r>
            <a:r>
              <a:rPr lang="ru-RU" sz="2400" dirty="0" smtClean="0">
                <a:solidFill>
                  <a:srgbClr val="000000"/>
                </a:solidFill>
                <a:effectLst>
                  <a:outerShdw blurRad="38100" dist="38100" dir="2700000" algn="tl">
                    <a:srgbClr val="000000">
                      <a:alpha val="43137"/>
                    </a:srgbClr>
                  </a:outerShdw>
                </a:effectLst>
                <a:latin typeface="Georgia" pitchFamily="18" charset="0"/>
                <a:cs typeface="Times New Roman" pitchFamily="18" charset="0"/>
              </a:rPr>
              <a:t/>
            </a:r>
            <a:br>
              <a:rPr lang="ru-RU" sz="2400" dirty="0" smtClean="0">
                <a:solidFill>
                  <a:srgbClr val="000000"/>
                </a:solidFill>
                <a:effectLst>
                  <a:outerShdw blurRad="38100" dist="38100" dir="2700000" algn="tl">
                    <a:srgbClr val="000000">
                      <a:alpha val="43137"/>
                    </a:srgbClr>
                  </a:outerShdw>
                </a:effectLst>
                <a:latin typeface="Georgia" pitchFamily="18" charset="0"/>
                <a:cs typeface="Times New Roman" pitchFamily="18" charset="0"/>
              </a:rPr>
            </a:br>
            <a:r>
              <a:rPr lang="en-US" sz="2400" dirty="0" smtClean="0">
                <a:solidFill>
                  <a:srgbClr val="000000"/>
                </a:solidFill>
                <a:effectLst>
                  <a:outerShdw blurRad="38100" dist="38100" dir="2700000" algn="tl">
                    <a:srgbClr val="000000">
                      <a:alpha val="43137"/>
                    </a:srgbClr>
                  </a:outerShdw>
                </a:effectLst>
                <a:latin typeface="Georgia" pitchFamily="18" charset="0"/>
                <a:cs typeface="Times New Roman" pitchFamily="18" charset="0"/>
              </a:rPr>
              <a:t/>
            </a:r>
            <a:br>
              <a:rPr lang="en-US" sz="2400" dirty="0" smtClean="0">
                <a:solidFill>
                  <a:srgbClr val="000000"/>
                </a:solidFill>
                <a:effectLst>
                  <a:outerShdw blurRad="38100" dist="38100" dir="2700000" algn="tl">
                    <a:srgbClr val="000000">
                      <a:alpha val="43137"/>
                    </a:srgbClr>
                  </a:outerShdw>
                </a:effectLst>
                <a:latin typeface="Georgia" pitchFamily="18" charset="0"/>
                <a:cs typeface="Times New Roman" pitchFamily="18" charset="0"/>
              </a:rPr>
            </a:br>
            <a:r>
              <a:rPr lang="en-US" sz="2400" dirty="0" smtClean="0">
                <a:solidFill>
                  <a:srgbClr val="000000"/>
                </a:solidFill>
                <a:effectLst>
                  <a:outerShdw blurRad="38100" dist="38100" dir="2700000" algn="tl">
                    <a:srgbClr val="000000">
                      <a:alpha val="43137"/>
                    </a:srgbClr>
                  </a:outerShdw>
                </a:effectLst>
                <a:latin typeface="Georgia" pitchFamily="18" charset="0"/>
                <a:cs typeface="Times New Roman" pitchFamily="18" charset="0"/>
              </a:rPr>
              <a:t>2) der Lehrer   die Tafel   der Tisch   das Klassenzimmer</a:t>
            </a:r>
            <a:br>
              <a:rPr lang="en-US" sz="2400" dirty="0" smtClean="0">
                <a:solidFill>
                  <a:srgbClr val="000000"/>
                </a:solidFill>
                <a:effectLst>
                  <a:outerShdw blurRad="38100" dist="38100" dir="2700000" algn="tl">
                    <a:srgbClr val="000000">
                      <a:alpha val="43137"/>
                    </a:srgbClr>
                  </a:outerShdw>
                </a:effectLst>
                <a:latin typeface="Georgia" pitchFamily="18" charset="0"/>
                <a:cs typeface="Times New Roman" pitchFamily="18" charset="0"/>
              </a:rPr>
            </a:br>
            <a:r>
              <a:rPr lang="en-US" sz="2400" dirty="0" smtClean="0">
                <a:solidFill>
                  <a:srgbClr val="000000"/>
                </a:solidFill>
                <a:effectLst>
                  <a:outerShdw blurRad="38100" dist="38100" dir="2700000" algn="tl">
                    <a:srgbClr val="000000">
                      <a:alpha val="43137"/>
                    </a:srgbClr>
                  </a:outerShdw>
                </a:effectLst>
                <a:latin typeface="Georgia" pitchFamily="18" charset="0"/>
                <a:cs typeface="Times New Roman" pitchFamily="18" charset="0"/>
              </a:rPr>
              <a:t/>
            </a:r>
            <a:br>
              <a:rPr lang="en-US" sz="2400" dirty="0" smtClean="0">
                <a:solidFill>
                  <a:srgbClr val="000000"/>
                </a:solidFill>
                <a:effectLst>
                  <a:outerShdw blurRad="38100" dist="38100" dir="2700000" algn="tl">
                    <a:srgbClr val="000000">
                      <a:alpha val="43137"/>
                    </a:srgbClr>
                  </a:outerShdw>
                </a:effectLst>
                <a:latin typeface="Georgia" pitchFamily="18" charset="0"/>
                <a:cs typeface="Times New Roman" pitchFamily="18" charset="0"/>
              </a:rPr>
            </a:br>
            <a:r>
              <a:rPr lang="en-US" sz="2400" dirty="0" smtClean="0">
                <a:solidFill>
                  <a:srgbClr val="000000"/>
                </a:solidFill>
                <a:effectLst>
                  <a:outerShdw blurRad="38100" dist="38100" dir="2700000" algn="tl">
                    <a:srgbClr val="000000">
                      <a:alpha val="43137"/>
                    </a:srgbClr>
                  </a:outerShdw>
                </a:effectLst>
                <a:latin typeface="Georgia" pitchFamily="18" charset="0"/>
                <a:cs typeface="Times New Roman" pitchFamily="18" charset="0"/>
              </a:rPr>
              <a:t>3) das Werken   die Kunst   die Sachkunde  das Fach</a:t>
            </a:r>
            <a:br>
              <a:rPr lang="en-US" sz="2400" dirty="0" smtClean="0">
                <a:solidFill>
                  <a:srgbClr val="000000"/>
                </a:solidFill>
                <a:effectLst>
                  <a:outerShdw blurRad="38100" dist="38100" dir="2700000" algn="tl">
                    <a:srgbClr val="000000">
                      <a:alpha val="43137"/>
                    </a:srgbClr>
                  </a:outerShdw>
                </a:effectLst>
                <a:latin typeface="Georgia" pitchFamily="18" charset="0"/>
                <a:cs typeface="Times New Roman" pitchFamily="18" charset="0"/>
              </a:rPr>
            </a:br>
            <a:r>
              <a:rPr lang="en-US" sz="2400" dirty="0" smtClean="0">
                <a:solidFill>
                  <a:srgbClr val="000000"/>
                </a:solidFill>
                <a:effectLst>
                  <a:outerShdw blurRad="38100" dist="38100" dir="2700000" algn="tl">
                    <a:srgbClr val="000000">
                      <a:alpha val="43137"/>
                    </a:srgbClr>
                  </a:outerShdw>
                </a:effectLst>
                <a:latin typeface="Georgia" pitchFamily="18" charset="0"/>
                <a:cs typeface="Times New Roman" pitchFamily="18" charset="0"/>
              </a:rPr>
              <a:t/>
            </a:r>
            <a:br>
              <a:rPr lang="en-US" sz="2400" dirty="0" smtClean="0">
                <a:solidFill>
                  <a:srgbClr val="000000"/>
                </a:solidFill>
                <a:effectLst>
                  <a:outerShdw blurRad="38100" dist="38100" dir="2700000" algn="tl">
                    <a:srgbClr val="000000">
                      <a:alpha val="43137"/>
                    </a:srgbClr>
                  </a:outerShdw>
                </a:effectLst>
                <a:latin typeface="Georgia" pitchFamily="18" charset="0"/>
                <a:cs typeface="Times New Roman" pitchFamily="18" charset="0"/>
              </a:rPr>
            </a:br>
            <a:r>
              <a:rPr lang="en-US" sz="2400" dirty="0" smtClean="0">
                <a:solidFill>
                  <a:srgbClr val="000000"/>
                </a:solidFill>
                <a:effectLst>
                  <a:outerShdw blurRad="38100" dist="38100" dir="2700000" algn="tl">
                    <a:srgbClr val="000000">
                      <a:alpha val="43137"/>
                    </a:srgbClr>
                  </a:outerShdw>
                </a:effectLst>
                <a:latin typeface="Georgia" pitchFamily="18" charset="0"/>
                <a:cs typeface="Times New Roman" pitchFamily="18" charset="0"/>
              </a:rPr>
              <a:t>4) vorn   hundert   links   rechts</a:t>
            </a:r>
            <a:endParaRPr lang="ru-RU" sz="2400" dirty="0">
              <a:solidFill>
                <a:srgbClr val="000000"/>
              </a:solidFill>
              <a:effectLst>
                <a:outerShdw blurRad="38100" dist="38100" dir="2700000" algn="tl">
                  <a:srgbClr val="000000">
                    <a:alpha val="43137"/>
                  </a:srgbClr>
                </a:outerShdw>
              </a:effectLst>
              <a:latin typeface="Georgia" pitchFamily="18" charset="0"/>
              <a:cs typeface="Times New Roman" pitchFamily="18" charset="0"/>
            </a:endParaRPr>
          </a:p>
        </p:txBody>
      </p:sp>
      <p:pic>
        <p:nvPicPr>
          <p:cNvPr id="5" name="Picture 7" descr="xmas33"/>
          <p:cNvPicPr>
            <a:picLocks noChangeAspect="1" noChangeArrowheads="1" noCrop="1"/>
          </p:cNvPicPr>
          <p:nvPr/>
        </p:nvPicPr>
        <p:blipFill>
          <a:blip r:embed="rId2"/>
          <a:srcRect/>
          <a:stretch>
            <a:fillRect/>
          </a:stretch>
        </p:blipFill>
        <p:spPr>
          <a:xfrm>
            <a:off x="5940152" y="3933056"/>
            <a:ext cx="3315879" cy="2858636"/>
          </a:xfrm>
          <a:prstGeom prst="rect">
            <a:avLst/>
          </a:prstGeom>
          <a:noFill/>
          <a:ln/>
        </p:spPr>
      </p:pic>
    </p:spTree>
  </p:cSld>
  <p:clrMapOvr>
    <a:masterClrMapping/>
  </p:clrMapOvr>
  <p:transition>
    <p:randomBar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a:xfrm>
            <a:off x="428596" y="214290"/>
            <a:ext cx="8229600" cy="1143000"/>
          </a:xfrm>
        </p:spPr>
        <p:txBody>
          <a:bodyPr>
            <a:normAutofit fontScale="90000"/>
          </a:bodyPr>
          <a:lstStyle/>
          <a:p>
            <a:pPr algn="just"/>
            <a:r>
              <a:rPr lang="en-US" sz="3100" dirty="0" smtClean="0">
                <a:latin typeface="Georgia" pitchFamily="18" charset="0"/>
              </a:rPr>
              <a:t/>
            </a:r>
            <a:br>
              <a:rPr lang="en-US" sz="3100" dirty="0" smtClean="0">
                <a:latin typeface="Georgia" pitchFamily="18" charset="0"/>
              </a:rPr>
            </a:br>
            <a:r>
              <a:rPr lang="en-US" sz="3100" dirty="0" smtClean="0">
                <a:latin typeface="Georgia" pitchFamily="18" charset="0"/>
              </a:rPr>
              <a:t/>
            </a:r>
            <a:br>
              <a:rPr lang="en-US" sz="3100" dirty="0" smtClean="0">
                <a:latin typeface="Georgia" pitchFamily="18" charset="0"/>
              </a:rPr>
            </a:br>
            <a:r>
              <a:rPr lang="en-US" sz="3100" dirty="0">
                <a:latin typeface="Georgia" pitchFamily="18" charset="0"/>
              </a:rPr>
              <a:t/>
            </a:r>
            <a:br>
              <a:rPr lang="en-US" sz="3100" dirty="0">
                <a:latin typeface="Georgia" pitchFamily="18" charset="0"/>
              </a:rPr>
            </a:br>
            <a:r>
              <a:rPr lang="en-US" sz="3100" dirty="0" smtClean="0">
                <a:latin typeface="Georgia" pitchFamily="18" charset="0"/>
              </a:rPr>
              <a:t/>
            </a:r>
            <a:br>
              <a:rPr lang="en-US" sz="3100" dirty="0" smtClean="0">
                <a:latin typeface="Georgia" pitchFamily="18" charset="0"/>
              </a:rPr>
            </a:br>
            <a:r>
              <a:rPr lang="en-US" sz="3100" dirty="0">
                <a:latin typeface="Georgia" pitchFamily="18" charset="0"/>
              </a:rPr>
              <a:t/>
            </a:r>
            <a:br>
              <a:rPr lang="en-US" sz="3100" dirty="0">
                <a:latin typeface="Georgia" pitchFamily="18" charset="0"/>
              </a:rPr>
            </a:br>
            <a:r>
              <a:rPr lang="en-US" sz="3100" dirty="0" smtClean="0">
                <a:latin typeface="Georgia" pitchFamily="18" charset="0"/>
              </a:rPr>
              <a:t/>
            </a:r>
            <a:br>
              <a:rPr lang="en-US" sz="3100" dirty="0" smtClean="0">
                <a:latin typeface="Georgia" pitchFamily="18" charset="0"/>
              </a:rPr>
            </a:br>
            <a:r>
              <a:rPr lang="en-US" sz="3100" dirty="0">
                <a:latin typeface="Georgia" pitchFamily="18" charset="0"/>
              </a:rPr>
              <a:t/>
            </a:r>
            <a:br>
              <a:rPr lang="en-US" sz="3100" dirty="0">
                <a:latin typeface="Georgia" pitchFamily="18" charset="0"/>
              </a:rPr>
            </a:br>
            <a:r>
              <a:rPr lang="en-US" sz="3100" dirty="0" smtClean="0">
                <a:latin typeface="Georgia" pitchFamily="18" charset="0"/>
              </a:rPr>
              <a:t/>
            </a:r>
            <a:br>
              <a:rPr lang="en-US" sz="3100" dirty="0" smtClean="0">
                <a:latin typeface="Georgia" pitchFamily="18" charset="0"/>
              </a:rPr>
            </a:br>
            <a:r>
              <a:rPr lang="en-US" sz="3100" dirty="0">
                <a:latin typeface="Georgia" pitchFamily="18" charset="0"/>
              </a:rPr>
              <a:t/>
            </a:r>
            <a:br>
              <a:rPr lang="en-US" sz="3100" dirty="0">
                <a:latin typeface="Georgia" pitchFamily="18" charset="0"/>
              </a:rPr>
            </a:br>
            <a:r>
              <a:rPr lang="en-US" sz="3100" dirty="0" smtClean="0">
                <a:latin typeface="Georgia" pitchFamily="18" charset="0"/>
              </a:rPr>
              <a:t/>
            </a:r>
            <a:br>
              <a:rPr lang="en-US" sz="3100" dirty="0" smtClean="0">
                <a:latin typeface="Georgia" pitchFamily="18" charset="0"/>
              </a:rPr>
            </a:br>
            <a:r>
              <a:rPr lang="en-US" sz="2900" dirty="0" err="1" smtClean="0">
                <a:solidFill>
                  <a:schemeClr val="bg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rPr>
              <a:t>Können</a:t>
            </a:r>
            <a:r>
              <a:rPr lang="en-US" sz="2900" dirty="0" smtClean="0">
                <a:solidFill>
                  <a:schemeClr val="bg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rPr>
              <a:t> </a:t>
            </a:r>
            <a:r>
              <a:rPr lang="en-US" sz="2900" dirty="0" smtClean="0">
                <a:solidFill>
                  <a:schemeClr val="bg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rPr>
              <a:t>wir diesen Text lesen?</a:t>
            </a:r>
            <a:br>
              <a:rPr lang="en-US" sz="2900" dirty="0" smtClean="0">
                <a:solidFill>
                  <a:schemeClr val="bg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rPr>
            </a:br>
            <a:r>
              <a:rPr lang="en-US" sz="2700" dirty="0" smtClean="0">
                <a:solidFill>
                  <a:schemeClr val="bg1"/>
                </a:solidFill>
                <a:effectLst/>
                <a:latin typeface="Georgia" pitchFamily="18" charset="0"/>
              </a:rPr>
              <a:t/>
            </a:r>
            <a:br>
              <a:rPr lang="en-US" sz="2700" dirty="0" smtClean="0">
                <a:solidFill>
                  <a:schemeClr val="bg1"/>
                </a:solidFill>
                <a:effectLst/>
                <a:latin typeface="Georgia" pitchFamily="18" charset="0"/>
              </a:rPr>
            </a:br>
            <a:r>
              <a:rPr lang="en-US" sz="2700" dirty="0" smtClean="0">
                <a:solidFill>
                  <a:schemeClr val="bg1"/>
                </a:solidFill>
                <a:effectLst>
                  <a:outerShdw blurRad="38100" dist="38100" dir="2700000" algn="tl">
                    <a:srgbClr val="000000">
                      <a:alpha val="43137"/>
                    </a:srgbClr>
                  </a:outerShdw>
                </a:effectLst>
                <a:latin typeface="Georgia" pitchFamily="18" charset="0"/>
              </a:rPr>
              <a:t>   </a:t>
            </a:r>
            <a:r>
              <a:rPr lang="ru-RU" sz="2700" dirty="0" smtClean="0">
                <a:solidFill>
                  <a:schemeClr val="bg1"/>
                </a:solidFill>
                <a:effectLst>
                  <a:outerShdw blurRad="38100" dist="38100" dir="2700000" algn="tl">
                    <a:srgbClr val="000000">
                      <a:alpha val="43137"/>
                    </a:srgbClr>
                  </a:outerShdw>
                </a:effectLst>
                <a:latin typeface="Georgia" pitchFamily="18" charset="0"/>
              </a:rPr>
              <a:t> </a:t>
            </a:r>
            <a:r>
              <a:rPr lang="en-US" sz="2700" dirty="0" smtClean="0">
                <a:solidFill>
                  <a:schemeClr val="bg1"/>
                </a:solidFill>
                <a:effectLst>
                  <a:outerShdw blurRad="38100" dist="38100" dir="2700000" algn="tl">
                    <a:srgbClr val="000000">
                      <a:alpha val="43137"/>
                    </a:srgbClr>
                  </a:outerShdw>
                </a:effectLst>
                <a:latin typeface="Georgia" pitchFamily="18" charset="0"/>
              </a:rPr>
              <a:t>Die Kinder laufen im Winter gern         .  Sie</a:t>
            </a:r>
            <a:br>
              <a:rPr lang="en-US" sz="2700" dirty="0" smtClean="0">
                <a:solidFill>
                  <a:schemeClr val="bg1"/>
                </a:solidFill>
                <a:effectLst>
                  <a:outerShdw blurRad="38100" dist="38100" dir="2700000" algn="tl">
                    <a:srgbClr val="000000">
                      <a:alpha val="43137"/>
                    </a:srgbClr>
                  </a:outerShdw>
                </a:effectLst>
                <a:latin typeface="Georgia" pitchFamily="18" charset="0"/>
              </a:rPr>
            </a:br>
            <a:r>
              <a:rPr lang="en-US" sz="2700" dirty="0">
                <a:solidFill>
                  <a:schemeClr val="bg1"/>
                </a:solidFill>
                <a:effectLst>
                  <a:outerShdw blurRad="38100" dist="38100" dir="2700000" algn="tl">
                    <a:srgbClr val="000000">
                      <a:alpha val="43137"/>
                    </a:srgbClr>
                  </a:outerShdw>
                </a:effectLst>
                <a:latin typeface="Georgia" pitchFamily="18" charset="0"/>
              </a:rPr>
              <a:t/>
            </a:r>
            <a:br>
              <a:rPr lang="en-US" sz="2700" dirty="0">
                <a:solidFill>
                  <a:schemeClr val="bg1"/>
                </a:solidFill>
                <a:effectLst>
                  <a:outerShdw blurRad="38100" dist="38100" dir="2700000" algn="tl">
                    <a:srgbClr val="000000">
                      <a:alpha val="43137"/>
                    </a:srgbClr>
                  </a:outerShdw>
                </a:effectLst>
                <a:latin typeface="Georgia" pitchFamily="18" charset="0"/>
              </a:rPr>
            </a:br>
            <a:r>
              <a:rPr lang="en-US" sz="2700" dirty="0" smtClean="0">
                <a:solidFill>
                  <a:schemeClr val="bg1"/>
                </a:solidFill>
                <a:effectLst>
                  <a:outerShdw blurRad="38100" dist="38100" dir="2700000" algn="tl">
                    <a:srgbClr val="000000">
                      <a:alpha val="43137"/>
                    </a:srgbClr>
                  </a:outerShdw>
                </a:effectLst>
                <a:latin typeface="Georgia" pitchFamily="18" charset="0"/>
              </a:rPr>
              <a:t> laufen gern                auf  der               . Sie spielen viel</a:t>
            </a:r>
            <a:br>
              <a:rPr lang="en-US" sz="2700" dirty="0" smtClean="0">
                <a:solidFill>
                  <a:schemeClr val="bg1"/>
                </a:solidFill>
                <a:effectLst>
                  <a:outerShdw blurRad="38100" dist="38100" dir="2700000" algn="tl">
                    <a:srgbClr val="000000">
                      <a:alpha val="43137"/>
                    </a:srgbClr>
                  </a:outerShdw>
                </a:effectLst>
                <a:latin typeface="Georgia" pitchFamily="18" charset="0"/>
              </a:rPr>
            </a:br>
            <a:r>
              <a:rPr lang="en-US" sz="2700" dirty="0">
                <a:solidFill>
                  <a:schemeClr val="bg1"/>
                </a:solidFill>
                <a:effectLst>
                  <a:outerShdw blurRad="38100" dist="38100" dir="2700000" algn="tl">
                    <a:srgbClr val="000000">
                      <a:alpha val="43137"/>
                    </a:srgbClr>
                  </a:outerShdw>
                </a:effectLst>
                <a:latin typeface="Georgia" pitchFamily="18" charset="0"/>
              </a:rPr>
              <a:t/>
            </a:r>
            <a:br>
              <a:rPr lang="en-US" sz="2700" dirty="0">
                <a:solidFill>
                  <a:schemeClr val="bg1"/>
                </a:solidFill>
                <a:effectLst>
                  <a:outerShdw blurRad="38100" dist="38100" dir="2700000" algn="tl">
                    <a:srgbClr val="000000">
                      <a:alpha val="43137"/>
                    </a:srgbClr>
                  </a:outerShdw>
                </a:effectLst>
                <a:latin typeface="Georgia" pitchFamily="18" charset="0"/>
              </a:rPr>
            </a:br>
            <a:r>
              <a:rPr lang="en-US" sz="2700" dirty="0" smtClean="0">
                <a:solidFill>
                  <a:schemeClr val="bg1"/>
                </a:solidFill>
                <a:effectLst>
                  <a:outerShdw blurRad="38100" dist="38100" dir="2700000" algn="tl">
                    <a:srgbClr val="000000">
                      <a:alpha val="43137"/>
                    </a:srgbClr>
                  </a:outerShdw>
                </a:effectLst>
                <a:latin typeface="Georgia" pitchFamily="18" charset="0"/>
              </a:rPr>
              <a:t>  im Hof  und  bauen  einen     .  Viele Kinder                                       </a:t>
            </a:r>
            <a:br>
              <a:rPr lang="en-US" sz="2700" dirty="0" smtClean="0">
                <a:solidFill>
                  <a:schemeClr val="bg1"/>
                </a:solidFill>
                <a:effectLst>
                  <a:outerShdw blurRad="38100" dist="38100" dir="2700000" algn="tl">
                    <a:srgbClr val="000000">
                      <a:alpha val="43137"/>
                    </a:srgbClr>
                  </a:outerShdw>
                </a:effectLst>
                <a:latin typeface="Georgia" pitchFamily="18" charset="0"/>
              </a:rPr>
            </a:br>
            <a:r>
              <a:rPr lang="en-US" sz="2700" dirty="0">
                <a:solidFill>
                  <a:schemeClr val="bg1"/>
                </a:solidFill>
                <a:effectLst>
                  <a:outerShdw blurRad="38100" dist="38100" dir="2700000" algn="tl">
                    <a:srgbClr val="000000">
                      <a:alpha val="43137"/>
                    </a:srgbClr>
                  </a:outerShdw>
                </a:effectLst>
                <a:latin typeface="Georgia" pitchFamily="18" charset="0"/>
              </a:rPr>
              <a:t/>
            </a:r>
            <a:br>
              <a:rPr lang="en-US" sz="2700" dirty="0">
                <a:solidFill>
                  <a:schemeClr val="bg1"/>
                </a:solidFill>
                <a:effectLst>
                  <a:outerShdw blurRad="38100" dist="38100" dir="2700000" algn="tl">
                    <a:srgbClr val="000000">
                      <a:alpha val="43137"/>
                    </a:srgbClr>
                  </a:outerShdw>
                </a:effectLst>
                <a:latin typeface="Georgia" pitchFamily="18" charset="0"/>
              </a:rPr>
            </a:br>
            <a:r>
              <a:rPr lang="en-US" sz="2700" dirty="0" smtClean="0">
                <a:solidFill>
                  <a:schemeClr val="bg1"/>
                </a:solidFill>
                <a:effectLst>
                  <a:outerShdw blurRad="38100" dist="38100" dir="2700000" algn="tl">
                    <a:srgbClr val="000000">
                      <a:alpha val="43137"/>
                    </a:srgbClr>
                  </a:outerShdw>
                </a:effectLst>
                <a:latin typeface="Georgia" pitchFamily="18" charset="0"/>
              </a:rPr>
              <a:t>             gern.  Die  Jungen  machen  gern eine                        </a:t>
            </a:r>
            <a:br>
              <a:rPr lang="en-US" sz="2700" dirty="0" smtClean="0">
                <a:solidFill>
                  <a:schemeClr val="bg1"/>
                </a:solidFill>
                <a:effectLst>
                  <a:outerShdw blurRad="38100" dist="38100" dir="2700000" algn="tl">
                    <a:srgbClr val="000000">
                      <a:alpha val="43137"/>
                    </a:srgbClr>
                  </a:outerShdw>
                </a:effectLst>
                <a:latin typeface="Georgia" pitchFamily="18" charset="0"/>
              </a:rPr>
            </a:br>
            <a:r>
              <a:rPr lang="en-US" sz="2700" dirty="0">
                <a:solidFill>
                  <a:schemeClr val="bg1"/>
                </a:solidFill>
                <a:effectLst>
                  <a:outerShdw blurRad="38100" dist="38100" dir="2700000" algn="tl">
                    <a:srgbClr val="000000">
                      <a:alpha val="43137"/>
                    </a:srgbClr>
                  </a:outerShdw>
                </a:effectLst>
                <a:latin typeface="Georgia" pitchFamily="18" charset="0"/>
              </a:rPr>
              <a:t/>
            </a:r>
            <a:br>
              <a:rPr lang="en-US" sz="2700" dirty="0">
                <a:solidFill>
                  <a:schemeClr val="bg1"/>
                </a:solidFill>
                <a:effectLst>
                  <a:outerShdw blurRad="38100" dist="38100" dir="2700000" algn="tl">
                    <a:srgbClr val="000000">
                      <a:alpha val="43137"/>
                    </a:srgbClr>
                  </a:outerShdw>
                </a:effectLst>
                <a:latin typeface="Georgia" pitchFamily="18" charset="0"/>
              </a:rPr>
            </a:br>
            <a:r>
              <a:rPr lang="en-US" sz="2700" dirty="0">
                <a:solidFill>
                  <a:schemeClr val="bg1"/>
                </a:solidFill>
                <a:effectLst>
                  <a:outerShdw blurRad="38100" dist="38100" dir="2700000" algn="tl">
                    <a:srgbClr val="000000">
                      <a:alpha val="43137"/>
                    </a:srgbClr>
                  </a:outerShdw>
                </a:effectLst>
                <a:latin typeface="Georgia" pitchFamily="18" charset="0"/>
              </a:rPr>
              <a:t> </a:t>
            </a:r>
            <a:r>
              <a:rPr lang="en-US" sz="2700" dirty="0" smtClean="0">
                <a:solidFill>
                  <a:schemeClr val="bg1"/>
                </a:solidFill>
                <a:effectLst>
                  <a:outerShdw blurRad="38100" dist="38100" dir="2700000" algn="tl">
                    <a:srgbClr val="000000">
                      <a:alpha val="43137"/>
                    </a:srgbClr>
                  </a:outerShdw>
                </a:effectLst>
                <a:latin typeface="Georgia" pitchFamily="18" charset="0"/>
              </a:rPr>
              <a:t>       . Zum Neujahrsfest</a:t>
            </a:r>
            <a:r>
              <a:rPr lang="en-US" sz="2700" dirty="0">
                <a:solidFill>
                  <a:schemeClr val="bg1"/>
                </a:solidFill>
                <a:effectLst>
                  <a:outerShdw blurRad="38100" dist="38100" dir="2700000" algn="tl">
                    <a:srgbClr val="000000">
                      <a:alpha val="43137"/>
                    </a:srgbClr>
                  </a:outerShdw>
                </a:effectLst>
                <a:latin typeface="Georgia" pitchFamily="18" charset="0"/>
              </a:rPr>
              <a:t> </a:t>
            </a:r>
            <a:r>
              <a:rPr lang="en-US" sz="2700" dirty="0" smtClean="0">
                <a:solidFill>
                  <a:schemeClr val="bg1"/>
                </a:solidFill>
                <a:effectLst>
                  <a:outerShdw blurRad="38100" dist="38100" dir="2700000" algn="tl">
                    <a:srgbClr val="000000">
                      <a:alpha val="43137"/>
                    </a:srgbClr>
                  </a:outerShdw>
                </a:effectLst>
                <a:latin typeface="Georgia" pitchFamily="18" charset="0"/>
              </a:rPr>
              <a:t>basteln sie</a:t>
            </a:r>
            <a:r>
              <a:rPr lang="en-US" sz="2700" dirty="0">
                <a:solidFill>
                  <a:schemeClr val="bg1"/>
                </a:solidFill>
                <a:effectLst>
                  <a:outerShdw blurRad="38100" dist="38100" dir="2700000" algn="tl">
                    <a:srgbClr val="000000">
                      <a:alpha val="43137"/>
                    </a:srgbClr>
                  </a:outerShdw>
                </a:effectLst>
                <a:latin typeface="Georgia" pitchFamily="18" charset="0"/>
              </a:rPr>
              <a:t> </a:t>
            </a:r>
            <a:r>
              <a:rPr lang="en-US" sz="2700" dirty="0" smtClean="0">
                <a:solidFill>
                  <a:schemeClr val="bg1"/>
                </a:solidFill>
                <a:effectLst>
                  <a:outerShdw blurRad="38100" dist="38100" dir="2700000" algn="tl">
                    <a:srgbClr val="000000">
                      <a:alpha val="43137"/>
                    </a:srgbClr>
                  </a:outerShdw>
                </a:effectLst>
                <a:latin typeface="Georgia" pitchFamily="18" charset="0"/>
              </a:rPr>
              <a:t>gern                              </a:t>
            </a:r>
            <a:br>
              <a:rPr lang="en-US" sz="2700" dirty="0" smtClean="0">
                <a:solidFill>
                  <a:schemeClr val="bg1"/>
                </a:solidFill>
                <a:effectLst>
                  <a:outerShdw blurRad="38100" dist="38100" dir="2700000" algn="tl">
                    <a:srgbClr val="000000">
                      <a:alpha val="43137"/>
                    </a:srgbClr>
                  </a:outerShdw>
                </a:effectLst>
                <a:latin typeface="Georgia" pitchFamily="18" charset="0"/>
              </a:rPr>
            </a:br>
            <a:r>
              <a:rPr lang="en-US" sz="2700" dirty="0">
                <a:solidFill>
                  <a:schemeClr val="bg1"/>
                </a:solidFill>
                <a:effectLst>
                  <a:outerShdw blurRad="38100" dist="38100" dir="2700000" algn="tl">
                    <a:srgbClr val="000000">
                      <a:alpha val="43137"/>
                    </a:srgbClr>
                  </a:outerShdw>
                </a:effectLst>
                <a:latin typeface="Georgia" pitchFamily="18" charset="0"/>
              </a:rPr>
              <a:t/>
            </a:r>
            <a:br>
              <a:rPr lang="en-US" sz="2700" dirty="0">
                <a:solidFill>
                  <a:schemeClr val="bg1"/>
                </a:solidFill>
                <a:effectLst>
                  <a:outerShdw blurRad="38100" dist="38100" dir="2700000" algn="tl">
                    <a:srgbClr val="000000">
                      <a:alpha val="43137"/>
                    </a:srgbClr>
                  </a:outerShdw>
                </a:effectLst>
                <a:latin typeface="Georgia" pitchFamily="18" charset="0"/>
              </a:rPr>
            </a:br>
            <a:r>
              <a:rPr lang="en-US" sz="2700" dirty="0">
                <a:solidFill>
                  <a:schemeClr val="bg1"/>
                </a:solidFill>
                <a:effectLst>
                  <a:outerShdw blurRad="38100" dist="38100" dir="2700000" algn="tl">
                    <a:srgbClr val="000000">
                      <a:alpha val="43137"/>
                    </a:srgbClr>
                  </a:outerShdw>
                </a:effectLst>
                <a:latin typeface="Georgia" pitchFamily="18" charset="0"/>
              </a:rPr>
              <a:t>        </a:t>
            </a:r>
            <a:r>
              <a:rPr lang="en-US" sz="2700" dirty="0" smtClean="0">
                <a:solidFill>
                  <a:schemeClr val="bg1"/>
                </a:solidFill>
                <a:effectLst>
                  <a:outerShdw blurRad="38100" dist="38100" dir="2700000" algn="tl">
                    <a:srgbClr val="000000">
                      <a:alpha val="43137"/>
                    </a:srgbClr>
                  </a:outerShdw>
                </a:effectLst>
                <a:latin typeface="Georgia" pitchFamily="18" charset="0"/>
              </a:rPr>
              <a:t>und  schmücken  den                .    </a:t>
            </a:r>
            <a:endParaRPr lang="ru-RU" sz="2700" dirty="0">
              <a:solidFill>
                <a:schemeClr val="bg1"/>
              </a:solidFill>
              <a:effectLst>
                <a:outerShdw blurRad="38100" dist="38100" dir="2700000" algn="tl">
                  <a:srgbClr val="000000">
                    <a:alpha val="43137"/>
                  </a:srgbClr>
                </a:outerShdw>
              </a:effectLst>
              <a:latin typeface="Georgia" pitchFamily="18" charset="0"/>
            </a:endParaRPr>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88224" y="1196752"/>
            <a:ext cx="864096" cy="710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776" y="1700808"/>
            <a:ext cx="1008112"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4048" y="1700808"/>
            <a:ext cx="936104"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64088" y="2492896"/>
            <a:ext cx="648072" cy="882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5535" y="3284985"/>
            <a:ext cx="864097"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9"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1520" y="4005064"/>
            <a:ext cx="864096"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0" name="Picture 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1521" y="4797152"/>
            <a:ext cx="792087"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2" name="Picture 10"/>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664387" y="4687019"/>
            <a:ext cx="915725" cy="686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7" descr="xmas33"/>
          <p:cNvPicPr>
            <a:picLocks noChangeAspect="1" noChangeArrowheads="1" noCrop="1"/>
          </p:cNvPicPr>
          <p:nvPr/>
        </p:nvPicPr>
        <p:blipFill>
          <a:blip r:embed="rId10"/>
          <a:srcRect/>
          <a:stretch>
            <a:fillRect/>
          </a:stretch>
        </p:blipFill>
        <p:spPr>
          <a:xfrm>
            <a:off x="6038858" y="4501157"/>
            <a:ext cx="3105142" cy="2370101"/>
          </a:xfrm>
          <a:prstGeom prst="rect">
            <a:avLst/>
          </a:prstGeom>
          <a:noFill/>
          <a:ln/>
        </p:spPr>
      </p:pic>
    </p:spTree>
  </p:cSld>
  <p:clrMapOvr>
    <a:masterClrMapping/>
  </p:clrMapOvr>
  <p:transition>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en-US" sz="2400" dirty="0" smtClean="0">
                <a:latin typeface="Georgia" pitchFamily="18" charset="0"/>
              </a:rPr>
              <a:t/>
            </a:r>
            <a:br>
              <a:rPr lang="en-US" sz="2400" dirty="0" smtClean="0">
                <a:latin typeface="Georgia" pitchFamily="18" charset="0"/>
              </a:rPr>
            </a:br>
            <a:r>
              <a:rPr lang="en-US" sz="2400" dirty="0" smtClean="0">
                <a:latin typeface="Georgia" pitchFamily="18" charset="0"/>
              </a:rPr>
              <a:t/>
            </a:r>
            <a:br>
              <a:rPr lang="en-US" sz="2400" dirty="0" smtClean="0">
                <a:latin typeface="Georgia" pitchFamily="18" charset="0"/>
              </a:rPr>
            </a:br>
            <a:r>
              <a:rPr lang="en-US" sz="2400" dirty="0" smtClean="0">
                <a:latin typeface="Georgia" pitchFamily="18" charset="0"/>
              </a:rPr>
              <a:t/>
            </a:r>
            <a:br>
              <a:rPr lang="en-US" sz="2400" dirty="0" smtClean="0">
                <a:latin typeface="Georgia" pitchFamily="18" charset="0"/>
              </a:rPr>
            </a:br>
            <a:r>
              <a:rPr lang="en-US" sz="2400" dirty="0" smtClean="0">
                <a:latin typeface="Georgia" pitchFamily="18" charset="0"/>
              </a:rPr>
              <a:t/>
            </a:r>
            <a:br>
              <a:rPr lang="en-US" sz="2400" dirty="0" smtClean="0">
                <a:latin typeface="Georgia" pitchFamily="18" charset="0"/>
              </a:rPr>
            </a:br>
            <a:r>
              <a:rPr lang="en-US" sz="2400" dirty="0" smtClean="0">
                <a:latin typeface="Georgia" pitchFamily="18" charset="0"/>
              </a:rPr>
              <a:t/>
            </a:r>
            <a:br>
              <a:rPr lang="en-US" sz="2400" dirty="0" smtClean="0">
                <a:latin typeface="Georgia" pitchFamily="18" charset="0"/>
              </a:rPr>
            </a:br>
            <a:r>
              <a:rPr lang="en-US" sz="2400" dirty="0" smtClean="0">
                <a:latin typeface="Georgia" pitchFamily="18" charset="0"/>
              </a:rPr>
              <a:t/>
            </a:r>
            <a:br>
              <a:rPr lang="en-US" sz="2400" dirty="0" smtClean="0">
                <a:latin typeface="Georgia" pitchFamily="18" charset="0"/>
              </a:rPr>
            </a:br>
            <a:r>
              <a:rPr lang="en-US" sz="2400" dirty="0" smtClean="0">
                <a:latin typeface="Georgia" pitchFamily="18" charset="0"/>
              </a:rPr>
              <a:t/>
            </a:r>
            <a:br>
              <a:rPr lang="en-US" sz="2400" dirty="0" smtClean="0">
                <a:latin typeface="Georgia" pitchFamily="18" charset="0"/>
              </a:rPr>
            </a:br>
            <a:r>
              <a:rPr lang="en-US" sz="2400" dirty="0" smtClean="0">
                <a:latin typeface="Georgia" pitchFamily="18" charset="0"/>
              </a:rPr>
              <a:t/>
            </a:r>
            <a:br>
              <a:rPr lang="en-US" sz="2400" dirty="0" smtClean="0">
                <a:latin typeface="Georgia" pitchFamily="18" charset="0"/>
              </a:rPr>
            </a:br>
            <a:r>
              <a:rPr lang="en-US" sz="2400" dirty="0" smtClean="0">
                <a:latin typeface="Georgia" pitchFamily="18" charset="0"/>
              </a:rPr>
              <a:t/>
            </a:r>
            <a:br>
              <a:rPr lang="en-US" sz="2400" dirty="0" smtClean="0">
                <a:latin typeface="Georgia" pitchFamily="18" charset="0"/>
              </a:rPr>
            </a:br>
            <a:r>
              <a:rPr lang="en-US" sz="2400" dirty="0" smtClean="0">
                <a:latin typeface="Georgia" pitchFamily="18" charset="0"/>
              </a:rPr>
              <a:t/>
            </a:r>
            <a:br>
              <a:rPr lang="en-US" sz="2400" dirty="0" smtClean="0">
                <a:latin typeface="Georgia" pitchFamily="18" charset="0"/>
              </a:rPr>
            </a:br>
            <a:r>
              <a:rPr lang="en-US" sz="2400" dirty="0" smtClean="0">
                <a:latin typeface="Georgia" pitchFamily="18" charset="0"/>
              </a:rPr>
              <a:t/>
            </a:r>
            <a:br>
              <a:rPr lang="en-US" sz="2400" dirty="0" smtClean="0">
                <a:latin typeface="Georgia" pitchFamily="18" charset="0"/>
              </a:rPr>
            </a:br>
            <a:r>
              <a:rPr lang="en-US" sz="3600" dirty="0" smtClean="0">
                <a:solidFill>
                  <a:schemeClr val="bg1"/>
                </a:solidFill>
                <a:effectLst>
                  <a:glow rad="228600">
                    <a:schemeClr val="accent1">
                      <a:satMod val="175000"/>
                      <a:alpha val="40000"/>
                    </a:schemeClr>
                  </a:glow>
                  <a:outerShdw blurRad="31750" dist="25400" dir="5400000" algn="tl" rotWithShape="0">
                    <a:srgbClr val="000000">
                      <a:alpha val="25000"/>
                    </a:srgbClr>
                  </a:outerShdw>
                </a:effectLst>
                <a:latin typeface="Arial Black" pitchFamily="34" charset="0"/>
              </a:rPr>
              <a:t>Winterlied</a:t>
            </a:r>
            <a:r>
              <a:rPr lang="en-US" sz="2400" dirty="0" smtClean="0">
                <a:solidFill>
                  <a:schemeClr val="bg1"/>
                </a:solidFill>
                <a:latin typeface="Georgia" pitchFamily="18" charset="0"/>
              </a:rPr>
              <a:t/>
            </a:r>
            <a:br>
              <a:rPr lang="en-US" sz="2400" dirty="0" smtClean="0">
                <a:solidFill>
                  <a:schemeClr val="bg1"/>
                </a:solidFill>
                <a:latin typeface="Georgia" pitchFamily="18" charset="0"/>
              </a:rPr>
            </a:br>
            <a:r>
              <a:rPr lang="en-US" sz="2400" dirty="0" smtClean="0">
                <a:solidFill>
                  <a:schemeClr val="bg1"/>
                </a:solidFill>
                <a:latin typeface="Georgia" pitchFamily="18" charset="0"/>
              </a:rPr>
              <a:t/>
            </a:r>
            <a:br>
              <a:rPr lang="en-US" sz="2400" dirty="0" smtClean="0">
                <a:solidFill>
                  <a:schemeClr val="bg1"/>
                </a:solidFill>
                <a:latin typeface="Georgia" pitchFamily="18" charset="0"/>
              </a:rPr>
            </a:br>
            <a:r>
              <a:rPr lang="en-US" sz="2400" dirty="0" smtClean="0">
                <a:solidFill>
                  <a:schemeClr val="bg1"/>
                </a:solidFill>
                <a:latin typeface="Georgia" pitchFamily="18" charset="0"/>
              </a:rPr>
              <a:t> </a:t>
            </a:r>
            <a:r>
              <a:rPr lang="en-US" sz="2800" dirty="0" smtClean="0">
                <a:solidFill>
                  <a:schemeClr val="bg1"/>
                </a:solidFill>
                <a:latin typeface="Georgia" pitchFamily="18" charset="0"/>
              </a:rPr>
              <a:t>Winter kommt! Winter kommt!</a:t>
            </a:r>
            <a:r>
              <a:rPr lang="ru-RU" sz="2800" dirty="0" smtClean="0">
                <a:solidFill>
                  <a:schemeClr val="bg1"/>
                </a:solidFill>
                <a:latin typeface="Georgia" pitchFamily="18" charset="0"/>
              </a:rPr>
              <a:t/>
            </a:r>
            <a:br>
              <a:rPr lang="ru-RU" sz="2800" dirty="0" smtClean="0">
                <a:solidFill>
                  <a:schemeClr val="bg1"/>
                </a:solidFill>
                <a:latin typeface="Georgia" pitchFamily="18" charset="0"/>
              </a:rPr>
            </a:br>
            <a:r>
              <a:rPr lang="en-US" sz="2800" dirty="0" smtClean="0">
                <a:solidFill>
                  <a:schemeClr val="bg1"/>
                </a:solidFill>
                <a:latin typeface="Georgia" pitchFamily="18" charset="0"/>
              </a:rPr>
              <a:t>Flocken fallen nieder.</a:t>
            </a:r>
            <a:r>
              <a:rPr lang="ru-RU" sz="2800" dirty="0" smtClean="0">
                <a:solidFill>
                  <a:schemeClr val="bg1"/>
                </a:solidFill>
                <a:latin typeface="Georgia" pitchFamily="18" charset="0"/>
              </a:rPr>
              <a:t/>
            </a:r>
            <a:br>
              <a:rPr lang="ru-RU" sz="2800" dirty="0" smtClean="0">
                <a:solidFill>
                  <a:schemeClr val="bg1"/>
                </a:solidFill>
                <a:latin typeface="Georgia" pitchFamily="18" charset="0"/>
              </a:rPr>
            </a:br>
            <a:r>
              <a:rPr lang="en-US" sz="2800" dirty="0" smtClean="0">
                <a:solidFill>
                  <a:schemeClr val="bg1"/>
                </a:solidFill>
                <a:latin typeface="Georgia" pitchFamily="18" charset="0"/>
              </a:rPr>
              <a:t>Es ist kalt. Es ist kalt.</a:t>
            </a:r>
            <a:r>
              <a:rPr lang="ru-RU" sz="2800" dirty="0" smtClean="0">
                <a:solidFill>
                  <a:schemeClr val="bg1"/>
                </a:solidFill>
                <a:latin typeface="Georgia" pitchFamily="18" charset="0"/>
              </a:rPr>
              <a:t/>
            </a:r>
            <a:br>
              <a:rPr lang="ru-RU" sz="2800" dirty="0" smtClean="0">
                <a:solidFill>
                  <a:schemeClr val="bg1"/>
                </a:solidFill>
                <a:latin typeface="Georgia" pitchFamily="18" charset="0"/>
              </a:rPr>
            </a:br>
            <a:r>
              <a:rPr lang="en-US" sz="2800" dirty="0" smtClean="0">
                <a:solidFill>
                  <a:schemeClr val="bg1"/>
                </a:solidFill>
                <a:latin typeface="Georgia" pitchFamily="18" charset="0"/>
              </a:rPr>
              <a:t>Weiβ ist alles wieder.</a:t>
            </a:r>
            <a:r>
              <a:rPr lang="ru-RU" sz="2800" dirty="0" smtClean="0">
                <a:solidFill>
                  <a:schemeClr val="bg1"/>
                </a:solidFill>
                <a:latin typeface="Georgia" pitchFamily="18" charset="0"/>
              </a:rPr>
              <a:t/>
            </a:r>
            <a:br>
              <a:rPr lang="ru-RU" sz="2800" dirty="0" smtClean="0">
                <a:solidFill>
                  <a:schemeClr val="bg1"/>
                </a:solidFill>
                <a:latin typeface="Georgia" pitchFamily="18" charset="0"/>
              </a:rPr>
            </a:br>
            <a:r>
              <a:rPr lang="en-US" sz="2800" dirty="0" smtClean="0">
                <a:solidFill>
                  <a:schemeClr val="bg1"/>
                </a:solidFill>
                <a:latin typeface="Georgia" pitchFamily="18" charset="0"/>
              </a:rPr>
              <a:t> </a:t>
            </a:r>
            <a:r>
              <a:rPr lang="ru-RU" sz="2800" dirty="0" smtClean="0">
                <a:solidFill>
                  <a:schemeClr val="bg1"/>
                </a:solidFill>
                <a:latin typeface="Georgia" pitchFamily="18" charset="0"/>
              </a:rPr>
              <a:t/>
            </a:r>
            <a:br>
              <a:rPr lang="ru-RU" sz="2800" dirty="0" smtClean="0">
                <a:solidFill>
                  <a:schemeClr val="bg1"/>
                </a:solidFill>
                <a:latin typeface="Georgia" pitchFamily="18" charset="0"/>
              </a:rPr>
            </a:br>
            <a:r>
              <a:rPr lang="en-US" sz="2800" dirty="0" smtClean="0">
                <a:solidFill>
                  <a:schemeClr val="bg1"/>
                </a:solidFill>
                <a:latin typeface="Georgia" pitchFamily="18" charset="0"/>
              </a:rPr>
              <a:t>Falle, falle, weiβer Schnee,</a:t>
            </a:r>
            <a:r>
              <a:rPr lang="ru-RU" sz="2800" dirty="0" smtClean="0">
                <a:solidFill>
                  <a:schemeClr val="bg1"/>
                </a:solidFill>
                <a:latin typeface="Georgia" pitchFamily="18" charset="0"/>
              </a:rPr>
              <a:t/>
            </a:r>
            <a:br>
              <a:rPr lang="ru-RU" sz="2800" dirty="0" smtClean="0">
                <a:solidFill>
                  <a:schemeClr val="bg1"/>
                </a:solidFill>
                <a:latin typeface="Georgia" pitchFamily="18" charset="0"/>
              </a:rPr>
            </a:br>
            <a:r>
              <a:rPr lang="en-US" sz="2800" dirty="0" smtClean="0">
                <a:solidFill>
                  <a:schemeClr val="bg1"/>
                </a:solidFill>
                <a:latin typeface="Georgia" pitchFamily="18" charset="0"/>
              </a:rPr>
              <a:t>kalter Schnee, kalter Schnee!</a:t>
            </a:r>
            <a:r>
              <a:rPr lang="ru-RU" sz="2800" dirty="0" smtClean="0">
                <a:solidFill>
                  <a:schemeClr val="bg1"/>
                </a:solidFill>
                <a:latin typeface="Georgia" pitchFamily="18" charset="0"/>
              </a:rPr>
              <a:t/>
            </a:r>
            <a:br>
              <a:rPr lang="ru-RU" sz="2800" dirty="0" smtClean="0">
                <a:solidFill>
                  <a:schemeClr val="bg1"/>
                </a:solidFill>
                <a:latin typeface="Georgia" pitchFamily="18" charset="0"/>
              </a:rPr>
            </a:br>
            <a:r>
              <a:rPr lang="en-US" sz="2800" dirty="0" smtClean="0">
                <a:solidFill>
                  <a:schemeClr val="bg1"/>
                </a:solidFill>
                <a:latin typeface="Georgia" pitchFamily="18" charset="0"/>
              </a:rPr>
              <a:t>Eine Eisbahn wird der See,</a:t>
            </a:r>
            <a:r>
              <a:rPr lang="ru-RU" sz="2800" dirty="0" smtClean="0">
                <a:solidFill>
                  <a:schemeClr val="bg1"/>
                </a:solidFill>
                <a:latin typeface="Georgia" pitchFamily="18" charset="0"/>
              </a:rPr>
              <a:t/>
            </a:r>
            <a:br>
              <a:rPr lang="ru-RU" sz="2800" dirty="0" smtClean="0">
                <a:solidFill>
                  <a:schemeClr val="bg1"/>
                </a:solidFill>
                <a:latin typeface="Georgia" pitchFamily="18" charset="0"/>
              </a:rPr>
            </a:br>
            <a:r>
              <a:rPr lang="en-US" sz="2800" dirty="0" smtClean="0">
                <a:solidFill>
                  <a:schemeClr val="bg1"/>
                </a:solidFill>
                <a:latin typeface="Georgia" pitchFamily="18" charset="0"/>
              </a:rPr>
              <a:t>und wir freuen uns alle!</a:t>
            </a:r>
            <a:r>
              <a:rPr lang="ru-RU" sz="2400" dirty="0" smtClean="0">
                <a:solidFill>
                  <a:schemeClr val="bg1"/>
                </a:solidFill>
                <a:latin typeface="Georgia" pitchFamily="18" charset="0"/>
              </a:rPr>
              <a:t/>
            </a:r>
            <a:br>
              <a:rPr lang="ru-RU" sz="2400" dirty="0" smtClean="0">
                <a:solidFill>
                  <a:schemeClr val="bg1"/>
                </a:solidFill>
                <a:latin typeface="Georgia" pitchFamily="18" charset="0"/>
              </a:rPr>
            </a:br>
            <a:endParaRPr lang="ru-RU" sz="2400" dirty="0">
              <a:solidFill>
                <a:schemeClr val="bg1"/>
              </a:solidFill>
              <a:latin typeface="Georgia" pitchFamily="18" charset="0"/>
            </a:endParaRPr>
          </a:p>
        </p:txBody>
      </p:sp>
      <p:pic>
        <p:nvPicPr>
          <p:cNvPr id="3" name="Picture 7" descr="xmas33"/>
          <p:cNvPicPr>
            <a:picLocks noChangeAspect="1" noChangeArrowheads="1" noCrop="1"/>
          </p:cNvPicPr>
          <p:nvPr/>
        </p:nvPicPr>
        <p:blipFill>
          <a:blip r:embed="rId2"/>
          <a:srcRect/>
          <a:stretch>
            <a:fillRect/>
          </a:stretch>
        </p:blipFill>
        <p:spPr>
          <a:xfrm>
            <a:off x="6357950" y="4214818"/>
            <a:ext cx="3105142" cy="2643182"/>
          </a:xfrm>
          <a:prstGeom prst="rect">
            <a:avLst/>
          </a:prstGeom>
          <a:noFill/>
          <a:ln/>
        </p:spPr>
      </p:pic>
    </p:spTree>
  </p:cSld>
  <p:clrMapOvr>
    <a:masterClrMapping/>
  </p:clrMapOvr>
  <p:transition>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pPr marL="109728" indent="0" algn="ctr">
              <a:buNone/>
            </a:pPr>
            <a:r>
              <a:rPr lang="de-DE" dirty="0" smtClean="0">
                <a:latin typeface="Times New Roman" pitchFamily="18" charset="0"/>
                <a:cs typeface="Times New Roman" pitchFamily="18" charset="0"/>
              </a:rPr>
              <a:t>In </a:t>
            </a:r>
            <a:r>
              <a:rPr lang="de-DE" dirty="0">
                <a:latin typeface="Times New Roman" pitchFamily="18" charset="0"/>
                <a:cs typeface="Times New Roman" pitchFamily="18" charset="0"/>
              </a:rPr>
              <a:t>der Schule lernt man viel:</a:t>
            </a:r>
          </a:p>
          <a:p>
            <a:pPr marL="109728" indent="0" algn="ctr">
              <a:buNone/>
            </a:pPr>
            <a:r>
              <a:rPr lang="de-DE" dirty="0">
                <a:latin typeface="Times New Roman" pitchFamily="18" charset="0"/>
                <a:cs typeface="Times New Roman" pitchFamily="18" charset="0"/>
              </a:rPr>
              <a:t>Lesen, Rechnen, Sport und Spiel,</a:t>
            </a:r>
          </a:p>
          <a:p>
            <a:pPr marL="109728" indent="0" algn="ctr">
              <a:buNone/>
            </a:pPr>
            <a:r>
              <a:rPr lang="de-DE" dirty="0">
                <a:latin typeface="Times New Roman" pitchFamily="18" charset="0"/>
                <a:cs typeface="Times New Roman" pitchFamily="18" charset="0"/>
              </a:rPr>
              <a:t>Basteln, Singen, Turnen, Schreiben.</a:t>
            </a:r>
          </a:p>
          <a:p>
            <a:pPr marL="109728" indent="0" algn="ctr">
              <a:buNone/>
            </a:pPr>
            <a:r>
              <a:rPr lang="de-DE" dirty="0">
                <a:latin typeface="Times New Roman" pitchFamily="18" charset="0"/>
                <a:cs typeface="Times New Roman" pitchFamily="18" charset="0"/>
              </a:rPr>
              <a:t>Niemand will ein </a:t>
            </a:r>
            <a:r>
              <a:rPr lang="de-DE" dirty="0" smtClean="0">
                <a:latin typeface="Times New Roman" pitchFamily="18" charset="0"/>
                <a:cs typeface="Times New Roman" pitchFamily="18" charset="0"/>
              </a:rPr>
              <a:t>Dummkopf </a:t>
            </a:r>
            <a:r>
              <a:rPr lang="de-DE" dirty="0">
                <a:latin typeface="Times New Roman" pitchFamily="18" charset="0"/>
                <a:cs typeface="Times New Roman" pitchFamily="18" charset="0"/>
              </a:rPr>
              <a:t>bleiben</a:t>
            </a:r>
            <a:r>
              <a:rPr lang="de-DE" dirty="0"/>
              <a:t>.</a:t>
            </a:r>
          </a:p>
          <a:p>
            <a:pPr marL="109728" indent="0">
              <a:buNone/>
            </a:pPr>
            <a:endParaRPr lang="ru-RU" dirty="0"/>
          </a:p>
        </p:txBody>
      </p:sp>
      <p:sp>
        <p:nvSpPr>
          <p:cNvPr id="3" name="Заголовок 2"/>
          <p:cNvSpPr>
            <a:spLocks noGrp="1"/>
          </p:cNvSpPr>
          <p:nvPr>
            <p:ph type="title"/>
          </p:nvPr>
        </p:nvSpPr>
        <p:spPr>
          <a:xfrm>
            <a:off x="539552" y="116632"/>
            <a:ext cx="8229600" cy="1354162"/>
          </a:xfrm>
        </p:spPr>
        <p:txBody>
          <a:bodyPr>
            <a:normAutofit fontScale="90000"/>
          </a:bodyPr>
          <a:lstStyle/>
          <a:p>
            <a:pPr algn="ctr"/>
            <a:r>
              <a:rPr lang="ru-RU" sz="7300" dirty="0" smtClean="0"/>
              <a:t/>
            </a:r>
            <a:br>
              <a:rPr lang="ru-RU" sz="7300" dirty="0" smtClean="0"/>
            </a:br>
            <a:r>
              <a:rPr lang="en-US" sz="7300" dirty="0" smtClean="0"/>
              <a:t>In </a:t>
            </a:r>
            <a:r>
              <a:rPr lang="en-US" sz="7300" dirty="0"/>
              <a:t>der </a:t>
            </a:r>
            <a:r>
              <a:rPr lang="en-US" sz="7300" dirty="0" err="1"/>
              <a:t>Schule</a:t>
            </a:r>
            <a:r>
              <a:rPr lang="en-US" dirty="0"/>
              <a:t/>
            </a:r>
            <a:br>
              <a:rPr lang="en-US" dirty="0"/>
            </a:br>
            <a:endParaRPr lang="ru-RU"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59832" y="3789040"/>
            <a:ext cx="3515883" cy="2636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9386148"/>
      </p:ext>
    </p:extLst>
  </p:cSld>
  <p:clrMapOvr>
    <a:masterClrMapping/>
  </p:clrMapOvr>
  <p:transition>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799666236"/>
              </p:ext>
            </p:extLst>
          </p:nvPr>
        </p:nvGraphicFramePr>
        <p:xfrm>
          <a:off x="457200" y="1481138"/>
          <a:ext cx="8229600" cy="370840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US" dirty="0" smtClean="0">
                          <a:latin typeface="Times New Roman" pitchFamily="18" charset="0"/>
                          <a:cs typeface="Times New Roman" pitchFamily="18" charset="0"/>
                        </a:rPr>
                        <a:t>1.Das </a:t>
                      </a:r>
                      <a:r>
                        <a:rPr lang="en-US" dirty="0" err="1" smtClean="0">
                          <a:latin typeface="Times New Roman" pitchFamily="18" charset="0"/>
                          <a:cs typeface="Times New Roman" pitchFamily="18" charset="0"/>
                        </a:rPr>
                        <a:t>Fach</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А. религия</a:t>
                      </a:r>
                      <a:endParaRPr lang="ru-RU" dirty="0">
                        <a:latin typeface="Times New Roman" pitchFamily="18" charset="0"/>
                        <a:cs typeface="Times New Roman" pitchFamily="18" charset="0"/>
                      </a:endParaRPr>
                    </a:p>
                  </a:txBody>
                  <a:tcPr/>
                </a:tc>
              </a:tr>
              <a:tr h="370840">
                <a:tc>
                  <a:txBody>
                    <a:bodyPr/>
                    <a:lstStyle/>
                    <a:p>
                      <a:r>
                        <a:rPr lang="en-US" dirty="0" smtClean="0">
                          <a:latin typeface="Times New Roman" pitchFamily="18" charset="0"/>
                          <a:cs typeface="Times New Roman" pitchFamily="18" charset="0"/>
                        </a:rPr>
                        <a:t>2. Die </a:t>
                      </a:r>
                      <a:r>
                        <a:rPr lang="en-US" dirty="0" err="1" smtClean="0">
                          <a:latin typeface="Times New Roman" pitchFamily="18" charset="0"/>
                          <a:cs typeface="Times New Roman" pitchFamily="18" charset="0"/>
                        </a:rPr>
                        <a:t>Kunst</a:t>
                      </a:r>
                      <a:endParaRPr lang="ru-RU" dirty="0">
                        <a:latin typeface="Times New Roman" pitchFamily="18" charset="0"/>
                        <a:cs typeface="Times New Roman" pitchFamily="18" charset="0"/>
                      </a:endParaRPr>
                    </a:p>
                  </a:txBody>
                  <a:tcPr/>
                </a:tc>
                <a:tc>
                  <a:txBody>
                    <a:bodyPr/>
                    <a:lstStyle/>
                    <a:p>
                      <a:r>
                        <a:rPr lang="ru-RU" dirty="0" err="1" smtClean="0">
                          <a:latin typeface="Times New Roman" pitchFamily="18" charset="0"/>
                          <a:cs typeface="Times New Roman" pitchFamily="18" charset="0"/>
                        </a:rPr>
                        <a:t>Б.рукоделие</a:t>
                      </a:r>
                      <a:endParaRPr lang="ru-RU" dirty="0">
                        <a:latin typeface="Times New Roman" pitchFamily="18" charset="0"/>
                        <a:cs typeface="Times New Roman" pitchFamily="18" charset="0"/>
                      </a:endParaRPr>
                    </a:p>
                  </a:txBody>
                  <a:tcPr/>
                </a:tc>
              </a:tr>
              <a:tr h="370840">
                <a:tc>
                  <a:txBody>
                    <a:bodyPr/>
                    <a:lstStyle/>
                    <a:p>
                      <a:r>
                        <a:rPr lang="en-US" dirty="0" smtClean="0">
                          <a:latin typeface="Times New Roman" pitchFamily="18" charset="0"/>
                          <a:cs typeface="Times New Roman" pitchFamily="18" charset="0"/>
                        </a:rPr>
                        <a:t>3.Die Religion</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В. труд ( у мальчиков)</a:t>
                      </a:r>
                      <a:endParaRPr lang="ru-RU" dirty="0">
                        <a:latin typeface="Times New Roman" pitchFamily="18" charset="0"/>
                        <a:cs typeface="Times New Roman" pitchFamily="18" charset="0"/>
                      </a:endParaRPr>
                    </a:p>
                  </a:txBody>
                  <a:tcPr/>
                </a:tc>
              </a:tr>
              <a:tr h="370840">
                <a:tc>
                  <a:txBody>
                    <a:bodyPr/>
                    <a:lstStyle/>
                    <a:p>
                      <a:r>
                        <a:rPr lang="en-US" dirty="0" smtClean="0">
                          <a:latin typeface="Times New Roman" pitchFamily="18" charset="0"/>
                          <a:cs typeface="Times New Roman" pitchFamily="18" charset="0"/>
                        </a:rPr>
                        <a:t>4. Die </a:t>
                      </a:r>
                      <a:r>
                        <a:rPr lang="en-US" dirty="0" err="1" smtClean="0">
                          <a:latin typeface="Times New Roman" pitchFamily="18" charset="0"/>
                          <a:cs typeface="Times New Roman" pitchFamily="18" charset="0"/>
                        </a:rPr>
                        <a:t>Textilarbeit</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Г. окружающий мир</a:t>
                      </a:r>
                      <a:endParaRPr lang="ru-RU" dirty="0">
                        <a:latin typeface="Times New Roman" pitchFamily="18" charset="0"/>
                        <a:cs typeface="Times New Roman" pitchFamily="18" charset="0"/>
                      </a:endParaRPr>
                    </a:p>
                  </a:txBody>
                  <a:tcPr/>
                </a:tc>
              </a:tr>
              <a:tr h="370840">
                <a:tc>
                  <a:txBody>
                    <a:bodyPr/>
                    <a:lstStyle/>
                    <a:p>
                      <a:r>
                        <a:rPr lang="en-US" dirty="0" smtClean="0">
                          <a:latin typeface="Times New Roman" pitchFamily="18" charset="0"/>
                          <a:cs typeface="Times New Roman" pitchFamily="18" charset="0"/>
                        </a:rPr>
                        <a:t>5.Das </a:t>
                      </a:r>
                      <a:r>
                        <a:rPr lang="en-US" dirty="0" err="1" smtClean="0">
                          <a:latin typeface="Times New Roman" pitchFamily="18" charset="0"/>
                          <a:cs typeface="Times New Roman" pitchFamily="18" charset="0"/>
                        </a:rPr>
                        <a:t>Werken</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Д. больной</a:t>
                      </a:r>
                    </a:p>
                  </a:txBody>
                  <a:tcPr/>
                </a:tc>
              </a:tr>
              <a:tr h="370840">
                <a:tc>
                  <a:txBody>
                    <a:bodyPr/>
                    <a:lstStyle/>
                    <a:p>
                      <a:r>
                        <a:rPr lang="en-US" dirty="0" smtClean="0">
                          <a:latin typeface="Times New Roman" pitchFamily="18" charset="0"/>
                          <a:cs typeface="Times New Roman" pitchFamily="18" charset="0"/>
                        </a:rPr>
                        <a:t>6. Die </a:t>
                      </a:r>
                      <a:r>
                        <a:rPr lang="en-US" dirty="0" err="1" smtClean="0">
                          <a:latin typeface="Times New Roman" pitchFamily="18" charset="0"/>
                          <a:cs typeface="Times New Roman" pitchFamily="18" charset="0"/>
                        </a:rPr>
                        <a:t>Sachkunde</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Е. каждый день</a:t>
                      </a:r>
                    </a:p>
                  </a:txBody>
                  <a:tcPr/>
                </a:tc>
              </a:tr>
              <a:tr h="370840">
                <a:tc>
                  <a:txBody>
                    <a:bodyPr/>
                    <a:lstStyle/>
                    <a:p>
                      <a:r>
                        <a:rPr lang="en-US" dirty="0" smtClean="0">
                          <a:latin typeface="Times New Roman" pitchFamily="18" charset="0"/>
                          <a:cs typeface="Times New Roman" pitchFamily="18" charset="0"/>
                        </a:rPr>
                        <a:t>7.Jeden Tag</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Ж. расписание уроков</a:t>
                      </a:r>
                    </a:p>
                  </a:txBody>
                  <a:tcPr/>
                </a:tc>
              </a:tr>
              <a:tr h="370840">
                <a:tc>
                  <a:txBody>
                    <a:bodyPr/>
                    <a:lstStyle/>
                    <a:p>
                      <a:r>
                        <a:rPr lang="en-US" dirty="0" smtClean="0">
                          <a:latin typeface="Times New Roman" pitchFamily="18" charset="0"/>
                          <a:cs typeface="Times New Roman" pitchFamily="18" charset="0"/>
                        </a:rPr>
                        <a:t>8.krank</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З. учебный предмет</a:t>
                      </a:r>
                    </a:p>
                  </a:txBody>
                  <a:tcPr/>
                </a:tc>
              </a:tr>
              <a:tr h="370840">
                <a:tc>
                  <a:txBody>
                    <a:bodyPr/>
                    <a:lstStyle/>
                    <a:p>
                      <a:r>
                        <a:rPr lang="en-US" dirty="0" smtClean="0">
                          <a:latin typeface="Times New Roman" pitchFamily="18" charset="0"/>
                          <a:cs typeface="Times New Roman" pitchFamily="18" charset="0"/>
                        </a:rPr>
                        <a:t>9.Der </a:t>
                      </a:r>
                      <a:r>
                        <a:rPr lang="en-US" dirty="0" err="1" smtClean="0">
                          <a:latin typeface="Times New Roman" pitchFamily="18" charset="0"/>
                          <a:cs typeface="Times New Roman" pitchFamily="18" charset="0"/>
                        </a:rPr>
                        <a:t>Stundenplan</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И. немецкий язык</a:t>
                      </a:r>
                      <a:endParaRPr lang="ru-RU" dirty="0">
                        <a:latin typeface="Times New Roman" pitchFamily="18" charset="0"/>
                        <a:cs typeface="Times New Roman" pitchFamily="18" charset="0"/>
                      </a:endParaRPr>
                    </a:p>
                  </a:txBody>
                  <a:tcPr/>
                </a:tc>
              </a:tr>
              <a:tr h="370840">
                <a:tc>
                  <a:txBody>
                    <a:bodyPr/>
                    <a:lstStyle/>
                    <a:p>
                      <a:r>
                        <a:rPr lang="en-US" dirty="0" smtClean="0">
                          <a:latin typeface="Times New Roman" pitchFamily="18" charset="0"/>
                          <a:cs typeface="Times New Roman" pitchFamily="18" charset="0"/>
                        </a:rPr>
                        <a:t>10.Deutsch</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К.</a:t>
                      </a:r>
                      <a:r>
                        <a:rPr lang="ru-RU" baseline="0" dirty="0" smtClean="0">
                          <a:latin typeface="Times New Roman" pitchFamily="18" charset="0"/>
                          <a:cs typeface="Times New Roman" pitchFamily="18" charset="0"/>
                        </a:rPr>
                        <a:t> искусство</a:t>
                      </a:r>
                      <a:endParaRPr lang="ru-RU" dirty="0">
                        <a:latin typeface="Times New Roman" pitchFamily="18" charset="0"/>
                        <a:cs typeface="Times New Roman" pitchFamily="18" charset="0"/>
                      </a:endParaRPr>
                    </a:p>
                  </a:txBody>
                  <a:tcPr/>
                </a:tc>
              </a:tr>
            </a:tbl>
          </a:graphicData>
        </a:graphic>
      </p:graphicFrame>
      <p:sp>
        <p:nvSpPr>
          <p:cNvPr id="3" name="Заголовок 2"/>
          <p:cNvSpPr>
            <a:spLocks noGrp="1"/>
          </p:cNvSpPr>
          <p:nvPr>
            <p:ph type="title"/>
          </p:nvPr>
        </p:nvSpPr>
        <p:spPr/>
        <p:txBody>
          <a:bodyPr>
            <a:normAutofit fontScale="90000"/>
          </a:bodyPr>
          <a:lstStyle/>
          <a:p>
            <a:pPr algn="ctr"/>
            <a:r>
              <a:rPr lang="ru-RU" dirty="0" smtClean="0">
                <a:latin typeface="Times New Roman" pitchFamily="18" charset="0"/>
                <a:cs typeface="Times New Roman" pitchFamily="18" charset="0"/>
              </a:rPr>
              <a:t>Соотнесите русские и немецкие слова</a:t>
            </a:r>
            <a:endParaRPr lang="ru-RU" dirty="0">
              <a:latin typeface="Times New Roman" pitchFamily="18" charset="0"/>
              <a:cs typeface="Times New Roman"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673312257"/>
              </p:ext>
            </p:extLst>
          </p:nvPr>
        </p:nvGraphicFramePr>
        <p:xfrm>
          <a:off x="1475656" y="5445224"/>
          <a:ext cx="6096000" cy="741680"/>
        </p:xfrm>
        <a:graphic>
          <a:graphicData uri="http://schemas.openxmlformats.org/drawingml/2006/table">
            <a:tbl>
              <a:tblPr firstRow="1" bandRow="1">
                <a:tableStyleId>{5C22544A-7EE6-4342-B048-85BDC9FD1C3A}</a:tableStyleId>
              </a:tblPr>
              <a:tblGrid>
                <a:gridCol w="609600"/>
                <a:gridCol w="609600"/>
                <a:gridCol w="609600"/>
                <a:gridCol w="609600"/>
                <a:gridCol w="609600"/>
                <a:gridCol w="609600"/>
                <a:gridCol w="609600"/>
                <a:gridCol w="609600"/>
                <a:gridCol w="609600"/>
                <a:gridCol w="609600"/>
              </a:tblGrid>
              <a:tr h="370840">
                <a:tc>
                  <a:txBody>
                    <a:bodyPr/>
                    <a:lstStyle/>
                    <a:p>
                      <a:r>
                        <a:rPr lang="ru-RU" dirty="0" smtClean="0">
                          <a:latin typeface="Times New Roman" pitchFamily="18" charset="0"/>
                          <a:cs typeface="Times New Roman" pitchFamily="18" charset="0"/>
                        </a:rPr>
                        <a:t>1</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2</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3</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4</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5</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6</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7</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8</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9</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10</a:t>
                      </a:r>
                      <a:endParaRPr lang="ru-RU" dirty="0">
                        <a:latin typeface="Times New Roman" pitchFamily="18" charset="0"/>
                        <a:cs typeface="Times New Roman" pitchFamily="18" charset="0"/>
                      </a:endParaRPr>
                    </a:p>
                  </a:txBody>
                  <a:tcPr/>
                </a:tc>
              </a:tr>
              <a:tr h="370840">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r>
            </a:tbl>
          </a:graphicData>
        </a:graphic>
      </p:graphicFrame>
    </p:spTree>
    <p:extLst>
      <p:ext uri="{BB962C8B-B14F-4D97-AF65-F5344CB8AC3E}">
        <p14:creationId xmlns:p14="http://schemas.microsoft.com/office/powerpoint/2010/main" val="1587166408"/>
      </p:ext>
    </p:extLst>
  </p:cSld>
  <p:clrMapOvr>
    <a:masterClrMapping/>
  </p:clrMapOvr>
  <p:transition>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3971170107"/>
              </p:ext>
            </p:extLst>
          </p:nvPr>
        </p:nvGraphicFramePr>
        <p:xfrm>
          <a:off x="457200" y="1481138"/>
          <a:ext cx="8229600" cy="370840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US" dirty="0" smtClean="0">
                          <a:latin typeface="Times New Roman" pitchFamily="18" charset="0"/>
                          <a:cs typeface="Times New Roman" pitchFamily="18" charset="0"/>
                        </a:rPr>
                        <a:t>1.Das </a:t>
                      </a:r>
                      <a:r>
                        <a:rPr lang="en-US" dirty="0" err="1" smtClean="0">
                          <a:latin typeface="Times New Roman" pitchFamily="18" charset="0"/>
                          <a:cs typeface="Times New Roman" pitchFamily="18" charset="0"/>
                        </a:rPr>
                        <a:t>Fach</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А. религия</a:t>
                      </a:r>
                      <a:endParaRPr lang="ru-RU" dirty="0">
                        <a:latin typeface="Times New Roman" pitchFamily="18" charset="0"/>
                        <a:cs typeface="Times New Roman" pitchFamily="18" charset="0"/>
                      </a:endParaRPr>
                    </a:p>
                  </a:txBody>
                  <a:tcPr/>
                </a:tc>
              </a:tr>
              <a:tr h="370840">
                <a:tc>
                  <a:txBody>
                    <a:bodyPr/>
                    <a:lstStyle/>
                    <a:p>
                      <a:r>
                        <a:rPr lang="en-US" dirty="0" smtClean="0">
                          <a:latin typeface="Times New Roman" pitchFamily="18" charset="0"/>
                          <a:cs typeface="Times New Roman" pitchFamily="18" charset="0"/>
                        </a:rPr>
                        <a:t>2. Die </a:t>
                      </a:r>
                      <a:r>
                        <a:rPr lang="en-US" dirty="0" err="1" smtClean="0">
                          <a:latin typeface="Times New Roman" pitchFamily="18" charset="0"/>
                          <a:cs typeface="Times New Roman" pitchFamily="18" charset="0"/>
                        </a:rPr>
                        <a:t>Kunst</a:t>
                      </a:r>
                      <a:endParaRPr lang="ru-RU" dirty="0">
                        <a:latin typeface="Times New Roman" pitchFamily="18" charset="0"/>
                        <a:cs typeface="Times New Roman" pitchFamily="18" charset="0"/>
                      </a:endParaRPr>
                    </a:p>
                  </a:txBody>
                  <a:tcPr/>
                </a:tc>
                <a:tc>
                  <a:txBody>
                    <a:bodyPr/>
                    <a:lstStyle/>
                    <a:p>
                      <a:r>
                        <a:rPr lang="ru-RU" dirty="0" err="1" smtClean="0">
                          <a:latin typeface="Times New Roman" pitchFamily="18" charset="0"/>
                          <a:cs typeface="Times New Roman" pitchFamily="18" charset="0"/>
                        </a:rPr>
                        <a:t>Б.рукоделие</a:t>
                      </a:r>
                      <a:endParaRPr lang="ru-RU" dirty="0">
                        <a:latin typeface="Times New Roman" pitchFamily="18" charset="0"/>
                        <a:cs typeface="Times New Roman" pitchFamily="18" charset="0"/>
                      </a:endParaRPr>
                    </a:p>
                  </a:txBody>
                  <a:tcPr/>
                </a:tc>
              </a:tr>
              <a:tr h="370840">
                <a:tc>
                  <a:txBody>
                    <a:bodyPr/>
                    <a:lstStyle/>
                    <a:p>
                      <a:r>
                        <a:rPr lang="en-US" dirty="0" smtClean="0">
                          <a:latin typeface="Times New Roman" pitchFamily="18" charset="0"/>
                          <a:cs typeface="Times New Roman" pitchFamily="18" charset="0"/>
                        </a:rPr>
                        <a:t>3.Die Religion</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В. труд ( у мальчиков)</a:t>
                      </a:r>
                      <a:endParaRPr lang="ru-RU" dirty="0">
                        <a:latin typeface="Times New Roman" pitchFamily="18" charset="0"/>
                        <a:cs typeface="Times New Roman" pitchFamily="18" charset="0"/>
                      </a:endParaRPr>
                    </a:p>
                  </a:txBody>
                  <a:tcPr/>
                </a:tc>
              </a:tr>
              <a:tr h="370840">
                <a:tc>
                  <a:txBody>
                    <a:bodyPr/>
                    <a:lstStyle/>
                    <a:p>
                      <a:r>
                        <a:rPr lang="en-US" dirty="0" smtClean="0">
                          <a:latin typeface="Times New Roman" pitchFamily="18" charset="0"/>
                          <a:cs typeface="Times New Roman" pitchFamily="18" charset="0"/>
                        </a:rPr>
                        <a:t>4. Die </a:t>
                      </a:r>
                      <a:r>
                        <a:rPr lang="en-US" dirty="0" err="1" smtClean="0">
                          <a:latin typeface="Times New Roman" pitchFamily="18" charset="0"/>
                          <a:cs typeface="Times New Roman" pitchFamily="18" charset="0"/>
                        </a:rPr>
                        <a:t>Textilarbeit</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Г. окружающий мир</a:t>
                      </a:r>
                      <a:endParaRPr lang="ru-RU" dirty="0">
                        <a:latin typeface="Times New Roman" pitchFamily="18" charset="0"/>
                        <a:cs typeface="Times New Roman" pitchFamily="18" charset="0"/>
                      </a:endParaRPr>
                    </a:p>
                  </a:txBody>
                  <a:tcPr/>
                </a:tc>
              </a:tr>
              <a:tr h="370840">
                <a:tc>
                  <a:txBody>
                    <a:bodyPr/>
                    <a:lstStyle/>
                    <a:p>
                      <a:r>
                        <a:rPr lang="en-US" dirty="0" smtClean="0">
                          <a:latin typeface="Times New Roman" pitchFamily="18" charset="0"/>
                          <a:cs typeface="Times New Roman" pitchFamily="18" charset="0"/>
                        </a:rPr>
                        <a:t>5.Das </a:t>
                      </a:r>
                      <a:r>
                        <a:rPr lang="en-US" dirty="0" err="1" smtClean="0">
                          <a:latin typeface="Times New Roman" pitchFamily="18" charset="0"/>
                          <a:cs typeface="Times New Roman" pitchFamily="18" charset="0"/>
                        </a:rPr>
                        <a:t>Werken</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Д. больной</a:t>
                      </a:r>
                    </a:p>
                  </a:txBody>
                  <a:tcPr/>
                </a:tc>
              </a:tr>
              <a:tr h="370840">
                <a:tc>
                  <a:txBody>
                    <a:bodyPr/>
                    <a:lstStyle/>
                    <a:p>
                      <a:r>
                        <a:rPr lang="en-US" dirty="0" smtClean="0">
                          <a:latin typeface="Times New Roman" pitchFamily="18" charset="0"/>
                          <a:cs typeface="Times New Roman" pitchFamily="18" charset="0"/>
                        </a:rPr>
                        <a:t>6. Die </a:t>
                      </a:r>
                      <a:r>
                        <a:rPr lang="en-US" dirty="0" err="1" smtClean="0">
                          <a:latin typeface="Times New Roman" pitchFamily="18" charset="0"/>
                          <a:cs typeface="Times New Roman" pitchFamily="18" charset="0"/>
                        </a:rPr>
                        <a:t>Sachkunde</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Е. каждый день</a:t>
                      </a:r>
                    </a:p>
                  </a:txBody>
                  <a:tcPr/>
                </a:tc>
              </a:tr>
              <a:tr h="370840">
                <a:tc>
                  <a:txBody>
                    <a:bodyPr/>
                    <a:lstStyle/>
                    <a:p>
                      <a:r>
                        <a:rPr lang="en-US" dirty="0" smtClean="0">
                          <a:latin typeface="Times New Roman" pitchFamily="18" charset="0"/>
                          <a:cs typeface="Times New Roman" pitchFamily="18" charset="0"/>
                        </a:rPr>
                        <a:t>7.Jeden Tag</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Ж. расписание уроков</a:t>
                      </a:r>
                    </a:p>
                  </a:txBody>
                  <a:tcPr/>
                </a:tc>
              </a:tr>
              <a:tr h="370840">
                <a:tc>
                  <a:txBody>
                    <a:bodyPr/>
                    <a:lstStyle/>
                    <a:p>
                      <a:r>
                        <a:rPr lang="en-US" dirty="0" smtClean="0">
                          <a:latin typeface="Times New Roman" pitchFamily="18" charset="0"/>
                          <a:cs typeface="Times New Roman" pitchFamily="18" charset="0"/>
                        </a:rPr>
                        <a:t>8.krank</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З. учебный предмет</a:t>
                      </a:r>
                    </a:p>
                  </a:txBody>
                  <a:tcPr/>
                </a:tc>
              </a:tr>
              <a:tr h="370840">
                <a:tc>
                  <a:txBody>
                    <a:bodyPr/>
                    <a:lstStyle/>
                    <a:p>
                      <a:r>
                        <a:rPr lang="en-US" dirty="0" smtClean="0">
                          <a:latin typeface="Times New Roman" pitchFamily="18" charset="0"/>
                          <a:cs typeface="Times New Roman" pitchFamily="18" charset="0"/>
                        </a:rPr>
                        <a:t>9.Der </a:t>
                      </a:r>
                      <a:r>
                        <a:rPr lang="en-US" dirty="0" err="1" smtClean="0">
                          <a:latin typeface="Times New Roman" pitchFamily="18" charset="0"/>
                          <a:cs typeface="Times New Roman" pitchFamily="18" charset="0"/>
                        </a:rPr>
                        <a:t>Stundenplan</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И. немецкий язык</a:t>
                      </a:r>
                      <a:endParaRPr lang="ru-RU" dirty="0">
                        <a:latin typeface="Times New Roman" pitchFamily="18" charset="0"/>
                        <a:cs typeface="Times New Roman" pitchFamily="18" charset="0"/>
                      </a:endParaRPr>
                    </a:p>
                  </a:txBody>
                  <a:tcPr/>
                </a:tc>
              </a:tr>
              <a:tr h="370840">
                <a:tc>
                  <a:txBody>
                    <a:bodyPr/>
                    <a:lstStyle/>
                    <a:p>
                      <a:r>
                        <a:rPr lang="en-US" dirty="0" smtClean="0">
                          <a:latin typeface="Times New Roman" pitchFamily="18" charset="0"/>
                          <a:cs typeface="Times New Roman" pitchFamily="18" charset="0"/>
                        </a:rPr>
                        <a:t>10.Deutsch</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К.</a:t>
                      </a:r>
                      <a:r>
                        <a:rPr lang="ru-RU" baseline="0" dirty="0" smtClean="0">
                          <a:latin typeface="Times New Roman" pitchFamily="18" charset="0"/>
                          <a:cs typeface="Times New Roman" pitchFamily="18" charset="0"/>
                        </a:rPr>
                        <a:t> искусство</a:t>
                      </a:r>
                      <a:endParaRPr lang="ru-RU" dirty="0">
                        <a:latin typeface="Times New Roman" pitchFamily="18" charset="0"/>
                        <a:cs typeface="Times New Roman" pitchFamily="18" charset="0"/>
                      </a:endParaRPr>
                    </a:p>
                  </a:txBody>
                  <a:tcPr/>
                </a:tc>
              </a:tr>
            </a:tbl>
          </a:graphicData>
        </a:graphic>
      </p:graphicFrame>
      <p:sp>
        <p:nvSpPr>
          <p:cNvPr id="3" name="Заголовок 2"/>
          <p:cNvSpPr>
            <a:spLocks noGrp="1"/>
          </p:cNvSpPr>
          <p:nvPr>
            <p:ph type="title"/>
          </p:nvPr>
        </p:nvSpPr>
        <p:spPr/>
        <p:txBody>
          <a:bodyPr>
            <a:normAutofit fontScale="90000"/>
          </a:bodyPr>
          <a:lstStyle/>
          <a:p>
            <a:pPr algn="ctr"/>
            <a:r>
              <a:rPr lang="ru-RU" dirty="0" smtClean="0">
                <a:latin typeface="Times New Roman" pitchFamily="18" charset="0"/>
                <a:cs typeface="Times New Roman" pitchFamily="18" charset="0"/>
              </a:rPr>
              <a:t>Соотнесите русские и немецкие слова</a:t>
            </a:r>
            <a:endParaRPr lang="ru-RU" dirty="0">
              <a:latin typeface="Times New Roman" pitchFamily="18" charset="0"/>
              <a:cs typeface="Times New Roman"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3361507492"/>
              </p:ext>
            </p:extLst>
          </p:nvPr>
        </p:nvGraphicFramePr>
        <p:xfrm>
          <a:off x="1475656" y="5445224"/>
          <a:ext cx="6096000" cy="741680"/>
        </p:xfrm>
        <a:graphic>
          <a:graphicData uri="http://schemas.openxmlformats.org/drawingml/2006/table">
            <a:tbl>
              <a:tblPr firstRow="1" bandRow="1">
                <a:tableStyleId>{5C22544A-7EE6-4342-B048-85BDC9FD1C3A}</a:tableStyleId>
              </a:tblPr>
              <a:tblGrid>
                <a:gridCol w="609600"/>
                <a:gridCol w="609600"/>
                <a:gridCol w="609600"/>
                <a:gridCol w="609600"/>
                <a:gridCol w="609600"/>
                <a:gridCol w="609600"/>
                <a:gridCol w="609600"/>
                <a:gridCol w="609600"/>
                <a:gridCol w="609600"/>
                <a:gridCol w="609600"/>
              </a:tblGrid>
              <a:tr h="370840">
                <a:tc>
                  <a:txBody>
                    <a:bodyPr/>
                    <a:lstStyle/>
                    <a:p>
                      <a:r>
                        <a:rPr lang="ru-RU" dirty="0" smtClean="0">
                          <a:latin typeface="Times New Roman" pitchFamily="18" charset="0"/>
                          <a:cs typeface="Times New Roman" pitchFamily="18" charset="0"/>
                        </a:rPr>
                        <a:t>1</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2</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3</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4</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5</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6</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7</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8</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9</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10</a:t>
                      </a:r>
                      <a:endParaRPr lang="ru-RU" dirty="0">
                        <a:latin typeface="Times New Roman" pitchFamily="18" charset="0"/>
                        <a:cs typeface="Times New Roman" pitchFamily="18" charset="0"/>
                      </a:endParaRPr>
                    </a:p>
                  </a:txBody>
                  <a:tcPr/>
                </a:tc>
              </a:tr>
              <a:tr h="370840">
                <a:tc>
                  <a:txBody>
                    <a:bodyPr/>
                    <a:lstStyle/>
                    <a:p>
                      <a:r>
                        <a:rPr lang="ru-RU" dirty="0" smtClean="0">
                          <a:latin typeface="Times New Roman" pitchFamily="18" charset="0"/>
                          <a:cs typeface="Times New Roman" pitchFamily="18" charset="0"/>
                        </a:rPr>
                        <a:t>з</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к</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а</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б</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в</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г</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е</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д</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ж</a:t>
                      </a:r>
                      <a:endParaRPr lang="ru-RU" dirty="0">
                        <a:latin typeface="Times New Roman" pitchFamily="18" charset="0"/>
                        <a:cs typeface="Times New Roman" pitchFamily="18" charset="0"/>
                      </a:endParaRPr>
                    </a:p>
                  </a:txBody>
                  <a:tcPr/>
                </a:tc>
                <a:tc>
                  <a:txBody>
                    <a:bodyPr/>
                    <a:lstStyle/>
                    <a:p>
                      <a:r>
                        <a:rPr lang="ru-RU" smtClean="0">
                          <a:latin typeface="Times New Roman" pitchFamily="18" charset="0"/>
                          <a:cs typeface="Times New Roman" pitchFamily="18" charset="0"/>
                        </a:rPr>
                        <a:t>и</a:t>
                      </a:r>
                      <a:endParaRPr lang="ru-RU" dirty="0">
                        <a:latin typeface="Times New Roman" pitchFamily="18" charset="0"/>
                        <a:cs typeface="Times New Roman" pitchFamily="18" charset="0"/>
                      </a:endParaRPr>
                    </a:p>
                  </a:txBody>
                  <a:tcPr/>
                </a:tc>
              </a:tr>
            </a:tbl>
          </a:graphicData>
        </a:graphic>
      </p:graphicFrame>
    </p:spTree>
    <p:extLst>
      <p:ext uri="{BB962C8B-B14F-4D97-AF65-F5344CB8AC3E}">
        <p14:creationId xmlns:p14="http://schemas.microsoft.com/office/powerpoint/2010/main" val="3510882300"/>
      </p:ext>
    </p:extLst>
  </p:cSld>
  <p:clrMapOvr>
    <a:masterClrMapping/>
  </p:clrMapOvr>
  <p:transition>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pPr marL="624078" indent="-514350">
              <a:buAutoNum type="arabicPeriod"/>
            </a:pPr>
            <a:r>
              <a:rPr lang="en-US" dirty="0" smtClean="0">
                <a:latin typeface="Times New Roman" pitchFamily="18" charset="0"/>
                <a:cs typeface="Times New Roman" pitchFamily="18" charset="0"/>
              </a:rPr>
              <a:t>Das (</a:t>
            </a:r>
            <a:r>
              <a:rPr lang="en-US" dirty="0" err="1" smtClean="0">
                <a:latin typeface="Times New Roman" pitchFamily="18" charset="0"/>
                <a:cs typeface="Times New Roman" pitchFamily="18" charset="0"/>
              </a:rPr>
              <a:t>eins</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Madchen</a:t>
            </a:r>
            <a:endParaRPr lang="en-US" dirty="0" smtClean="0">
              <a:latin typeface="Times New Roman" pitchFamily="18" charset="0"/>
              <a:cs typeface="Times New Roman" pitchFamily="18" charset="0"/>
            </a:endParaRPr>
          </a:p>
          <a:p>
            <a:pPr marL="624078" indent="-514350">
              <a:buAutoNum type="arabicPeriod"/>
            </a:pPr>
            <a:r>
              <a:rPr lang="en-US" dirty="0" smtClean="0">
                <a:latin typeface="Times New Roman" pitchFamily="18" charset="0"/>
                <a:cs typeface="Times New Roman" pitchFamily="18" charset="0"/>
              </a:rPr>
              <a:t>Das ( </a:t>
            </a:r>
            <a:r>
              <a:rPr lang="en-US" dirty="0" err="1" smtClean="0">
                <a:latin typeface="Times New Roman" pitchFamily="18" charset="0"/>
                <a:cs typeface="Times New Roman" pitchFamily="18" charset="0"/>
              </a:rPr>
              <a:t>drei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Junge</a:t>
            </a:r>
            <a:endParaRPr lang="en-US" dirty="0" smtClean="0">
              <a:latin typeface="Times New Roman" pitchFamily="18" charset="0"/>
              <a:cs typeface="Times New Roman" pitchFamily="18" charset="0"/>
            </a:endParaRPr>
          </a:p>
          <a:p>
            <a:pPr marL="624078" indent="-514350">
              <a:buAutoNum type="arabicPeriod"/>
            </a:pPr>
            <a:r>
              <a:rPr lang="en-US" dirty="0" smtClean="0">
                <a:latin typeface="Times New Roman" pitchFamily="18" charset="0"/>
                <a:cs typeface="Times New Roman" pitchFamily="18" charset="0"/>
              </a:rPr>
              <a:t>Das (</a:t>
            </a:r>
            <a:r>
              <a:rPr lang="en-US" dirty="0" err="1" smtClean="0">
                <a:latin typeface="Times New Roman" pitchFamily="18" charset="0"/>
                <a:cs typeface="Times New Roman" pitchFamily="18" charset="0"/>
              </a:rPr>
              <a:t>vier</a:t>
            </a:r>
            <a:r>
              <a:rPr lang="en-US" dirty="0" smtClean="0">
                <a:latin typeface="Times New Roman" pitchFamily="18" charset="0"/>
                <a:cs typeface="Times New Roman" pitchFamily="18" charset="0"/>
              </a:rPr>
              <a:t>) Frau</a:t>
            </a:r>
          </a:p>
          <a:p>
            <a:pPr marL="624078" indent="-514350">
              <a:buAutoNum type="arabicPeriod"/>
            </a:pPr>
            <a:r>
              <a:rPr lang="en-US" dirty="0" smtClean="0">
                <a:latin typeface="Times New Roman" pitchFamily="18" charset="0"/>
                <a:cs typeface="Times New Roman" pitchFamily="18" charset="0"/>
              </a:rPr>
              <a:t>Das (</a:t>
            </a:r>
            <a:r>
              <a:rPr lang="en-US" dirty="0" err="1" smtClean="0">
                <a:latin typeface="Times New Roman" pitchFamily="18" charset="0"/>
                <a:cs typeface="Times New Roman" pitchFamily="18" charset="0"/>
              </a:rPr>
              <a:t>sechs</a:t>
            </a:r>
            <a:r>
              <a:rPr lang="en-US" dirty="0" smtClean="0">
                <a:latin typeface="Times New Roman" pitchFamily="18" charset="0"/>
                <a:cs typeface="Times New Roman" pitchFamily="18" charset="0"/>
              </a:rPr>
              <a:t>) Kind</a:t>
            </a:r>
          </a:p>
          <a:p>
            <a:pPr marL="624078" indent="-514350">
              <a:buAutoNum type="arabicPeriod"/>
            </a:pPr>
            <a:r>
              <a:rPr lang="en-US" dirty="0" smtClean="0">
                <a:latin typeface="Times New Roman" pitchFamily="18" charset="0"/>
                <a:cs typeface="Times New Roman" pitchFamily="18" charset="0"/>
              </a:rPr>
              <a:t>Der (</a:t>
            </a:r>
            <a:r>
              <a:rPr lang="en-US" dirty="0" err="1" smtClean="0">
                <a:latin typeface="Times New Roman" pitchFamily="18" charset="0"/>
                <a:cs typeface="Times New Roman" pitchFamily="18" charset="0"/>
              </a:rPr>
              <a:t>neun</a:t>
            </a:r>
            <a:r>
              <a:rPr lang="en-US" dirty="0" smtClean="0">
                <a:latin typeface="Times New Roman" pitchFamily="18" charset="0"/>
                <a:cs typeface="Times New Roman" pitchFamily="18" charset="0"/>
              </a:rPr>
              <a:t>) Mann</a:t>
            </a:r>
          </a:p>
          <a:p>
            <a:pPr marL="624078" indent="-514350">
              <a:buAutoNum type="arabicPeriod"/>
            </a:pPr>
            <a:r>
              <a:rPr lang="en-US" dirty="0" smtClean="0">
                <a:latin typeface="Times New Roman" pitchFamily="18" charset="0"/>
                <a:cs typeface="Times New Roman" pitchFamily="18" charset="0"/>
              </a:rPr>
              <a:t>Die( </a:t>
            </a:r>
            <a:r>
              <a:rPr lang="en-US" dirty="0" err="1" smtClean="0">
                <a:latin typeface="Times New Roman" pitchFamily="18" charset="0"/>
                <a:cs typeface="Times New Roman" pitchFamily="18" charset="0"/>
              </a:rPr>
              <a:t>funf</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Katze</a:t>
            </a:r>
            <a:endParaRPr lang="ru-RU" dirty="0">
              <a:latin typeface="Times New Roman" pitchFamily="18" charset="0"/>
              <a:cs typeface="Times New Roman" pitchFamily="18" charset="0"/>
            </a:endParaRPr>
          </a:p>
        </p:txBody>
      </p:sp>
      <p:sp>
        <p:nvSpPr>
          <p:cNvPr id="3" name="Заголовок 2"/>
          <p:cNvSpPr>
            <a:spLocks noGrp="1"/>
          </p:cNvSpPr>
          <p:nvPr>
            <p:ph type="title"/>
          </p:nvPr>
        </p:nvSpPr>
        <p:spPr/>
        <p:txBody>
          <a:bodyPr/>
          <a:lstStyle/>
          <a:p>
            <a:pPr algn="ctr"/>
            <a:r>
              <a:rPr lang="en-US" dirty="0" err="1" smtClean="0">
                <a:latin typeface="Times New Roman" pitchFamily="18" charset="0"/>
                <a:cs typeface="Times New Roman" pitchFamily="18" charset="0"/>
              </a:rPr>
              <a:t>Wie</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ist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es</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richtig</a:t>
            </a:r>
            <a:r>
              <a:rPr lang="en-US"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2040" y="1536152"/>
            <a:ext cx="3886400" cy="2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4509120"/>
            <a:ext cx="2829465" cy="205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3408601"/>
      </p:ext>
    </p:extLst>
  </p:cSld>
  <p:clrMapOvr>
    <a:masterClrMapping/>
  </p:clrMapOvr>
  <p:transition>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pPr marL="109728" indent="0">
              <a:buNone/>
            </a:pPr>
            <a:r>
              <a:rPr lang="de-DE" dirty="0">
                <a:latin typeface="Times New Roman" pitchFamily="18" charset="0"/>
                <a:cs typeface="Times New Roman" pitchFamily="18" charset="0"/>
              </a:rPr>
              <a:t>1.Mark hat Sabine einen  Hund …( schenken</a:t>
            </a:r>
            <a:r>
              <a:rPr lang="de-DE" dirty="0" smtClean="0">
                <a:latin typeface="Times New Roman" pitchFamily="18" charset="0"/>
                <a:cs typeface="Times New Roman" pitchFamily="18" charset="0"/>
              </a:rPr>
              <a:t>)</a:t>
            </a:r>
            <a:endParaRPr lang="ru-RU" dirty="0" smtClean="0">
              <a:latin typeface="Times New Roman" pitchFamily="18" charset="0"/>
              <a:cs typeface="Times New Roman" pitchFamily="18" charset="0"/>
            </a:endParaRPr>
          </a:p>
          <a:p>
            <a:pPr marL="109728" indent="0">
              <a:buNone/>
            </a:pPr>
            <a:endParaRPr lang="de-DE" dirty="0">
              <a:latin typeface="Times New Roman" pitchFamily="18" charset="0"/>
              <a:cs typeface="Times New Roman" pitchFamily="18" charset="0"/>
            </a:endParaRPr>
          </a:p>
          <a:p>
            <a:pPr marL="109728" indent="0">
              <a:buNone/>
            </a:pPr>
            <a:r>
              <a:rPr lang="de-DE" dirty="0">
                <a:latin typeface="Times New Roman" pitchFamily="18" charset="0"/>
                <a:cs typeface="Times New Roman" pitchFamily="18" charset="0"/>
              </a:rPr>
              <a:t>2.In Mathe haben wir…(rechnen</a:t>
            </a:r>
            <a:r>
              <a:rPr lang="de-DE" dirty="0" smtClean="0">
                <a:latin typeface="Times New Roman" pitchFamily="18" charset="0"/>
                <a:cs typeface="Times New Roman" pitchFamily="18" charset="0"/>
              </a:rPr>
              <a:t>)</a:t>
            </a:r>
            <a:endParaRPr lang="ru-RU" dirty="0" smtClean="0">
              <a:latin typeface="Times New Roman" pitchFamily="18" charset="0"/>
              <a:cs typeface="Times New Roman" pitchFamily="18" charset="0"/>
            </a:endParaRPr>
          </a:p>
          <a:p>
            <a:pPr marL="109728" indent="0">
              <a:buNone/>
            </a:pPr>
            <a:endParaRPr lang="de-DE" dirty="0">
              <a:latin typeface="Times New Roman" pitchFamily="18" charset="0"/>
              <a:cs typeface="Times New Roman" pitchFamily="18" charset="0"/>
            </a:endParaRPr>
          </a:p>
          <a:p>
            <a:pPr marL="109728" indent="0">
              <a:buNone/>
            </a:pPr>
            <a:r>
              <a:rPr lang="de-DE" dirty="0">
                <a:latin typeface="Times New Roman" pitchFamily="18" charset="0"/>
                <a:cs typeface="Times New Roman" pitchFamily="18" charset="0"/>
              </a:rPr>
              <a:t>3.Sabine hat in Textilarbeit… (stricken</a:t>
            </a:r>
            <a:r>
              <a:rPr lang="de-DE" dirty="0" smtClean="0">
                <a:latin typeface="Times New Roman" pitchFamily="18" charset="0"/>
                <a:cs typeface="Times New Roman" pitchFamily="18" charset="0"/>
              </a:rPr>
              <a:t>)</a:t>
            </a:r>
            <a:endParaRPr lang="ru-RU" dirty="0" smtClean="0">
              <a:latin typeface="Times New Roman" pitchFamily="18" charset="0"/>
              <a:cs typeface="Times New Roman" pitchFamily="18" charset="0"/>
            </a:endParaRPr>
          </a:p>
          <a:p>
            <a:pPr marL="109728" indent="0">
              <a:buNone/>
            </a:pPr>
            <a:endParaRPr lang="de-DE" dirty="0">
              <a:latin typeface="Times New Roman" pitchFamily="18" charset="0"/>
              <a:cs typeface="Times New Roman" pitchFamily="18" charset="0"/>
            </a:endParaRPr>
          </a:p>
          <a:p>
            <a:pPr marL="109728" indent="0">
              <a:buNone/>
            </a:pPr>
            <a:r>
              <a:rPr lang="de-DE" dirty="0">
                <a:latin typeface="Times New Roman" pitchFamily="18" charset="0"/>
                <a:cs typeface="Times New Roman" pitchFamily="18" charset="0"/>
              </a:rPr>
              <a:t>4.Ich habe im Garten Birnen …( </a:t>
            </a:r>
            <a:r>
              <a:rPr lang="de-DE" dirty="0" err="1">
                <a:latin typeface="Times New Roman" pitchFamily="18" charset="0"/>
                <a:cs typeface="Times New Roman" pitchFamily="18" charset="0"/>
              </a:rPr>
              <a:t>pflucken</a:t>
            </a:r>
            <a:r>
              <a:rPr lang="de-DE" dirty="0">
                <a:latin typeface="Times New Roman" pitchFamily="18" charset="0"/>
                <a:cs typeface="Times New Roman" pitchFamily="18" charset="0"/>
              </a:rPr>
              <a:t>)</a:t>
            </a:r>
          </a:p>
          <a:p>
            <a:pPr marL="109728" indent="0">
              <a:buNone/>
            </a:pPr>
            <a:endParaRPr lang="ru-RU" dirty="0"/>
          </a:p>
        </p:txBody>
      </p:sp>
      <p:sp>
        <p:nvSpPr>
          <p:cNvPr id="3" name="Заголовок 2"/>
          <p:cNvSpPr>
            <a:spLocks noGrp="1"/>
          </p:cNvSpPr>
          <p:nvPr>
            <p:ph type="title"/>
          </p:nvPr>
        </p:nvSpPr>
        <p:spPr/>
        <p:txBody>
          <a:bodyPr/>
          <a:lstStyle/>
          <a:p>
            <a:pPr algn="ctr"/>
            <a:r>
              <a:rPr lang="ru-RU" dirty="0" smtClean="0"/>
              <a:t>Дополните </a:t>
            </a:r>
            <a:r>
              <a:rPr lang="ru-RU" dirty="0" smtClean="0"/>
              <a:t>предложения</a:t>
            </a:r>
            <a:endParaRPr lang="ru-RU" dirty="0"/>
          </a:p>
        </p:txBody>
      </p:sp>
    </p:spTree>
    <p:extLst>
      <p:ext uri="{BB962C8B-B14F-4D97-AF65-F5344CB8AC3E}">
        <p14:creationId xmlns:p14="http://schemas.microsoft.com/office/powerpoint/2010/main" val="1023753172"/>
      </p:ext>
    </p:extLst>
  </p:cSld>
  <p:clrMapOvr>
    <a:masterClrMapping/>
  </p:clrMapOvr>
  <p:transition>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descr="xmas33"/>
          <p:cNvPicPr>
            <a:picLocks noChangeAspect="1" noChangeArrowheads="1" noCrop="1"/>
          </p:cNvPicPr>
          <p:nvPr/>
        </p:nvPicPr>
        <p:blipFill>
          <a:blip r:embed="rId2"/>
          <a:srcRect/>
          <a:stretch>
            <a:fillRect/>
          </a:stretch>
        </p:blipFill>
        <p:spPr>
          <a:xfrm>
            <a:off x="6228184" y="3861048"/>
            <a:ext cx="3291854" cy="2844156"/>
          </a:xfrm>
          <a:prstGeom prst="rect">
            <a:avLst/>
          </a:prstGeom>
          <a:noFill/>
          <a:ln/>
        </p:spPr>
      </p:pic>
      <p:sp>
        <p:nvSpPr>
          <p:cNvPr id="6" name="Прямоугольник 5"/>
          <p:cNvSpPr/>
          <p:nvPr/>
        </p:nvSpPr>
        <p:spPr>
          <a:xfrm>
            <a:off x="285720" y="229214"/>
            <a:ext cx="8429684" cy="2308324"/>
          </a:xfrm>
          <a:prstGeom prst="rect">
            <a:avLst/>
          </a:prstGeom>
        </p:spPr>
        <p:txBody>
          <a:bodyPr wrap="square">
            <a:spAutoFit/>
          </a:bodyPr>
          <a:lstStyle/>
          <a:p>
            <a:pPr algn="ctr"/>
            <a:r>
              <a:rPr lang="de-DE" sz="2800" b="1" dirty="0" smtClean="0">
                <a:effectLst>
                  <a:glow rad="228600">
                    <a:schemeClr val="accent1">
                      <a:satMod val="175000"/>
                      <a:alpha val="40000"/>
                    </a:schemeClr>
                  </a:glow>
                  <a:outerShdw blurRad="38100" dist="38100" dir="2700000" algn="tl">
                    <a:srgbClr val="000000">
                      <a:alpha val="43137"/>
                    </a:srgbClr>
                  </a:outerShdw>
                </a:effectLst>
                <a:latin typeface="Arial Black" pitchFamily="34" charset="0"/>
              </a:rPr>
              <a:t>Haben </a:t>
            </a:r>
            <a:r>
              <a:rPr lang="de-DE" sz="2800" b="1" dirty="0">
                <a:effectLst>
                  <a:glow rad="228600">
                    <a:schemeClr val="accent1">
                      <a:satMod val="175000"/>
                      <a:alpha val="40000"/>
                    </a:schemeClr>
                  </a:glow>
                  <a:outerShdw blurRad="38100" dist="38100" dir="2700000" algn="tl">
                    <a:srgbClr val="000000">
                      <a:alpha val="43137"/>
                    </a:srgbClr>
                  </a:outerShdw>
                </a:effectLst>
                <a:latin typeface="Arial Black" pitchFamily="34" charset="0"/>
              </a:rPr>
              <a:t>wir die Zahlen nicht vergessen</a:t>
            </a:r>
            <a:r>
              <a:rPr lang="de-DE" sz="2800" b="1" dirty="0" smtClean="0">
                <a:effectLst>
                  <a:glow rad="228600">
                    <a:schemeClr val="accent1">
                      <a:satMod val="175000"/>
                      <a:alpha val="40000"/>
                    </a:schemeClr>
                  </a:glow>
                  <a:outerShdw blurRad="38100" dist="38100" dir="2700000" algn="tl">
                    <a:srgbClr val="000000">
                      <a:alpha val="43137"/>
                    </a:srgbClr>
                  </a:outerShdw>
                </a:effectLst>
                <a:latin typeface="Arial Black" pitchFamily="34" charset="0"/>
              </a:rPr>
              <a:t>?   Zählen </a:t>
            </a:r>
            <a:r>
              <a:rPr lang="de-DE" sz="2800" b="1" dirty="0">
                <a:effectLst>
                  <a:glow rad="228600">
                    <a:schemeClr val="accent1">
                      <a:satMod val="175000"/>
                      <a:alpha val="40000"/>
                    </a:schemeClr>
                  </a:glow>
                  <a:outerShdw blurRad="38100" dist="38100" dir="2700000" algn="tl">
                    <a:srgbClr val="000000">
                      <a:alpha val="43137"/>
                    </a:srgbClr>
                  </a:outerShdw>
                </a:effectLst>
                <a:latin typeface="Arial Black" pitchFamily="34" charset="0"/>
              </a:rPr>
              <a:t>wir!</a:t>
            </a:r>
            <a:r>
              <a:rPr lang="en-US" sz="2800" b="1" dirty="0">
                <a:effectLst>
                  <a:glow rad="228600">
                    <a:schemeClr val="accent1">
                      <a:satMod val="175000"/>
                      <a:alpha val="40000"/>
                    </a:schemeClr>
                  </a:glow>
                  <a:outerShdw blurRad="38100" dist="38100" dir="2700000" algn="tl">
                    <a:srgbClr val="000000">
                      <a:alpha val="43137"/>
                    </a:srgbClr>
                  </a:outerShdw>
                </a:effectLst>
                <a:latin typeface="Arial Black" pitchFamily="34" charset="0"/>
              </a:rPr>
              <a:t> </a:t>
            </a:r>
            <a:endParaRPr lang="en-US" sz="2800" b="1" dirty="0" smtClean="0">
              <a:effectLst>
                <a:glow rad="228600">
                  <a:schemeClr val="accent1">
                    <a:satMod val="175000"/>
                    <a:alpha val="40000"/>
                  </a:schemeClr>
                </a:glow>
                <a:outerShdw blurRad="38100" dist="38100" dir="2700000" algn="tl">
                  <a:srgbClr val="000000">
                    <a:alpha val="43137"/>
                  </a:srgbClr>
                </a:outerShdw>
              </a:effectLst>
              <a:latin typeface="Arial Black" pitchFamily="34" charset="0"/>
            </a:endParaRPr>
          </a:p>
          <a:p>
            <a:pPr algn="ctr"/>
            <a:endParaRPr lang="en-US" sz="2400" dirty="0">
              <a:effectLst>
                <a:glow rad="228600">
                  <a:schemeClr val="accent1">
                    <a:satMod val="175000"/>
                    <a:alpha val="40000"/>
                  </a:schemeClr>
                </a:glow>
                <a:outerShdw blurRad="38100" dist="38100" dir="2700000" algn="tl">
                  <a:srgbClr val="000000">
                    <a:alpha val="43137"/>
                  </a:srgbClr>
                </a:outerShdw>
              </a:effectLst>
              <a:latin typeface="Arial Black" pitchFamily="34" charset="0"/>
            </a:endParaRPr>
          </a:p>
          <a:p>
            <a:r>
              <a:rPr lang="en-US" sz="2800" dirty="0" smtClean="0">
                <a:effectLst>
                  <a:glow rad="228600">
                    <a:schemeClr val="accent1">
                      <a:satMod val="175000"/>
                      <a:alpha val="40000"/>
                    </a:schemeClr>
                  </a:glow>
                  <a:outerShdw blurRad="38100" dist="38100" dir="2700000" algn="tl">
                    <a:srgbClr val="000000">
                      <a:alpha val="43137"/>
                    </a:srgbClr>
                  </a:outerShdw>
                </a:effectLst>
                <a:latin typeface="Arial Black" pitchFamily="34" charset="0"/>
              </a:rPr>
              <a:t>- Wie </a:t>
            </a:r>
            <a:r>
              <a:rPr lang="en-US" sz="2800" dirty="0">
                <a:effectLst>
                  <a:glow rad="228600">
                    <a:schemeClr val="accent1">
                      <a:satMod val="175000"/>
                      <a:alpha val="40000"/>
                    </a:schemeClr>
                  </a:glow>
                  <a:outerShdw blurRad="38100" dist="38100" dir="2700000" algn="tl">
                    <a:srgbClr val="000000">
                      <a:alpha val="43137"/>
                    </a:srgbClr>
                  </a:outerShdw>
                </a:effectLst>
                <a:latin typeface="Arial Black" pitchFamily="34" charset="0"/>
              </a:rPr>
              <a:t>viel  Schneeflocken  fliegen? </a:t>
            </a:r>
            <a:endParaRPr lang="en-US" sz="2800" dirty="0" smtClean="0">
              <a:effectLst>
                <a:glow rad="228600">
                  <a:schemeClr val="accent1">
                    <a:satMod val="175000"/>
                    <a:alpha val="40000"/>
                  </a:schemeClr>
                </a:glow>
                <a:outerShdw blurRad="38100" dist="38100" dir="2700000" algn="tl">
                  <a:srgbClr val="000000">
                    <a:alpha val="43137"/>
                  </a:srgbClr>
                </a:outerShdw>
              </a:effectLst>
              <a:latin typeface="Arial Black" pitchFamily="34" charset="0"/>
            </a:endParaRPr>
          </a:p>
          <a:p>
            <a:pPr algn="ctr"/>
            <a:r>
              <a:rPr lang="en-US" dirty="0" smtClean="0">
                <a:solidFill>
                  <a:schemeClr val="bg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rPr>
              <a:t/>
            </a:r>
            <a:br>
              <a:rPr lang="en-US" dirty="0" smtClean="0">
                <a:solidFill>
                  <a:schemeClr val="bg1"/>
                </a:solidFill>
                <a:effectLst>
                  <a:glow rad="228600">
                    <a:schemeClr val="accent1">
                      <a:satMod val="175000"/>
                      <a:alpha val="40000"/>
                    </a:schemeClr>
                  </a:glow>
                  <a:outerShdw blurRad="38100" dist="38100" dir="2700000" algn="tl">
                    <a:srgbClr val="000000">
                      <a:alpha val="43137"/>
                    </a:srgbClr>
                  </a:outerShdw>
                </a:effectLst>
                <a:latin typeface="Arial Black" pitchFamily="34" charset="0"/>
              </a:rPr>
            </a:br>
            <a:endParaRPr lang="ru-RU"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9683" y="3370041"/>
            <a:ext cx="830349" cy="834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2120" y="2780928"/>
            <a:ext cx="821538"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V="1">
            <a:off x="5148752" y="4024874"/>
            <a:ext cx="784846" cy="82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824" y="2138561"/>
            <a:ext cx="787524" cy="882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4958" y="1988840"/>
            <a:ext cx="685191"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7784" y="3724275"/>
            <a:ext cx="792088" cy="82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9" name="Picture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6293" y="5297574"/>
            <a:ext cx="816595" cy="795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0"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4" y="2306889"/>
            <a:ext cx="754943" cy="870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1"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4288" y="2286134"/>
            <a:ext cx="803169" cy="817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2" name="Picture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4265280"/>
            <a:ext cx="711302" cy="747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3"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849" y="5157192"/>
            <a:ext cx="825834"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4"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7950" y="3724274"/>
            <a:ext cx="806338" cy="712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988840" y="548680"/>
            <a:ext cx="5166320" cy="923330"/>
          </a:xfrm>
          <a:prstGeom prst="rect">
            <a:avLst/>
          </a:prstGeom>
        </p:spPr>
        <p:txBody>
          <a:bodyPr wrap="square">
            <a:spAutoFit/>
          </a:bodyPr>
          <a:lstStyle/>
          <a:p>
            <a:endParaRPr lang="en-US" dirty="0"/>
          </a:p>
          <a:p>
            <a:r>
              <a:rPr lang="en-US" dirty="0"/>
              <a:t/>
            </a:r>
            <a:br>
              <a:rPr lang="en-US" dirty="0"/>
            </a:br>
            <a:endParaRPr lang="en-US" dirty="0"/>
          </a:p>
        </p:txBody>
      </p:sp>
      <p:sp>
        <p:nvSpPr>
          <p:cNvPr id="3" name="Прямоугольник 2"/>
          <p:cNvSpPr/>
          <p:nvPr/>
        </p:nvSpPr>
        <p:spPr>
          <a:xfrm>
            <a:off x="429165" y="462444"/>
            <a:ext cx="7169912" cy="523220"/>
          </a:xfrm>
          <a:prstGeom prst="rect">
            <a:avLst/>
          </a:prstGeom>
        </p:spPr>
        <p:txBody>
          <a:bodyPr wrap="none">
            <a:spAutoFit/>
          </a:bodyPr>
          <a:lstStyle/>
          <a:p>
            <a:pPr algn="ctr"/>
            <a:r>
              <a:rPr lang="de-DE" sz="2800" b="1" dirty="0">
                <a:latin typeface="Arial Black" panose="020B0A04020102020204" pitchFamily="34" charset="0"/>
              </a:rPr>
              <a:t>- </a:t>
            </a:r>
            <a:r>
              <a:rPr lang="de-DE" sz="2800" b="1" dirty="0" smtClean="0">
                <a:effectLst>
                  <a:glow rad="228600">
                    <a:schemeClr val="accent1">
                      <a:satMod val="175000"/>
                      <a:alpha val="40000"/>
                    </a:schemeClr>
                  </a:glow>
                  <a:outerShdw blurRad="38100" dist="38100" dir="2700000" algn="tl">
                    <a:srgbClr val="000000">
                      <a:alpha val="43137"/>
                    </a:srgbClr>
                  </a:outerShdw>
                </a:effectLst>
                <a:latin typeface="Arial Black" panose="020B0A04020102020204" pitchFamily="34" charset="0"/>
              </a:rPr>
              <a:t>Wie </a:t>
            </a:r>
            <a:r>
              <a:rPr lang="de-DE" sz="2800" b="1" dirty="0">
                <a:effectLst>
                  <a:glow rad="228600">
                    <a:schemeClr val="accent1">
                      <a:satMod val="175000"/>
                      <a:alpha val="40000"/>
                    </a:schemeClr>
                  </a:glow>
                  <a:outerShdw blurRad="38100" dist="38100" dir="2700000" algn="tl">
                    <a:srgbClr val="000000">
                      <a:alpha val="43137"/>
                    </a:srgbClr>
                  </a:outerShdw>
                </a:effectLst>
                <a:latin typeface="Arial Black" panose="020B0A04020102020204" pitchFamily="34" charset="0"/>
              </a:rPr>
              <a:t>viel </a:t>
            </a:r>
            <a:r>
              <a:rPr lang="de-DE" sz="2800" b="1" dirty="0" smtClean="0">
                <a:effectLst>
                  <a:glow rad="228600">
                    <a:schemeClr val="accent1">
                      <a:satMod val="175000"/>
                      <a:alpha val="40000"/>
                    </a:schemeClr>
                  </a:glow>
                  <a:outerShdw blurRad="38100" dist="38100" dir="2700000" algn="tl">
                    <a:srgbClr val="000000">
                      <a:alpha val="43137"/>
                    </a:srgbClr>
                  </a:outerShdw>
                </a:effectLst>
                <a:latin typeface="Arial Black" panose="020B0A04020102020204" pitchFamily="34" charset="0"/>
              </a:rPr>
              <a:t>Schneemänner </a:t>
            </a:r>
            <a:r>
              <a:rPr lang="de-DE" sz="2800" b="1" dirty="0">
                <a:effectLst>
                  <a:glow rad="228600">
                    <a:schemeClr val="accent1">
                      <a:satMod val="175000"/>
                      <a:alpha val="40000"/>
                    </a:schemeClr>
                  </a:glow>
                  <a:outerShdw blurRad="38100" dist="38100" dir="2700000" algn="tl">
                    <a:srgbClr val="000000">
                      <a:alpha val="43137"/>
                    </a:srgbClr>
                  </a:outerShdw>
                </a:effectLst>
                <a:latin typeface="Arial Black" panose="020B0A04020102020204" pitchFamily="34" charset="0"/>
              </a:rPr>
              <a:t>sind hier? </a:t>
            </a:r>
            <a:endParaRPr lang="ru-RU" sz="2800" b="1" dirty="0">
              <a:effectLst>
                <a:glow rad="228600">
                  <a:schemeClr val="accent1">
                    <a:satMod val="175000"/>
                    <a:alpha val="40000"/>
                  </a:schemeClr>
                </a:glow>
                <a:outerShdw blurRad="38100" dist="38100" dir="2700000" algn="tl">
                  <a:srgbClr val="000000">
                    <a:alpha val="43137"/>
                  </a:srgbClr>
                </a:outerShdw>
              </a:effectLst>
              <a:latin typeface="Arial Black" panose="020B0A04020102020204" pitchFamily="34" charset="0"/>
            </a:endParaRPr>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682867"/>
            <a:ext cx="2740278"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8184" y="1645190"/>
            <a:ext cx="2736304" cy="173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2" y="5086498"/>
            <a:ext cx="1733923" cy="1362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6992" y="3449449"/>
            <a:ext cx="1509304" cy="1513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1144" y="1163209"/>
            <a:ext cx="1272368" cy="1368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07685" y="5086499"/>
            <a:ext cx="1264315" cy="1398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36256" y="1185979"/>
            <a:ext cx="1031888" cy="1324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47302" y="3546341"/>
            <a:ext cx="1104982" cy="1349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11090" y="2913363"/>
            <a:ext cx="1382744" cy="1265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 name="Picture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9512" y="4311755"/>
            <a:ext cx="1800200"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0" name="Picture 16"/>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596336" y="292950"/>
            <a:ext cx="1013594" cy="1312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7" descr="xmas33"/>
          <p:cNvPicPr>
            <a:picLocks noChangeAspect="1" noChangeArrowheads="1" noCrop="1"/>
          </p:cNvPicPr>
          <p:nvPr/>
        </p:nvPicPr>
        <p:blipFill>
          <a:blip r:embed="rId12"/>
          <a:srcRect/>
          <a:stretch>
            <a:fillRect/>
          </a:stretch>
        </p:blipFill>
        <p:spPr>
          <a:xfrm>
            <a:off x="6472966" y="3861048"/>
            <a:ext cx="3105142" cy="2787198"/>
          </a:xfrm>
          <a:prstGeom prst="rect">
            <a:avLst/>
          </a:prstGeom>
          <a:noFill/>
          <a:ln/>
        </p:spPr>
      </p:pic>
    </p:spTree>
    <p:extLst>
      <p:ext uri="{BB962C8B-B14F-4D97-AF65-F5344CB8AC3E}">
        <p14:creationId xmlns:p14="http://schemas.microsoft.com/office/powerpoint/2010/main" val="4093031397"/>
      </p:ext>
    </p:extLst>
  </p:cSld>
  <p:clrMapOvr>
    <a:masterClrMapping/>
  </p:clrMapOvr>
  <p:transition>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5295" y="188640"/>
            <a:ext cx="8568952" cy="1077218"/>
          </a:xfrm>
          <a:prstGeom prst="rect">
            <a:avLst/>
          </a:prstGeom>
        </p:spPr>
        <p:txBody>
          <a:bodyPr wrap="square">
            <a:spAutoFit/>
          </a:bodyPr>
          <a:lstStyle/>
          <a:p>
            <a:pPr algn="ctr"/>
            <a:r>
              <a:rPr lang="de-DE" sz="3200" dirty="0" smtClean="0">
                <a:latin typeface="Arial Black" panose="020B0A04020102020204" pitchFamily="34" charset="0"/>
              </a:rPr>
              <a:t>- </a:t>
            </a:r>
            <a:r>
              <a:rPr lang="de-DE" sz="3200" b="1" dirty="0" smtClean="0">
                <a:effectLst>
                  <a:glow rad="228600">
                    <a:schemeClr val="accent1">
                      <a:satMod val="175000"/>
                      <a:alpha val="40000"/>
                    </a:schemeClr>
                  </a:glow>
                  <a:outerShdw blurRad="38100" dist="38100" dir="2700000" algn="tl">
                    <a:srgbClr val="000000">
                      <a:alpha val="43137"/>
                    </a:srgbClr>
                  </a:outerShdw>
                </a:effectLst>
                <a:latin typeface="Arial Black" panose="020B0A04020102020204" pitchFamily="34" charset="0"/>
              </a:rPr>
              <a:t>Wie </a:t>
            </a:r>
            <a:r>
              <a:rPr lang="de-DE" sz="3200" b="1" dirty="0">
                <a:effectLst>
                  <a:glow rad="228600">
                    <a:schemeClr val="accent1">
                      <a:satMod val="175000"/>
                      <a:alpha val="40000"/>
                    </a:schemeClr>
                  </a:glow>
                  <a:outerShdw blurRad="38100" dist="38100" dir="2700000" algn="tl">
                    <a:srgbClr val="000000">
                      <a:alpha val="43137"/>
                    </a:srgbClr>
                  </a:outerShdw>
                </a:effectLst>
                <a:latin typeface="Arial Black" panose="020B0A04020102020204" pitchFamily="34" charset="0"/>
              </a:rPr>
              <a:t>viel Baumschmuck gibt es  hier? </a:t>
            </a:r>
            <a:endParaRPr lang="ru-RU" sz="3200" b="1" dirty="0">
              <a:effectLst>
                <a:glow rad="228600">
                  <a:schemeClr val="accent1">
                    <a:satMod val="175000"/>
                    <a:alpha val="40000"/>
                  </a:schemeClr>
                </a:glow>
                <a:outerShdw blurRad="38100" dist="38100" dir="2700000" algn="tl">
                  <a:srgbClr val="000000">
                    <a:alpha val="43137"/>
                  </a:srgbClr>
                </a:outerShdw>
              </a:effectLst>
              <a:latin typeface="Arial Black" panose="020B0A04020102020204" pitchFamily="34" charset="0"/>
            </a:endParaRPr>
          </a:p>
        </p:txBody>
      </p:sp>
      <p:pic>
        <p:nvPicPr>
          <p:cNvPr id="1062" name="Picture 38" descr="http://www.lenagold.ru/fon/clipart/e/elsh/elshar165.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400302" y="4182219"/>
            <a:ext cx="73342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64" name="Picture 40" descr="http://www.lenagold.ru/fon/clipart/e/elsh/elshar165.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23528" y="899872"/>
            <a:ext cx="73342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66" name="Picture 42" descr="http://www.lenagold.ru/fon/clipart/e/elsh/elshar165.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828027" y="727249"/>
            <a:ext cx="73342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68" name="Picture 44" descr="http://www.lenagold.ru/fon/clipart/e/elsh/elshar164.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595389" y="2022604"/>
            <a:ext cx="752475" cy="1095376"/>
          </a:xfrm>
          <a:prstGeom prst="rect">
            <a:avLst/>
          </a:prstGeom>
          <a:noFill/>
          <a:extLst>
            <a:ext uri="{909E8E84-426E-40DD-AFC4-6F175D3DCCD1}">
              <a14:hiddenFill xmlns:a14="http://schemas.microsoft.com/office/drawing/2010/main">
                <a:solidFill>
                  <a:srgbClr val="FFFFFF"/>
                </a:solidFill>
              </a14:hiddenFill>
            </a:ext>
          </a:extLst>
        </p:spPr>
      </p:pic>
      <p:pic>
        <p:nvPicPr>
          <p:cNvPr id="1070" name="Picture 46" descr="http://www.lenagold.ru/fon/clipart/e/elsh/elshar164.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111794" y="5047480"/>
            <a:ext cx="752475" cy="1095376"/>
          </a:xfrm>
          <a:prstGeom prst="rect">
            <a:avLst/>
          </a:prstGeom>
          <a:noFill/>
          <a:extLst>
            <a:ext uri="{909E8E84-426E-40DD-AFC4-6F175D3DCCD1}">
              <a14:hiddenFill xmlns:a14="http://schemas.microsoft.com/office/drawing/2010/main">
                <a:solidFill>
                  <a:srgbClr val="FFFFFF"/>
                </a:solidFill>
              </a14:hiddenFill>
            </a:ext>
          </a:extLst>
        </p:spPr>
      </p:pic>
      <p:pic>
        <p:nvPicPr>
          <p:cNvPr id="1072" name="Picture 48" descr="http://www.lenagold.ru/fon/clipart/e/elsh/elshar164.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803570" y="1442797"/>
            <a:ext cx="752475" cy="1095376"/>
          </a:xfrm>
          <a:prstGeom prst="rect">
            <a:avLst/>
          </a:prstGeom>
          <a:noFill/>
          <a:extLst>
            <a:ext uri="{909E8E84-426E-40DD-AFC4-6F175D3DCCD1}">
              <a14:hiddenFill xmlns:a14="http://schemas.microsoft.com/office/drawing/2010/main">
                <a:solidFill>
                  <a:srgbClr val="FFFFFF"/>
                </a:solidFill>
              </a14:hiddenFill>
            </a:ext>
          </a:extLst>
        </p:spPr>
      </p:pic>
      <p:pic>
        <p:nvPicPr>
          <p:cNvPr id="1074" name="Picture 50" descr="http://www.lenagold.ru/fon/clipart/e/elsh/elshar164.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657417" y="4626073"/>
            <a:ext cx="752475" cy="1095376"/>
          </a:xfrm>
          <a:prstGeom prst="rect">
            <a:avLst/>
          </a:prstGeom>
          <a:noFill/>
          <a:extLst>
            <a:ext uri="{909E8E84-426E-40DD-AFC4-6F175D3DCCD1}">
              <a14:hiddenFill xmlns:a14="http://schemas.microsoft.com/office/drawing/2010/main">
                <a:solidFill>
                  <a:srgbClr val="FFFFFF"/>
                </a:solidFill>
              </a14:hiddenFill>
            </a:ext>
          </a:extLst>
        </p:spPr>
      </p:pic>
      <p:pic>
        <p:nvPicPr>
          <p:cNvPr id="1076" name="Picture 52" descr="http://www.lenagold.ru/fon/clipart/e/elsh/elshar164.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069912" y="2933978"/>
            <a:ext cx="752475" cy="1095376"/>
          </a:xfrm>
          <a:prstGeom prst="rect">
            <a:avLst/>
          </a:prstGeom>
          <a:noFill/>
          <a:extLst>
            <a:ext uri="{909E8E84-426E-40DD-AFC4-6F175D3DCCD1}">
              <a14:hiddenFill xmlns:a14="http://schemas.microsoft.com/office/drawing/2010/main">
                <a:solidFill>
                  <a:srgbClr val="FFFFFF"/>
                </a:solidFill>
              </a14:hiddenFill>
            </a:ext>
          </a:extLst>
        </p:spPr>
      </p:pic>
      <p:pic>
        <p:nvPicPr>
          <p:cNvPr id="1078" name="Picture 54" descr="http://www.lenagold.ru/fon/clipart/e/elsh/elshar164.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869561"/>
            <a:ext cx="752475" cy="1095376"/>
          </a:xfrm>
          <a:prstGeom prst="rect">
            <a:avLst/>
          </a:prstGeom>
          <a:noFill/>
          <a:extLst>
            <a:ext uri="{909E8E84-426E-40DD-AFC4-6F175D3DCCD1}">
              <a14:hiddenFill xmlns:a14="http://schemas.microsoft.com/office/drawing/2010/main">
                <a:solidFill>
                  <a:srgbClr val="FFFFFF"/>
                </a:solidFill>
              </a14:hiddenFill>
            </a:ext>
          </a:extLst>
        </p:spPr>
      </p:pic>
      <p:pic>
        <p:nvPicPr>
          <p:cNvPr id="1080" name="Picture 56" descr="http://www.lenagold.ru/fon/clipart/e/elsh/elshar164.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281180" y="3247255"/>
            <a:ext cx="752475" cy="1095376"/>
          </a:xfrm>
          <a:prstGeom prst="rect">
            <a:avLst/>
          </a:prstGeom>
          <a:noFill/>
          <a:extLst>
            <a:ext uri="{909E8E84-426E-40DD-AFC4-6F175D3DCCD1}">
              <a14:hiddenFill xmlns:a14="http://schemas.microsoft.com/office/drawing/2010/main">
                <a:solidFill>
                  <a:srgbClr val="FFFFFF"/>
                </a:solidFill>
              </a14:hiddenFill>
            </a:ext>
          </a:extLst>
        </p:spPr>
      </p:pic>
      <p:pic>
        <p:nvPicPr>
          <p:cNvPr id="1082" name="Picture 58" descr="http://www.lenagold.ru/fon/clipart/e/elsh/elshar164.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26825" y="4499792"/>
            <a:ext cx="752475" cy="1095376"/>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2" descr="http://www.lenagold.ru/fon/clipart/e/elsh/elshar165.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543445" y="3032961"/>
            <a:ext cx="73342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2" descr="http://www.lenagold.ru/fon/clipart/e/elsh/elshar165.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322781" y="2020308"/>
            <a:ext cx="73342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2" descr="http://www.lenagold.ru/fon/clipart/e/elsh/elshar165.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322780" y="4132256"/>
            <a:ext cx="73342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2" descr="http://www.lenagold.ru/fon/clipart/e/elsh/elshar165.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578698" y="3849009"/>
            <a:ext cx="73342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2" descr="http://www.lenagold.ru/fon/clipart/e/elsh/elshar165.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872822" y="1082402"/>
            <a:ext cx="73342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2" descr="http://www.lenagold.ru/fon/clipart/e/elsh/elshar165.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543445" y="1265858"/>
            <a:ext cx="73342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2" descr="http://www.lenagold.ru/fon/clipart/e/elsh/elshar165.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5372550"/>
            <a:ext cx="73342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2" descr="http://www.lenagold.ru/fon/clipart/e/elsh/elshar165.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489850" y="2391053"/>
            <a:ext cx="73342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2" descr="http://www.lenagold.ru/fon/clipart/e/elsh/elshar165.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179807" y="2449610"/>
            <a:ext cx="73342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4" descr="http://www.lenagold.ru/fon/clipart/e/elsh/elshar164.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913496" y="4078385"/>
            <a:ext cx="752475" cy="1095376"/>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44" descr="http://www.lenagold.ru/fon/clipart/e/elsh/elshar164.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04478" y="2725166"/>
            <a:ext cx="752475" cy="1095376"/>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4" descr="http://www.lenagold.ru/fon/clipart/e/elsh/elshar164.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628586" y="5644478"/>
            <a:ext cx="752475" cy="1095376"/>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44" descr="http://www.lenagold.ru/fon/clipart/e/elsh/elshar164.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033654" y="2558470"/>
            <a:ext cx="752475" cy="1095376"/>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44" descr="http://www.lenagold.ru/fon/clipart/e/elsh/elshar164.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161021" y="3086843"/>
            <a:ext cx="752475" cy="1095376"/>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44" descr="http://www.lenagold.ru/fon/clipart/e/elsh/elshar164.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004823" y="1438034"/>
            <a:ext cx="752475" cy="1095376"/>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42" descr="http://www.lenagold.ru/fon/clipart/e/elsh/elshar165.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221511" y="5591237"/>
            <a:ext cx="73342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7" descr="xmas33"/>
          <p:cNvPicPr>
            <a:picLocks noChangeAspect="1" noChangeArrowheads="1" noCrop="1"/>
          </p:cNvPicPr>
          <p:nvPr/>
        </p:nvPicPr>
        <p:blipFill>
          <a:blip r:embed="rId4"/>
          <a:srcRect/>
          <a:stretch>
            <a:fillRect/>
          </a:stretch>
        </p:blipFill>
        <p:spPr>
          <a:xfrm>
            <a:off x="6517341" y="4050959"/>
            <a:ext cx="3105142" cy="2643182"/>
          </a:xfrm>
          <a:prstGeom prst="rect">
            <a:avLst/>
          </a:prstGeom>
          <a:noFill/>
          <a:ln/>
        </p:spPr>
      </p:pic>
    </p:spTree>
    <p:extLst>
      <p:ext uri="{BB962C8B-B14F-4D97-AF65-F5344CB8AC3E}">
        <p14:creationId xmlns:p14="http://schemas.microsoft.com/office/powerpoint/2010/main" val="3733788726"/>
      </p:ext>
    </p:extLst>
  </p:cSld>
  <p:clrMapOvr>
    <a:masterClrMapping/>
  </p:clrMapOvr>
  <p:transition>
    <p:randomBar dir="ver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948</TotalTime>
  <Words>365</Words>
  <Application>Microsoft Office PowerPoint</Application>
  <PresentationFormat>Экран (4:3)</PresentationFormat>
  <Paragraphs>119</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Открытая</vt:lpstr>
      <vt:lpstr>      Thema: «Und was gibt es   Neues in der Schule?»  Klasse 4</vt:lpstr>
      <vt:lpstr> In der Schule </vt:lpstr>
      <vt:lpstr>Соотнесите русские и немецкие слова</vt:lpstr>
      <vt:lpstr>Соотнесите русские и немецкие слова</vt:lpstr>
      <vt:lpstr>Wie ist es richtig?</vt:lpstr>
      <vt:lpstr>Дополните предложения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Welches Wort gehört                                                                                                                                                                                                                                                                                             nicht in die  logische Reihe?   1) der Winter   das Eis   das Fensterbrett   der Schneemann  2) der Lehrer   die Tafel   der Tisch   das Klassenzimmer  3) das Werken   die Kunst   die Sachkunde  das Fach  4) vorn   hundert   links   rechts</vt:lpstr>
      <vt:lpstr>          Können wir diesen Text lesen?      Die Kinder laufen im Winter gern         .  Sie   laufen gern                auf  der               . Sie spielen viel    im Hof  und  bauen  einen     .  Viele Kinder                                                      gern.  Die  Jungen  machen  gern eine                                  . Zum Neujahrsfest basteln sie gern                                        und  schmücken  den                .    </vt:lpstr>
      <vt:lpstr>           Winterlied   Winter kommt! Winter kommt! Flocken fallen nieder. Es ist kalt. Es ist kalt. Weiβ ist alles wieder.   Falle, falle, weiβer Schnee, kalter Schnee, kalter Schnee! Eine Eisbahn wird der See, und wir freuen uns alle! </vt:lpstr>
    </vt:vector>
  </TitlesOfParts>
  <Company>Reanimator Extreme Edition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UserXP</dc:creator>
  <cp:lastModifiedBy>user</cp:lastModifiedBy>
  <cp:revision>104</cp:revision>
  <dcterms:created xsi:type="dcterms:W3CDTF">2011-11-26T06:27:46Z</dcterms:created>
  <dcterms:modified xsi:type="dcterms:W3CDTF">2023-12-20T11:50:33Z</dcterms:modified>
</cp:coreProperties>
</file>