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371" r:id="rId3"/>
    <p:sldId id="257" r:id="rId4"/>
    <p:sldId id="258" r:id="rId5"/>
    <p:sldId id="337" r:id="rId6"/>
    <p:sldId id="259" r:id="rId7"/>
    <p:sldId id="264" r:id="rId8"/>
    <p:sldId id="262" r:id="rId9"/>
    <p:sldId id="338" r:id="rId10"/>
    <p:sldId id="339" r:id="rId11"/>
    <p:sldId id="265" r:id="rId12"/>
    <p:sldId id="340" r:id="rId13"/>
    <p:sldId id="260" r:id="rId14"/>
    <p:sldId id="266" r:id="rId15"/>
    <p:sldId id="377" r:id="rId16"/>
    <p:sldId id="368" r:id="rId17"/>
    <p:sldId id="379" r:id="rId18"/>
    <p:sldId id="372" r:id="rId19"/>
    <p:sldId id="373" r:id="rId20"/>
    <p:sldId id="374" r:id="rId21"/>
    <p:sldId id="375" r:id="rId22"/>
    <p:sldId id="380" r:id="rId23"/>
    <p:sldId id="378" r:id="rId24"/>
    <p:sldId id="267" r:id="rId25"/>
    <p:sldId id="268" r:id="rId26"/>
    <p:sldId id="344" r:id="rId27"/>
    <p:sldId id="343" r:id="rId28"/>
    <p:sldId id="342" r:id="rId29"/>
    <p:sldId id="348" r:id="rId30"/>
    <p:sldId id="347" r:id="rId31"/>
    <p:sldId id="346" r:id="rId32"/>
    <p:sldId id="345" r:id="rId33"/>
    <p:sldId id="341" r:id="rId34"/>
    <p:sldId id="357" r:id="rId35"/>
    <p:sldId id="355" r:id="rId36"/>
    <p:sldId id="349" r:id="rId37"/>
    <p:sldId id="354" r:id="rId38"/>
    <p:sldId id="353" r:id="rId39"/>
    <p:sldId id="356" r:id="rId40"/>
    <p:sldId id="352" r:id="rId41"/>
    <p:sldId id="386" r:id="rId42"/>
    <p:sldId id="351" r:id="rId43"/>
    <p:sldId id="350" r:id="rId44"/>
    <p:sldId id="358" r:id="rId45"/>
    <p:sldId id="381" r:id="rId46"/>
    <p:sldId id="359" r:id="rId47"/>
    <p:sldId id="360" r:id="rId48"/>
    <p:sldId id="361" r:id="rId49"/>
    <p:sldId id="385" r:id="rId50"/>
    <p:sldId id="362" r:id="rId51"/>
    <p:sldId id="367" r:id="rId52"/>
    <p:sldId id="363" r:id="rId53"/>
    <p:sldId id="364" r:id="rId54"/>
    <p:sldId id="382" r:id="rId55"/>
    <p:sldId id="376" r:id="rId56"/>
    <p:sldId id="366" r:id="rId57"/>
    <p:sldId id="384" r:id="rId58"/>
    <p:sldId id="383" r:id="rId59"/>
    <p:sldId id="37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6" d="100"/>
          <a:sy n="46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03542" y="1292303"/>
            <a:ext cx="6480720" cy="4873558"/>
            <a:chOff x="907599" y="2535279"/>
            <a:chExt cx="7165477" cy="608197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07599" y="2535279"/>
              <a:ext cx="7165477" cy="3802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>
                  <a:ln w="19050">
                    <a:solidFill>
                      <a:prstClr val="white"/>
                    </a:solidFill>
                    <a:prstDash val="solid"/>
                  </a:ln>
                  <a:latin typeface="Arial Black" panose="020B0A04020102020204" pitchFamily="34" charset="0"/>
                  <a:cs typeface="Arial" charset="0"/>
                </a:rPr>
                <a:t>Анализ воспитательной работы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>
                  <a:ln w="19050">
                    <a:solidFill>
                      <a:prstClr val="white"/>
                    </a:solidFill>
                    <a:prstDash val="solid"/>
                  </a:ln>
                  <a:latin typeface="Arial Black" panose="020B0A04020102020204" pitchFamily="34" charset="0"/>
                  <a:cs typeface="Arial" charset="0"/>
                </a:rPr>
                <a:t>МОУ Лесная СОШ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11780" y="7119301"/>
              <a:ext cx="5573148" cy="1497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charset="0"/>
                </a:rPr>
                <a:t>2024-2025 учебный год</a:t>
              </a:r>
              <a:endParaRPr lang="ru-RU" sz="3600" dirty="0">
                <a:latin typeface="Arial Black" panose="020B0A04020102020204" pitchFamily="34" charset="0"/>
                <a:cs typeface="Arial" charset="0"/>
              </a:endParaRPr>
            </a:p>
          </p:txBody>
        </p:sp>
      </p:grpSp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7508714-B89C-951F-980E-89E9C8196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47" y="311910"/>
            <a:ext cx="1555156" cy="1604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034" y="274638"/>
            <a:ext cx="7322765" cy="1143000"/>
          </a:xfrm>
        </p:spPr>
        <p:txBody>
          <a:bodyPr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034" y="908720"/>
            <a:ext cx="7506395" cy="567464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Курс «Разговоры о важном» –  1-11кл. </a:t>
            </a:r>
          </a:p>
          <a:p>
            <a:r>
              <a:rPr lang="ru-RU" dirty="0">
                <a:latin typeface="Arial Black" panose="020B0A04020102020204" pitchFamily="34" charset="0"/>
              </a:rPr>
              <a:t>Курс «Моя семья» - 10 -11кл.</a:t>
            </a:r>
          </a:p>
          <a:p>
            <a:r>
              <a:rPr lang="ru-RU" dirty="0">
                <a:latin typeface="Arial Black" panose="020B0A04020102020204" pitchFamily="34" charset="0"/>
              </a:rPr>
              <a:t>Курс «Моя семья» - 1- 9кл.</a:t>
            </a:r>
          </a:p>
          <a:p>
            <a:r>
              <a:rPr lang="ru-RU" dirty="0" err="1">
                <a:latin typeface="Arial Black" panose="020B0A04020102020204" pitchFamily="34" charset="0"/>
              </a:rPr>
              <a:t>Профминимум</a:t>
            </a:r>
            <a:r>
              <a:rPr lang="ru-RU" dirty="0">
                <a:latin typeface="Arial Black" panose="020B0A04020102020204" pitchFamily="34" charset="0"/>
              </a:rPr>
              <a:t> «Россия – мои горизонты» – 6-11кл.</a:t>
            </a:r>
          </a:p>
          <a:p>
            <a:r>
              <a:rPr lang="ru-RU" dirty="0">
                <a:latin typeface="Arial Black" panose="020B0A04020102020204" pitchFamily="34" charset="0"/>
              </a:rPr>
              <a:t>Курс «Добротолюбие»  -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   1-4кл. </a:t>
            </a:r>
          </a:p>
          <a:p>
            <a:r>
              <a:rPr lang="ru-RU" dirty="0">
                <a:latin typeface="Arial Black" panose="020B0A04020102020204" pitchFamily="34" charset="0"/>
              </a:rPr>
              <a:t>«Орлята России» - 1-4 </a:t>
            </a:r>
            <a:r>
              <a:rPr lang="ru-RU" dirty="0" err="1">
                <a:latin typeface="Arial Black" panose="020B0A04020102020204" pitchFamily="34" charset="0"/>
              </a:rPr>
              <a:t>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r>
              <a:rPr lang="ru-RU" dirty="0">
                <a:latin typeface="Arial Black" panose="020B0A04020102020204" pitchFamily="34" charset="0"/>
              </a:rPr>
              <a:t>«Чемпион»</a:t>
            </a:r>
          </a:p>
          <a:p>
            <a:r>
              <a:rPr lang="ru-RU" dirty="0">
                <a:latin typeface="Arial Black" panose="020B0A04020102020204" pitchFamily="34" charset="0"/>
              </a:rPr>
              <a:t>«Пионербол»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2CAFE6-2BA8-C745-93E3-49F75B99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8425FE1-5607-2DCB-AF7A-C62F13E50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61A1F-2779-2E0E-8910-17D3A4582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89" y="484187"/>
            <a:ext cx="7772400" cy="1470025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2025-2026 </a:t>
            </a:r>
            <a:r>
              <a:rPr lang="ru-RU" dirty="0" err="1">
                <a:latin typeface="Arial Black" panose="020B0A04020102020204" pitchFamily="34" charset="0"/>
              </a:rPr>
              <a:t>уч.г</a:t>
            </a:r>
            <a:r>
              <a:rPr lang="ru-RU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E97BB2B6-3678-B487-D534-B0D55D47D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954212"/>
            <a:ext cx="6911789" cy="1752600"/>
          </a:xfrm>
        </p:spPr>
        <p:txBody>
          <a:bodyPr/>
          <a:lstStyle/>
          <a:p>
            <a:r>
              <a:rPr lang="ru-RU" sz="3600" u="sng" dirty="0">
                <a:solidFill>
                  <a:schemeClr val="tx1"/>
                </a:solidFill>
                <a:latin typeface="Arial Black" panose="020B0A04020102020204" pitchFamily="34" charset="0"/>
              </a:rPr>
              <a:t>!!! Изменения: </a:t>
            </a:r>
          </a:p>
          <a:p>
            <a:r>
              <a:rPr lang="ru-RU" sz="3600" u="sng" dirty="0">
                <a:solidFill>
                  <a:schemeClr val="tx1"/>
                </a:solidFill>
                <a:latin typeface="Arial Black" panose="020B0A04020102020204" pitchFamily="34" charset="0"/>
              </a:rPr>
              <a:t>1-4 </a:t>
            </a:r>
            <a:r>
              <a:rPr lang="ru-RU" sz="3600" u="sng" dirty="0" err="1">
                <a:solidFill>
                  <a:schemeClr val="tx1"/>
                </a:solidFill>
                <a:latin typeface="Arial Black" panose="020B0A04020102020204" pitchFamily="34" charset="0"/>
              </a:rPr>
              <a:t>кл</a:t>
            </a:r>
            <a:r>
              <a:rPr lang="ru-RU" sz="3600" u="sng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объединяются курсы 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«Моя семья» и «Добротолюбие» в 1 – </a:t>
            </a:r>
            <a:r>
              <a:rPr lang="ru-RU" sz="4000" i="1" dirty="0">
                <a:solidFill>
                  <a:schemeClr val="tx1"/>
                </a:solidFill>
                <a:latin typeface="Arial Black" panose="020B0A04020102020204" pitchFamily="34" charset="0"/>
              </a:rPr>
              <a:t>«Добротолюбие»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(пятница, последний урок)</a:t>
            </a:r>
          </a:p>
        </p:txBody>
      </p:sp>
    </p:spTree>
    <p:extLst>
      <p:ext uri="{BB962C8B-B14F-4D97-AF65-F5344CB8AC3E}">
        <p14:creationId xmlns="" xmlns:p14="http://schemas.microsoft.com/office/powerpoint/2010/main" val="4781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F1A46E-8DBE-D982-52FB-1F6D61C3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«Билет в будущее»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Педагоги-(навигаторы) 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2025-2026 уч. г.:</a:t>
            </a:r>
            <a:br>
              <a:rPr lang="ru-RU" sz="3600" dirty="0">
                <a:latin typeface="Arial Black" panose="020B0A04020102020204" pitchFamily="34" charset="0"/>
              </a:rPr>
            </a:b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C06A59-03CD-36A0-007A-E1611A47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392488"/>
          </a:xfrm>
        </p:spPr>
        <p:txBody>
          <a:bodyPr/>
          <a:lstStyle/>
          <a:p>
            <a:r>
              <a:rPr lang="ru-RU" sz="2400" dirty="0">
                <a:latin typeface="Arial Black" panose="020B0A04020102020204" pitchFamily="34" charset="0"/>
              </a:rPr>
              <a:t>Иванова Н.О.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Чернышева Т.В.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Жигалова М.А.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Кудрявцева Н.В.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Поспелова Е.Н.</a:t>
            </a:r>
          </a:p>
          <a:p>
            <a:r>
              <a:rPr lang="ru-RU" sz="2400" dirty="0" err="1">
                <a:latin typeface="Arial Black" panose="020B0A04020102020204" pitchFamily="34" charset="0"/>
              </a:rPr>
              <a:t>Секисова</a:t>
            </a:r>
            <a:r>
              <a:rPr lang="ru-RU" sz="2400" dirty="0">
                <a:latin typeface="Arial Black" panose="020B0A04020102020204" pitchFamily="34" charset="0"/>
              </a:rPr>
              <a:t> Л.Н.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Поспелова М.В.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Тютикова Н.В.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Кудрявцева Е.В.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Остроумова С.П.</a:t>
            </a: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F53BE0F-B7B7-73AD-B070-B5FA208F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77" y="274639"/>
            <a:ext cx="1102848" cy="1138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3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7" name="Рисунок 6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EF24156-6290-F88C-7434-90F48B15A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159643" cy="1196752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9940DDE-E5DD-64FC-EA77-6B3FBAFE7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7" y="369871"/>
            <a:ext cx="6219863" cy="1470025"/>
          </a:xfrm>
        </p:spPr>
        <p:txBody>
          <a:bodyPr/>
          <a:lstStyle/>
          <a:p>
            <a:pPr algn="l"/>
            <a:r>
              <a:rPr lang="ru-RU" dirty="0">
                <a:latin typeface="Arial Black" panose="020B0A04020102020204" pitchFamily="34" charset="0"/>
              </a:rPr>
              <a:t>Курсовая подготовка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="" xmlns:a16="http://schemas.microsoft.com/office/drawing/2014/main" id="{7505A668-41C4-F6D6-189B-0A1084719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2078376"/>
            <a:ext cx="7416824" cy="252530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12 человек прошли курсы по воспитательной работе, в том числе на платформе «Билет в будущее»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 2025-2026 уч. г. от всех классных руководителей и «воспитателей» потребуют курсы по 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917145-1ED2-28EB-0F2B-B11EEEF1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5813F177-A4F8-D325-CA7D-44137D84E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4372"/>
            <a:ext cx="1440160" cy="14862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2126D-C4FD-9D6C-4ED3-AC5BD39B6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556792"/>
            <a:ext cx="7243155" cy="1470025"/>
          </a:xfrm>
        </p:spPr>
        <p:txBody>
          <a:bodyPr/>
          <a:lstStyle/>
          <a:p>
            <a:r>
              <a:rPr lang="ru-RU" sz="5400" dirty="0">
                <a:latin typeface="Arial Black" panose="020B0A04020102020204" pitchFamily="34" charset="0"/>
              </a:rPr>
              <a:t>Результативность ВР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13C5DBC7-C1B1-71D4-5AA0-603B8E548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577" y="3399656"/>
            <a:ext cx="6400800" cy="1184657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Достижения: международный, федеральный, региональный уровни </a:t>
            </a:r>
          </a:p>
        </p:txBody>
      </p:sp>
    </p:spTree>
    <p:extLst>
      <p:ext uri="{BB962C8B-B14F-4D97-AF65-F5344CB8AC3E}">
        <p14:creationId xmlns="" xmlns:p14="http://schemas.microsoft.com/office/powerpoint/2010/main" val="2465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Региональный общественный Совет при уполномоченном по правам ребенка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56992"/>
            <a:ext cx="7427168" cy="2769171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Кудрявцева Анна – 9а </a:t>
            </a:r>
            <a:r>
              <a:rPr lang="ru-RU" dirty="0" err="1" smtClean="0">
                <a:latin typeface="Arial Black" pitchFamily="34" charset="0"/>
              </a:rPr>
              <a:t>кл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Виноградов Всеволод-8а </a:t>
            </a:r>
            <a:r>
              <a:rPr lang="ru-RU" dirty="0" err="1" smtClean="0">
                <a:latin typeface="Arial Black" pitchFamily="34" charset="0"/>
              </a:rPr>
              <a:t>кл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38CD9-9829-17A6-636D-33531510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05ECE-801E-9741-8EE4-6A766F69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764704"/>
            <a:ext cx="7355160" cy="5688632"/>
          </a:xfrm>
        </p:spPr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«Орлята России» - 4б </a:t>
            </a:r>
            <a:r>
              <a:rPr lang="ru-RU" sz="3600" dirty="0" err="1">
                <a:latin typeface="Arial Black" panose="020B0A04020102020204" pitchFamily="34" charset="0"/>
              </a:rPr>
              <a:t>кл</a:t>
            </a:r>
            <a:r>
              <a:rPr lang="ru-RU" sz="3600" dirty="0">
                <a:latin typeface="Arial Black" panose="020B0A04020102020204" pitchFamily="34" charset="0"/>
              </a:rPr>
              <a:t>.</a:t>
            </a:r>
          </a:p>
          <a:p>
            <a:r>
              <a:rPr lang="ru-RU" dirty="0">
                <a:latin typeface="Arial Black" panose="020B0A04020102020204" pitchFamily="34" charset="0"/>
              </a:rPr>
              <a:t>Победители регионального конкурса</a:t>
            </a:r>
          </a:p>
          <a:p>
            <a:r>
              <a:rPr lang="ru-RU" dirty="0">
                <a:latin typeface="Arial Black" panose="020B0A04020102020204" pitchFamily="34" charset="0"/>
              </a:rPr>
              <a:t>Смена в лагере «Содружество Орлят» (Тургиново)</a:t>
            </a:r>
          </a:p>
          <a:p>
            <a:r>
              <a:rPr lang="ru-RU" dirty="0">
                <a:latin typeface="Arial Black" panose="020B0A04020102020204" pitchFamily="34" charset="0"/>
              </a:rPr>
              <a:t>Новикова М.А.</a:t>
            </a:r>
          </a:p>
          <a:p>
            <a:r>
              <a:rPr lang="ru-RU" dirty="0">
                <a:latin typeface="Arial Black" panose="020B0A04020102020204" pitchFamily="34" charset="0"/>
              </a:rPr>
              <a:t>Поспелова Е.Н.</a:t>
            </a:r>
          </a:p>
          <a:p>
            <a:r>
              <a:rPr lang="ru-RU" dirty="0">
                <a:latin typeface="Arial Black" panose="020B0A04020102020204" pitchFamily="34" charset="0"/>
              </a:rPr>
              <a:t>Кудрявцева Е.В.</a:t>
            </a:r>
          </a:p>
        </p:txBody>
      </p:sp>
    </p:spTree>
    <p:extLst>
      <p:ext uri="{BB962C8B-B14F-4D97-AF65-F5344CB8AC3E}">
        <p14:creationId xmlns="" xmlns:p14="http://schemas.microsoft.com/office/powerpoint/2010/main" val="3222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643192" cy="5721499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Всероссийский творческий конкурс, посвященный Дню защитника Отечества, </a:t>
            </a:r>
            <a:r>
              <a:rPr lang="ru-RU" i="1" dirty="0" smtClean="0">
                <a:latin typeface="Arial Black" pitchFamily="34" charset="0"/>
              </a:rPr>
              <a:t>"Россия - ты моя звезда</a:t>
            </a:r>
            <a:r>
              <a:rPr lang="ru-RU" dirty="0" smtClean="0">
                <a:latin typeface="Arial Black" pitchFamily="34" charset="0"/>
              </a:rPr>
              <a:t>« (вокал)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Ельмекеева</a:t>
            </a:r>
            <a:r>
              <a:rPr lang="ru-RU" dirty="0" smtClean="0">
                <a:latin typeface="Arial Black" pitchFamily="34" charset="0"/>
              </a:rPr>
              <a:t> Полина</a:t>
            </a:r>
          </a:p>
          <a:p>
            <a:r>
              <a:rPr lang="ru-RU" dirty="0" smtClean="0">
                <a:latin typeface="Arial Black" pitchFamily="34" charset="0"/>
              </a:rPr>
              <a:t> Крылова Вероника</a:t>
            </a:r>
          </a:p>
          <a:p>
            <a:r>
              <a:rPr lang="ru-RU" dirty="0" smtClean="0">
                <a:latin typeface="Arial Black" pitchFamily="34" charset="0"/>
              </a:rPr>
              <a:t> Дуэт: Бойцов Л., Ивлева Я.</a:t>
            </a:r>
          </a:p>
          <a:p>
            <a:r>
              <a:rPr lang="ru-RU" dirty="0" smtClean="0">
                <a:latin typeface="Arial Black" pitchFamily="34" charset="0"/>
              </a:rPr>
              <a:t>Все - Лауреаты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степени</a:t>
            </a:r>
          </a:p>
          <a:p>
            <a:r>
              <a:rPr lang="ru-RU" dirty="0" smtClean="0">
                <a:latin typeface="Arial Black" pitchFamily="34" charset="0"/>
              </a:rPr>
              <a:t>Секисова Л.Н.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264696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Региональный конкурс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499176" cy="4320480"/>
          </a:xfrm>
        </p:spPr>
        <p:txBody>
          <a:bodyPr/>
          <a:lstStyle/>
          <a:p>
            <a:r>
              <a:rPr lang="ru-RU" sz="3600" i="1" dirty="0" smtClean="0">
                <a:latin typeface="Arial Black" pitchFamily="34" charset="0"/>
              </a:rPr>
              <a:t>«Из мусорной кучки классные штучки»</a:t>
            </a:r>
          </a:p>
          <a:p>
            <a:r>
              <a:rPr lang="ru-RU" sz="3600" dirty="0" err="1" smtClean="0">
                <a:latin typeface="Arial Black" pitchFamily="34" charset="0"/>
              </a:rPr>
              <a:t>Удомельское</a:t>
            </a:r>
            <a:r>
              <a:rPr lang="ru-RU" sz="3600" dirty="0" smtClean="0">
                <a:latin typeface="Arial Black" pitchFamily="34" charset="0"/>
              </a:rPr>
              <a:t> лесничество</a:t>
            </a:r>
          </a:p>
          <a:p>
            <a:r>
              <a:rPr lang="ru-RU" sz="3600" dirty="0" smtClean="0">
                <a:latin typeface="Arial Black" pitchFamily="34" charset="0"/>
              </a:rPr>
              <a:t>3б</a:t>
            </a:r>
          </a:p>
          <a:p>
            <a:r>
              <a:rPr lang="ru-RU" sz="3600" dirty="0" smtClean="0">
                <a:latin typeface="Arial Black" pitchFamily="34" charset="0"/>
              </a:rPr>
              <a:t>9 человек</a:t>
            </a:r>
          </a:p>
          <a:p>
            <a:r>
              <a:rPr lang="ru-RU" sz="3600" dirty="0" smtClean="0">
                <a:latin typeface="Arial Black" pitchFamily="34" charset="0"/>
              </a:rPr>
              <a:t>Победитель и призёры</a:t>
            </a:r>
          </a:p>
          <a:p>
            <a:r>
              <a:rPr lang="ru-RU" sz="3600" dirty="0" smtClean="0">
                <a:latin typeface="Arial Black" pitchFamily="34" charset="0"/>
              </a:rPr>
              <a:t>Маркова М.М.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F53BE0F-B7B7-73AD-B070-B5FA208F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4638"/>
            <a:ext cx="1862261" cy="192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Региональный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ru-RU" sz="4000" i="1" dirty="0" smtClean="0">
                <a:latin typeface="Arial Black" pitchFamily="34" charset="0"/>
              </a:rPr>
              <a:t>«Фантазии природы»</a:t>
            </a:r>
          </a:p>
          <a:p>
            <a:r>
              <a:rPr lang="ru-RU" sz="4000" dirty="0" err="1" smtClean="0">
                <a:latin typeface="Arial Black" pitchFamily="34" charset="0"/>
              </a:rPr>
              <a:t>Удомельское</a:t>
            </a:r>
            <a:r>
              <a:rPr lang="ru-RU" sz="4000" dirty="0" smtClean="0">
                <a:latin typeface="Arial Black" pitchFamily="34" charset="0"/>
              </a:rPr>
              <a:t> лесничество</a:t>
            </a:r>
          </a:p>
          <a:p>
            <a:r>
              <a:rPr lang="ru-RU" sz="4000" dirty="0" smtClean="0">
                <a:latin typeface="Arial Black" pitchFamily="34" charset="0"/>
              </a:rPr>
              <a:t>3б</a:t>
            </a:r>
          </a:p>
          <a:p>
            <a:r>
              <a:rPr lang="ru-RU" sz="4000" dirty="0" smtClean="0">
                <a:latin typeface="Arial Black" pitchFamily="34" charset="0"/>
              </a:rPr>
              <a:t>9 человек</a:t>
            </a:r>
          </a:p>
          <a:p>
            <a:r>
              <a:rPr lang="ru-RU" sz="4000" dirty="0" smtClean="0">
                <a:latin typeface="Arial Black" pitchFamily="34" charset="0"/>
              </a:rPr>
              <a:t>Победитель и призёры</a:t>
            </a:r>
          </a:p>
          <a:p>
            <a:r>
              <a:rPr lang="ru-RU" sz="4000" dirty="0" smtClean="0">
                <a:latin typeface="Arial Black" pitchFamily="34" charset="0"/>
              </a:rPr>
              <a:t>Маркова М.М.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F53BE0F-B7B7-73AD-B070-B5FA208F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1" y="274639"/>
            <a:ext cx="1312173" cy="1354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Что сделать в кратчайшие сроки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sz="4000" dirty="0" smtClean="0">
                <a:latin typeface="Arial Black" pitchFamily="34" charset="0"/>
              </a:rPr>
              <a:t>Урок мира</a:t>
            </a:r>
          </a:p>
          <a:p>
            <a:r>
              <a:rPr lang="ru-RU" sz="4000" dirty="0" smtClean="0">
                <a:latin typeface="Arial Black" pitchFamily="34" charset="0"/>
              </a:rPr>
              <a:t>Актив класса</a:t>
            </a:r>
          </a:p>
          <a:p>
            <a:r>
              <a:rPr lang="ru-RU" sz="4000" dirty="0" smtClean="0">
                <a:latin typeface="Arial Black" pitchFamily="34" charset="0"/>
              </a:rPr>
              <a:t>Летняя занятость</a:t>
            </a:r>
          </a:p>
          <a:p>
            <a:r>
              <a:rPr lang="ru-RU" sz="4000" dirty="0" smtClean="0">
                <a:latin typeface="Arial Black" pitchFamily="34" charset="0"/>
              </a:rPr>
              <a:t>Кружки (школа и соцпартнеры)</a:t>
            </a:r>
          </a:p>
          <a:p>
            <a:r>
              <a:rPr lang="ru-RU" sz="4000" dirty="0" smtClean="0">
                <a:latin typeface="Arial Black" pitchFamily="34" charset="0"/>
              </a:rPr>
              <a:t>Родительский комитет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Региональный конкурс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16832"/>
            <a:ext cx="7427168" cy="4209331"/>
          </a:xfrm>
        </p:spPr>
        <p:txBody>
          <a:bodyPr/>
          <a:lstStyle/>
          <a:p>
            <a:r>
              <a:rPr lang="ru-RU" sz="4000" dirty="0" smtClean="0">
                <a:latin typeface="Arial Black" pitchFamily="34" charset="0"/>
              </a:rPr>
              <a:t>чтецов и видеороликов </a:t>
            </a:r>
            <a:r>
              <a:rPr lang="ru-RU" sz="4000" i="1" dirty="0" smtClean="0">
                <a:latin typeface="Arial Black" pitchFamily="34" charset="0"/>
              </a:rPr>
              <a:t>«Блокада Ленинграда»</a:t>
            </a:r>
          </a:p>
          <a:p>
            <a:r>
              <a:rPr lang="ru-RU" sz="4000" dirty="0" smtClean="0">
                <a:latin typeface="Arial Black" pitchFamily="34" charset="0"/>
              </a:rPr>
              <a:t>1 человек</a:t>
            </a:r>
          </a:p>
          <a:p>
            <a:r>
              <a:rPr lang="ru-RU" sz="4000" dirty="0" smtClean="0">
                <a:latin typeface="Arial Black" pitchFamily="34" charset="0"/>
              </a:rPr>
              <a:t>3б </a:t>
            </a:r>
            <a:r>
              <a:rPr lang="ru-RU" sz="4000" dirty="0" err="1" smtClean="0">
                <a:latin typeface="Arial Black" pitchFamily="34" charset="0"/>
              </a:rPr>
              <a:t>кл</a:t>
            </a:r>
            <a:r>
              <a:rPr lang="ru-RU" sz="4000" dirty="0" smtClean="0">
                <a:latin typeface="Arial Black" pitchFamily="34" charset="0"/>
              </a:rPr>
              <a:t>.</a:t>
            </a:r>
          </a:p>
          <a:p>
            <a:r>
              <a:rPr lang="ru-RU" sz="4000" dirty="0" smtClean="0">
                <a:latin typeface="Arial Black" pitchFamily="34" charset="0"/>
              </a:rPr>
              <a:t>Участие</a:t>
            </a:r>
          </a:p>
          <a:p>
            <a:r>
              <a:rPr lang="ru-RU" sz="4000" dirty="0" smtClean="0">
                <a:latin typeface="Arial Black" pitchFamily="34" charset="0"/>
              </a:rPr>
              <a:t>Маркова М.М.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Региональный  конкурс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88840"/>
            <a:ext cx="7211144" cy="4137323"/>
          </a:xfrm>
        </p:spPr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«Город-герой»</a:t>
            </a:r>
          </a:p>
          <a:p>
            <a:r>
              <a:rPr lang="ru-RU" sz="4400" dirty="0" smtClean="0">
                <a:latin typeface="Arial Black" pitchFamily="34" charset="0"/>
              </a:rPr>
              <a:t>1 человек</a:t>
            </a:r>
          </a:p>
          <a:p>
            <a:r>
              <a:rPr lang="ru-RU" sz="4400" dirty="0" smtClean="0">
                <a:latin typeface="Arial Black" pitchFamily="34" charset="0"/>
              </a:rPr>
              <a:t>4б </a:t>
            </a:r>
            <a:r>
              <a:rPr lang="ru-RU" sz="4400" dirty="0" err="1" smtClean="0">
                <a:latin typeface="Arial Black" pitchFamily="34" charset="0"/>
              </a:rPr>
              <a:t>кл</a:t>
            </a:r>
            <a:r>
              <a:rPr lang="ru-RU" sz="4400" dirty="0" smtClean="0">
                <a:latin typeface="Arial Black" pitchFamily="34" charset="0"/>
              </a:rPr>
              <a:t>.</a:t>
            </a:r>
          </a:p>
          <a:p>
            <a:r>
              <a:rPr lang="ru-RU" sz="4400" dirty="0" smtClean="0">
                <a:latin typeface="Arial Black" pitchFamily="34" charset="0"/>
              </a:rPr>
              <a:t>Участие</a:t>
            </a:r>
          </a:p>
          <a:p>
            <a:r>
              <a:rPr lang="ru-RU" sz="4400" dirty="0" smtClean="0">
                <a:latin typeface="Arial Black" pitchFamily="34" charset="0"/>
              </a:rPr>
              <a:t>Новикова М.А.</a:t>
            </a:r>
          </a:p>
          <a:p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F53BE0F-B7B7-73AD-B070-B5FA208F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77" y="274639"/>
            <a:ext cx="1102848" cy="113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571184" cy="5577483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Межмуниципальный творческий фестиваль-конкурс « Парад бессмертной славы, посвящённый 80-летию»</a:t>
            </a:r>
          </a:p>
          <a:p>
            <a:r>
              <a:rPr lang="ru-RU" dirty="0" smtClean="0">
                <a:latin typeface="Arial Black" pitchFamily="34" charset="0"/>
              </a:rPr>
              <a:t> г.Бежецк</a:t>
            </a:r>
          </a:p>
          <a:p>
            <a:r>
              <a:rPr lang="ru-RU" dirty="0" smtClean="0">
                <a:latin typeface="Arial Black" pitchFamily="34" charset="0"/>
              </a:rPr>
              <a:t>Крылова Вероника</a:t>
            </a:r>
          </a:p>
          <a:p>
            <a:r>
              <a:rPr lang="ru-RU" dirty="0" err="1" smtClean="0">
                <a:latin typeface="Arial Black" pitchFamily="34" charset="0"/>
              </a:rPr>
              <a:t>Ельмекеева</a:t>
            </a:r>
            <a:r>
              <a:rPr lang="ru-RU" dirty="0" smtClean="0">
                <a:latin typeface="Arial Black" pitchFamily="34" charset="0"/>
              </a:rPr>
              <a:t> Полина</a:t>
            </a:r>
          </a:p>
          <a:p>
            <a:r>
              <a:rPr lang="ru-RU" dirty="0" smtClean="0">
                <a:latin typeface="Arial Black" pitchFamily="34" charset="0"/>
              </a:rPr>
              <a:t>Призёры</a:t>
            </a:r>
          </a:p>
          <a:p>
            <a:r>
              <a:rPr lang="ru-RU" dirty="0" smtClean="0">
                <a:latin typeface="Arial Black" pitchFamily="34" charset="0"/>
              </a:rPr>
              <a:t>Секисова Л.Н.</a:t>
            </a:r>
          </a:p>
          <a:p>
            <a:r>
              <a:rPr lang="ru-RU" dirty="0" smtClean="0">
                <a:latin typeface="Arial Black" pitchFamily="34" charset="0"/>
              </a:rPr>
              <a:t> 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Кудрявцева Анна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9а </a:t>
            </a:r>
            <a:r>
              <a:rPr lang="ru-RU" dirty="0" err="1" smtClean="0">
                <a:latin typeface="Arial Black" pitchFamily="34" charset="0"/>
              </a:rPr>
              <a:t>кл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499176" cy="4209331"/>
          </a:xfrm>
        </p:spPr>
        <p:txBody>
          <a:bodyPr/>
          <a:lstStyle/>
          <a:p>
            <a:r>
              <a:rPr lang="ru-RU" sz="4000" dirty="0" smtClean="0">
                <a:latin typeface="Arial Black" pitchFamily="34" charset="0"/>
              </a:rPr>
              <a:t>участник</a:t>
            </a:r>
          </a:p>
          <a:p>
            <a:r>
              <a:rPr lang="ru-RU" sz="4000" i="1" dirty="0" smtClean="0">
                <a:latin typeface="Arial Black" pitchFamily="34" charset="0"/>
              </a:rPr>
              <a:t>Второго регионального форума медиацентров</a:t>
            </a:r>
          </a:p>
          <a:p>
            <a:r>
              <a:rPr lang="ru-RU" sz="4000" i="1" dirty="0" smtClean="0">
                <a:latin typeface="Arial Black" pitchFamily="34" charset="0"/>
              </a:rPr>
              <a:t>Первого регионального форума самоуправления</a:t>
            </a:r>
            <a:endParaRPr lang="ru-RU" sz="40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B7C16A-5ACC-D3AA-FA07-BE1FD8C3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5275AAD-7EA2-949D-A7BC-504C56FCC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9AABF0-BD59-5638-6A15-40F9C1FB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B37EA8-D82F-74B9-BB96-9695C872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Региональный конкурс «Безопасное колесо»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sz="4000" dirty="0">
                <a:latin typeface="Arial Black" panose="020B0A04020102020204" pitchFamily="34" charset="0"/>
              </a:rPr>
              <a:t>Отряд ЮИД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5бкл.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18 место из 39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Кудрявцева Е.В.</a:t>
            </a:r>
          </a:p>
        </p:txBody>
      </p:sp>
    </p:spTree>
    <p:extLst>
      <p:ext uri="{BB962C8B-B14F-4D97-AF65-F5344CB8AC3E}">
        <p14:creationId xmlns="" xmlns:p14="http://schemas.microsoft.com/office/powerpoint/2010/main" val="38404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9CCD154-2E30-3833-67D5-3602F5F2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E3D9DE55-1780-556E-329E-99A4D108C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1C937E-0D00-7985-CDB1-1B5F9591B6A2}"/>
              </a:ext>
            </a:extLst>
          </p:cNvPr>
          <p:cNvSpPr txBox="1"/>
          <p:nvPr/>
        </p:nvSpPr>
        <p:spPr>
          <a:xfrm>
            <a:off x="1700807" y="1916832"/>
            <a:ext cx="69139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Этнографический диктант – 120 обучающихся,  </a:t>
            </a:r>
          </a:p>
          <a:p>
            <a:r>
              <a:rPr lang="ru-RU" sz="4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11 учителей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8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15488E7-61F3-8770-ECD8-EBAD4437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CAEA33CC-C961-F387-F534-D42AB48D2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B9FE44-CF5F-6BFE-F585-AE93023D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ru-RU" sz="3200" dirty="0">
                <a:latin typeface="Arial Black" panose="020B0A040201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Региональный конкурс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B6F507D7-38B7-6B39-41A7-9E857678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«Наш выбор – будущее России»</a:t>
            </a:r>
          </a:p>
          <a:p>
            <a:r>
              <a:rPr lang="ru-RU" sz="4000" dirty="0" err="1">
                <a:latin typeface="Arial Black" panose="020B0A04020102020204" pitchFamily="34" charset="0"/>
              </a:rPr>
              <a:t>Сулиманова</a:t>
            </a:r>
            <a:r>
              <a:rPr lang="ru-RU" sz="4000" dirty="0">
                <a:latin typeface="Arial Black" panose="020B0A04020102020204" pitchFamily="34" charset="0"/>
              </a:rPr>
              <a:t> Элиза, 11 класс. Призер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Кудрявцев Арсений, 4б класс. Призёр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Новикова М.А. </a:t>
            </a:r>
          </a:p>
        </p:txBody>
      </p:sp>
    </p:spTree>
    <p:extLst>
      <p:ext uri="{BB962C8B-B14F-4D97-AF65-F5344CB8AC3E}">
        <p14:creationId xmlns="" xmlns:p14="http://schemas.microsoft.com/office/powerpoint/2010/main" val="25158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AC8375-EBD2-B01D-24AE-6B89F172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A7DB4A3-4319-CB56-2F6D-C2AA21BBF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52032D-44D1-5EC1-F3F8-6821992A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Федеральный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FEEC52-2A9D-1D17-35DA-DF24B0AD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sz="4800" dirty="0">
                <a:latin typeface="Arial Black" panose="020B0A04020102020204" pitchFamily="34" charset="0"/>
              </a:rPr>
              <a:t>Онлайн-игра </a:t>
            </a:r>
            <a:r>
              <a:rPr lang="ru-RU" sz="4800" i="1" dirty="0">
                <a:latin typeface="Arial Black" panose="020B0A04020102020204" pitchFamily="34" charset="0"/>
              </a:rPr>
              <a:t>«Великий путь из Варяг в греки»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9, 10, 11кл.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Остроумова С.П.</a:t>
            </a:r>
          </a:p>
        </p:txBody>
      </p:sp>
    </p:spTree>
    <p:extLst>
      <p:ext uri="{BB962C8B-B14F-4D97-AF65-F5344CB8AC3E}">
        <p14:creationId xmlns="" xmlns:p14="http://schemas.microsoft.com/office/powerpoint/2010/main" val="37160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34F7265-2EFD-2B1A-DF28-6F3E3C3F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859B605-5714-B382-7D5B-57026F836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9B8B82-B32D-C644-6EFC-74DE62C1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E61BAA-BA62-CEF8-500E-E2365D56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196752"/>
            <a:ext cx="7283152" cy="4929411"/>
          </a:xfrm>
        </p:spPr>
        <p:txBody>
          <a:bodyPr/>
          <a:lstStyle/>
          <a:p>
            <a:r>
              <a:rPr lang="ru-RU" sz="4800" dirty="0">
                <a:latin typeface="Arial Black" panose="020B0A04020102020204" pitchFamily="34" charset="0"/>
              </a:rPr>
              <a:t>Международная интеллектуальная онлайн-игра «1418»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9-11кл.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Остроумова С.П.</a:t>
            </a:r>
          </a:p>
        </p:txBody>
      </p:sp>
    </p:spTree>
    <p:extLst>
      <p:ext uri="{BB962C8B-B14F-4D97-AF65-F5344CB8AC3E}">
        <p14:creationId xmlns="" xmlns:p14="http://schemas.microsoft.com/office/powerpoint/2010/main" val="41789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91F2B4-84D0-991D-34CD-1AA7C045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6F890AB-5D6D-960E-15FC-C6619C957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4" y="274639"/>
            <a:ext cx="1107558" cy="114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81D23-68FC-B32B-D7C8-8758716E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054AB7-F059-9237-18BF-624AAB21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836712"/>
            <a:ext cx="7488832" cy="54006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Всероссийский конкурс </a:t>
            </a:r>
          </a:p>
          <a:p>
            <a:pPr marL="0" indent="0">
              <a:buNone/>
            </a:pPr>
            <a:r>
              <a:rPr lang="ru-RU" i="1" dirty="0">
                <a:latin typeface="Arial Black" panose="020B0A04020102020204" pitchFamily="34" charset="0"/>
              </a:rPr>
              <a:t>«Село. Замечательные люди моей  «малой Родины»</a:t>
            </a:r>
          </a:p>
          <a:p>
            <a:r>
              <a:rPr lang="ru-RU" dirty="0">
                <a:latin typeface="Arial Black" panose="020B0A04020102020204" pitchFamily="34" charset="0"/>
              </a:rPr>
              <a:t>ФГБОУ ВО РГАУ-МСХА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   им. К.А. Тимирязева, </a:t>
            </a:r>
            <a:r>
              <a:rPr lang="ru-RU" dirty="0" err="1">
                <a:latin typeface="Arial Black" panose="020B0A04020102020204" pitchFamily="34" charset="0"/>
              </a:rPr>
              <a:t>г.Москва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Виноградов Всеволод, 8а </a:t>
            </a:r>
            <a:r>
              <a:rPr lang="ru-RU" dirty="0" err="1">
                <a:latin typeface="Arial Black" panose="020B0A04020102020204" pitchFamily="34" charset="0"/>
              </a:rPr>
              <a:t>кл</a:t>
            </a:r>
            <a:r>
              <a:rPr lang="ru-RU" dirty="0">
                <a:latin typeface="Arial Black" panose="020B0A04020102020204" pitchFamily="34" charset="0"/>
              </a:rPr>
              <a:t>., призер</a:t>
            </a:r>
          </a:p>
          <a:p>
            <a:r>
              <a:rPr lang="ru-RU" dirty="0">
                <a:latin typeface="Arial Black" panose="020B0A04020102020204" pitchFamily="34" charset="0"/>
              </a:rPr>
              <a:t>Жигалова М.А.</a:t>
            </a:r>
          </a:p>
        </p:txBody>
      </p:sp>
    </p:spTree>
    <p:extLst>
      <p:ext uri="{BB962C8B-B14F-4D97-AF65-F5344CB8AC3E}">
        <p14:creationId xmlns="" xmlns:p14="http://schemas.microsoft.com/office/powerpoint/2010/main" val="42559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343330"/>
            <a:ext cx="6453323" cy="1273945"/>
          </a:xfrm>
        </p:spPr>
        <p:txBody>
          <a:bodyPr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Программа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17276"/>
            <a:ext cx="7471742" cy="4764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>
                <a:latin typeface="Arial Black" panose="020B0A04020102020204" pitchFamily="34" charset="0"/>
              </a:rPr>
              <a:t>Инвариантные модули: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 1. «Школьный урок»   </a:t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>
                <a:latin typeface="Arial Black" panose="020B0A04020102020204" pitchFamily="34" charset="0"/>
              </a:rPr>
              <a:t> 2. «Классное руководство»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 3. «Курсы внеурочной деятельности и  дополнительное образование»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 4. «Самоуправление»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 5. «Профориентация»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 6. «Работа с родителями»</a:t>
            </a:r>
          </a:p>
          <a:p>
            <a:pPr marL="0" indent="0">
              <a:buNone/>
            </a:pPr>
            <a:r>
              <a:rPr lang="ru-RU" sz="2700" dirty="0">
                <a:latin typeface="Arial Black" panose="020B0A04020102020204" pitchFamily="34" charset="0"/>
              </a:rPr>
              <a:t>7.  «Профилактика и безопасность»</a:t>
            </a:r>
          </a:p>
          <a:p>
            <a:pPr marL="0" indent="0">
              <a:buNone/>
            </a:pPr>
            <a:endParaRPr lang="ru-RU" sz="2700" dirty="0"/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27B7F11B-8F7D-63D6-78B3-57554915A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47" y="370383"/>
            <a:ext cx="1234443" cy="1273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80F6BA4-19BB-113F-4EED-CE1C5CDB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3EB20CAB-C446-3D08-57FE-3E2534D07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4" y="274638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D094F9-D3C5-2D4D-9A63-EDF9E5E9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545C23-107F-EDAB-1D25-A1AC1E55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36712"/>
            <a:ext cx="7427168" cy="5289451"/>
          </a:xfrm>
        </p:spPr>
        <p:txBody>
          <a:bodyPr/>
          <a:lstStyle/>
          <a:p>
            <a:r>
              <a:rPr lang="ru-RU" sz="4800" dirty="0">
                <a:latin typeface="Arial Black" panose="020B0A04020102020204" pitchFamily="34" charset="0"/>
              </a:rPr>
              <a:t>Международная акция </a:t>
            </a:r>
            <a:r>
              <a:rPr lang="ru-RU" sz="4800" i="1" dirty="0">
                <a:latin typeface="Arial Black" panose="020B0A04020102020204" pitchFamily="34" charset="0"/>
              </a:rPr>
              <a:t>«Диктант Победы»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8-11 </a:t>
            </a:r>
            <a:r>
              <a:rPr lang="ru-RU" sz="4800" dirty="0" err="1">
                <a:latin typeface="Arial Black" panose="020B0A04020102020204" pitchFamily="34" charset="0"/>
              </a:rPr>
              <a:t>кл</a:t>
            </a:r>
            <a:r>
              <a:rPr lang="ru-RU" sz="4800" dirty="0">
                <a:latin typeface="Arial Black" panose="020B0A04020102020204" pitchFamily="34" charset="0"/>
              </a:rPr>
              <a:t>., учителя</a:t>
            </a:r>
          </a:p>
        </p:txBody>
      </p:sp>
    </p:spTree>
    <p:extLst>
      <p:ext uri="{BB962C8B-B14F-4D97-AF65-F5344CB8AC3E}">
        <p14:creationId xmlns="" xmlns:p14="http://schemas.microsoft.com/office/powerpoint/2010/main" val="16944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C052A9-7CF8-F8BE-A26B-16ED9F585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C969A8DA-B19A-0D4F-2579-5F4E7877D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5015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3C643-0092-7E5B-28F1-E5A504E9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4C0B7E-CABF-017D-0EB2-D2A5B87E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296" y="476672"/>
            <a:ext cx="6707088" cy="5649491"/>
          </a:xfrm>
        </p:spPr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Всероссийский конкурс музеев и экскурсоводов </a:t>
            </a:r>
            <a:r>
              <a:rPr lang="ru-RU" sz="3600" i="1" dirty="0">
                <a:latin typeface="Arial Black" panose="020B0A04020102020204" pitchFamily="34" charset="0"/>
              </a:rPr>
              <a:t>«Никто не забыт – ничто не забыто»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Актив музея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10кл.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Призеры (2место) 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Остроумова С.П.</a:t>
            </a:r>
          </a:p>
        </p:txBody>
      </p:sp>
    </p:spTree>
    <p:extLst>
      <p:ext uri="{BB962C8B-B14F-4D97-AF65-F5344CB8AC3E}">
        <p14:creationId xmlns="" xmlns:p14="http://schemas.microsoft.com/office/powerpoint/2010/main" val="1808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474688A-6AF7-04ED-58CB-0989B90DC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7124A539-4D5A-6FE6-9144-8CD9469EA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8EDC28-C707-BA04-699D-D21A4B0D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0E810D-6E1D-D00B-73F7-6395F4EA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980728"/>
            <a:ext cx="6336704" cy="5145435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Отборочный конкурс на историко-патриотическую смену в ВДЦ «Орленок» </a:t>
            </a:r>
            <a:r>
              <a:rPr lang="ru-RU" i="1" dirty="0">
                <a:latin typeface="Arial Black" panose="020B0A04020102020204" pitchFamily="34" charset="0"/>
              </a:rPr>
              <a:t>«Школьный музей Победы»</a:t>
            </a:r>
          </a:p>
          <a:p>
            <a:r>
              <a:rPr lang="ru-RU" dirty="0">
                <a:latin typeface="Arial Black" panose="020B0A04020102020204" pitchFamily="34" charset="0"/>
              </a:rPr>
              <a:t>Зиновьев К., 10кл.</a:t>
            </a:r>
          </a:p>
          <a:p>
            <a:r>
              <a:rPr lang="ru-RU" dirty="0">
                <a:latin typeface="Arial Black" panose="020B0A04020102020204" pitchFamily="34" charset="0"/>
              </a:rPr>
              <a:t>Остроумова С.П.</a:t>
            </a:r>
          </a:p>
          <a:p>
            <a:r>
              <a:rPr lang="ru-RU" dirty="0">
                <a:latin typeface="Arial Black" panose="020B0A04020102020204" pitchFamily="34" charset="0"/>
              </a:rPr>
              <a:t>Поспелова Е.Н.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33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C3C2A1-C26B-3C2D-1812-C2AB932A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B125B11-9FBA-F11F-21F8-5D32D210B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2AC3A-604F-FE43-E2E5-C1FE0ED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473949B3-55D2-C2D8-875C-FDC9BB5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692696"/>
            <a:ext cx="7211144" cy="5433467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ВДЦ «Артек»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Победители историко-патриотической смены</a:t>
            </a:r>
          </a:p>
          <a:p>
            <a:r>
              <a:rPr lang="ru-RU" sz="4000" dirty="0" err="1">
                <a:latin typeface="Arial Black" panose="020B0A04020102020204" pitchFamily="34" charset="0"/>
              </a:rPr>
              <a:t>Кадацкая</a:t>
            </a:r>
            <a:r>
              <a:rPr lang="ru-RU" sz="4000" dirty="0">
                <a:latin typeface="Arial Black" panose="020B0A04020102020204" pitchFamily="34" charset="0"/>
              </a:rPr>
              <a:t> А.-10кл.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Цветкова А.-10кл.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Поспелова Е.Н.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Остроумова С.П.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54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C66482-AFF9-3A90-8CDF-9533CD3F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D0D6CFD-6DAF-05ED-0378-BC82F86CD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09152F-289B-02E2-4A94-E56C40D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AA7F2F-9082-6A90-684F-673A8CF4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Победитель тематической смены </a:t>
            </a:r>
            <a:r>
              <a:rPr lang="ru-RU" sz="4000" i="1" dirty="0">
                <a:latin typeface="Arial Black" panose="020B0A04020102020204" pitchFamily="34" charset="0"/>
              </a:rPr>
              <a:t>«Фестиваль талантов»</a:t>
            </a:r>
            <a:r>
              <a:rPr lang="ru-RU" sz="4000" dirty="0">
                <a:latin typeface="Arial Black" panose="020B0A04020102020204" pitchFamily="34" charset="0"/>
              </a:rPr>
              <a:t> в ВДЦ «Океан»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Виноградов Всеволод, 8а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Поспелова Е.Н</a:t>
            </a:r>
            <a:r>
              <a:rPr lang="ru-RU" sz="4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Жигалова М.А.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0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3551B7-67B1-4B01-F39E-32038F3B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E084FB7-6480-F1E7-1399-AE1BB2BC4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5EA503-9915-12E2-85D0-BE5BBE5B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6336704" cy="11430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Региональный этап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8BA4CB-3EDF-C33C-1AE6-8F44BB9C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750617"/>
            <a:ext cx="7211144" cy="4375546"/>
          </a:xfrm>
        </p:spPr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Всероссийской молодежной акции </a:t>
            </a:r>
            <a:r>
              <a:rPr lang="ru-RU" sz="3600" i="1" dirty="0">
                <a:latin typeface="Arial Black" panose="020B0A04020102020204" pitchFamily="34" charset="0"/>
              </a:rPr>
              <a:t>«Наши семейные книги Памяти»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Иванова </a:t>
            </a:r>
            <a:r>
              <a:rPr lang="ru-RU" sz="3600" dirty="0" smtClean="0">
                <a:latin typeface="Arial Black" panose="020B0A04020102020204" pitchFamily="34" charset="0"/>
              </a:rPr>
              <a:t>Ира – 5акл.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>
                <a:latin typeface="Arial Black" panose="020B0A04020102020204" pitchFamily="34" charset="0"/>
              </a:rPr>
              <a:t>Зиновьев </a:t>
            </a:r>
            <a:r>
              <a:rPr lang="ru-RU" sz="3600" dirty="0" smtClean="0">
                <a:latin typeface="Arial Black" panose="020B0A04020102020204" pitchFamily="34" charset="0"/>
              </a:rPr>
              <a:t>Константин – 10кл.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>
                <a:latin typeface="Arial Black" panose="020B0A04020102020204" pitchFamily="34" charset="0"/>
              </a:rPr>
              <a:t>Веселова Н.В.</a:t>
            </a:r>
          </a:p>
        </p:txBody>
      </p:sp>
    </p:spTree>
    <p:extLst>
      <p:ext uri="{BB962C8B-B14F-4D97-AF65-F5344CB8AC3E}">
        <p14:creationId xmlns="" xmlns:p14="http://schemas.microsoft.com/office/powerpoint/2010/main" val="35528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F316FC-B439-A8CC-720C-40606DCF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A0F8E6B9-E0BF-78AC-BF0A-B16F15C7C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24B0B0-F353-F2D6-38B6-BE761E24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163C9E4-B2D6-C6CA-D159-4E450525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74638"/>
            <a:ext cx="6048672" cy="58515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Региональный конкурс </a:t>
            </a:r>
          </a:p>
          <a:p>
            <a:pPr marL="0" indent="0">
              <a:buNone/>
            </a:pPr>
            <a:r>
              <a:rPr lang="ru-RU" sz="3600" i="1" dirty="0">
                <a:latin typeface="Arial Black" panose="020B0A04020102020204" pitchFamily="34" charset="0"/>
              </a:rPr>
              <a:t>«Достойный гражданин России»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10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3 человека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3 место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Веселова Н.В.</a:t>
            </a:r>
          </a:p>
        </p:txBody>
      </p:sp>
    </p:spTree>
    <p:extLst>
      <p:ext uri="{BB962C8B-B14F-4D97-AF65-F5344CB8AC3E}">
        <p14:creationId xmlns="" xmlns:p14="http://schemas.microsoft.com/office/powerpoint/2010/main" val="991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FCC83A3-3B4B-843A-6128-78D70E4A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CC829BB-674B-582D-13F2-DC96078E8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20A21E-1BCA-6E5E-ACDD-31C023E4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1B6CA5-84D6-84F4-594A-2938155B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764704"/>
            <a:ext cx="6264696" cy="5361459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Проект «</a:t>
            </a:r>
            <a:r>
              <a:rPr lang="ru-RU" sz="4000" dirty="0" err="1">
                <a:latin typeface="Arial Black" panose="020B0A04020102020204" pitchFamily="34" charset="0"/>
              </a:rPr>
              <a:t>Киноуроки</a:t>
            </a:r>
            <a:r>
              <a:rPr lang="ru-RU" sz="4000" dirty="0">
                <a:latin typeface="Arial Black" panose="020B0A04020102020204" pitchFamily="34" charset="0"/>
              </a:rPr>
              <a:t> в школах России и мира»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5в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Приз зрительских симпатий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Голубкова И.А.</a:t>
            </a:r>
          </a:p>
        </p:txBody>
      </p:sp>
    </p:spTree>
    <p:extLst>
      <p:ext uri="{BB962C8B-B14F-4D97-AF65-F5344CB8AC3E}">
        <p14:creationId xmlns="" xmlns:p14="http://schemas.microsoft.com/office/powerpoint/2010/main" val="9321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ED2D48A-7689-7DD2-E774-F686336B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1C145BC-1457-509E-5634-655F1EFEC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B2633-652A-0F4B-40DA-9E9C431A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5976664" cy="1143000"/>
          </a:xfrm>
        </p:spPr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Юнармейская смена в ВДЦ «Орленок» </a:t>
            </a:r>
            <a:r>
              <a:rPr lang="ru-RU" sz="3600" i="1" dirty="0" smtClean="0">
                <a:latin typeface="Arial Black" panose="020B0A04020102020204" pitchFamily="34" charset="0"/>
              </a:rPr>
              <a:t>«Летние юнармейские игры» </a:t>
            </a:r>
            <a:r>
              <a:rPr lang="ru-RU" sz="3600" dirty="0">
                <a:latin typeface="Arial Black" panose="020B0A04020102020204" pitchFamily="34" charset="0"/>
              </a:rPr>
              <a:t>, в ВДЦ «Океан</a:t>
            </a:r>
            <a:r>
              <a:rPr lang="ru-RU" sz="3600" dirty="0"/>
              <a:t>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DDBA05-4768-9495-310F-E9DDC29D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3068960"/>
            <a:ext cx="7283152" cy="3057204"/>
          </a:xfrm>
        </p:spPr>
        <p:txBody>
          <a:bodyPr/>
          <a:lstStyle/>
          <a:p>
            <a:r>
              <a:rPr lang="ru-RU" sz="4800" dirty="0">
                <a:latin typeface="Arial Black" panose="020B0A04020102020204" pitchFamily="34" charset="0"/>
              </a:rPr>
              <a:t>Никитина Инна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Победитель</a:t>
            </a:r>
          </a:p>
          <a:p>
            <a:r>
              <a:rPr lang="ru-RU" sz="4800" dirty="0">
                <a:latin typeface="Arial Black" panose="020B0A04020102020204" pitchFamily="34" charset="0"/>
              </a:rPr>
              <a:t>Поспелова Е.Н.</a:t>
            </a:r>
          </a:p>
        </p:txBody>
      </p:sp>
    </p:spTree>
    <p:extLst>
      <p:ext uri="{BB962C8B-B14F-4D97-AF65-F5344CB8AC3E}">
        <p14:creationId xmlns="" xmlns:p14="http://schemas.microsoft.com/office/powerpoint/2010/main" val="1538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AB6ADEB-B7A9-E1E2-CACE-D076A43F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061EF548-1787-7201-5562-21794B7F6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24" y="476672"/>
            <a:ext cx="2163031" cy="2232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D9CA04-4F0A-B297-986D-78A4DD9B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</p:spPr>
        <p:txBody>
          <a:bodyPr/>
          <a:lstStyle/>
          <a:p>
            <a:r>
              <a:rPr lang="ru-RU" sz="9600" dirty="0">
                <a:latin typeface="Arial Black" panose="020B0A04020102020204" pitchFamily="34" charset="0"/>
              </a:rPr>
              <a:t>!!!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BAD53C-F93E-DFAE-F5EA-21F25E52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>
                <a:latin typeface="Arial Black" panose="020B0A04020102020204" pitchFamily="34" charset="0"/>
              </a:rPr>
              <a:t>ТОП-200</a:t>
            </a:r>
          </a:p>
          <a:p>
            <a:pPr marL="0" indent="0">
              <a:buNone/>
            </a:pPr>
            <a:r>
              <a:rPr lang="ru-RU" sz="7200" dirty="0">
                <a:latin typeface="Arial Black" panose="020B0A04020102020204" pitchFamily="34" charset="0"/>
              </a:rPr>
              <a:t>Школьный музей Победы РФ</a:t>
            </a:r>
          </a:p>
        </p:txBody>
      </p:sp>
    </p:spTree>
    <p:extLst>
      <p:ext uri="{BB962C8B-B14F-4D97-AF65-F5344CB8AC3E}">
        <p14:creationId xmlns="" xmlns:p14="http://schemas.microsoft.com/office/powerpoint/2010/main" val="29344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4050" dirty="0">
                <a:latin typeface="Arial Black" panose="020B0A04020102020204" pitchFamily="34" charset="0"/>
              </a:rPr>
              <a:t>Вариативные модули: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705678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1. «Ключевые общешкольные дела»</a:t>
            </a:r>
          </a:p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2. «Детские общественные объединения»</a:t>
            </a:r>
          </a:p>
          <a:p>
            <a:pPr marL="0" indent="0">
              <a:buNone/>
            </a:pPr>
            <a:r>
              <a:rPr lang="ru-RU" sz="3600" dirty="0">
                <a:latin typeface="Arial Black" panose="020B0A04020102020204" pitchFamily="34" charset="0"/>
              </a:rPr>
              <a:t>3. «Школьный краеведческий музей»</a:t>
            </a: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51E38F94-BF9F-5F60-EA27-0CA2840FB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45" y="370383"/>
            <a:ext cx="800745" cy="826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83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00CA09-A86C-D11E-B2E3-20BF8DB8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ADDA8F7-D5C0-C994-FAE0-1D33A76DF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8994B3-D859-75D3-380B-D2E3531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9C8E2B-2772-C169-96AB-2F5CAB2B7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6672"/>
            <a:ext cx="6552728" cy="5649491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Региональный этап Всероссийского конкурса исследовательских работ  </a:t>
            </a:r>
            <a:r>
              <a:rPr lang="ru-RU" i="1" dirty="0">
                <a:latin typeface="Arial Black" panose="020B0A04020102020204" pitchFamily="34" charset="0"/>
              </a:rPr>
              <a:t>«Я помню родной край в годы Великой Отечественной войны»</a:t>
            </a:r>
          </a:p>
          <a:p>
            <a:r>
              <a:rPr lang="ru-RU" dirty="0">
                <a:latin typeface="Arial Black" panose="020B0A04020102020204" pitchFamily="34" charset="0"/>
              </a:rPr>
              <a:t>Актив музея</a:t>
            </a:r>
          </a:p>
          <a:p>
            <a:r>
              <a:rPr lang="ru-RU" dirty="0">
                <a:latin typeface="Arial Black" panose="020B0A04020102020204" pitchFamily="34" charset="0"/>
              </a:rPr>
              <a:t>10кл.</a:t>
            </a:r>
          </a:p>
          <a:p>
            <a:r>
              <a:rPr lang="ru-RU" dirty="0">
                <a:latin typeface="Arial Black" panose="020B0A04020102020204" pitchFamily="34" charset="0"/>
              </a:rPr>
              <a:t>Победители</a:t>
            </a:r>
          </a:p>
          <a:p>
            <a:r>
              <a:rPr lang="ru-RU" dirty="0">
                <a:latin typeface="Arial Black" panose="020B0A04020102020204" pitchFamily="34" charset="0"/>
              </a:rPr>
              <a:t>Остроумова С.П.</a:t>
            </a:r>
          </a:p>
        </p:txBody>
      </p:sp>
    </p:spTree>
    <p:extLst>
      <p:ext uri="{BB962C8B-B14F-4D97-AF65-F5344CB8AC3E}">
        <p14:creationId xmlns="" xmlns:p14="http://schemas.microsoft.com/office/powerpoint/2010/main" val="2480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Всероссийский фестиваль творчества </a:t>
            </a:r>
            <a:r>
              <a:rPr lang="ru-RU" sz="4400" i="1" dirty="0" smtClean="0">
                <a:latin typeface="Arial Black" pitchFamily="34" charset="0"/>
              </a:rPr>
              <a:t>«Грани таланта»</a:t>
            </a:r>
          </a:p>
          <a:p>
            <a:r>
              <a:rPr lang="ru-RU" sz="4400" dirty="0" smtClean="0">
                <a:latin typeface="Arial Black" pitchFamily="34" charset="0"/>
              </a:rPr>
              <a:t>Школьный театр </a:t>
            </a:r>
          </a:p>
          <a:p>
            <a:r>
              <a:rPr lang="ru-RU" sz="4400" dirty="0" smtClean="0">
                <a:latin typeface="Arial Black" pitchFamily="34" charset="0"/>
              </a:rPr>
              <a:t>5бкл., 4акл.</a:t>
            </a:r>
          </a:p>
          <a:p>
            <a:r>
              <a:rPr lang="ru-RU" sz="4400" dirty="0" smtClean="0">
                <a:latin typeface="Arial Black" pitchFamily="34" charset="0"/>
              </a:rPr>
              <a:t>Лауреат </a:t>
            </a:r>
            <a:r>
              <a:rPr lang="en-US" sz="4400" dirty="0" smtClean="0">
                <a:latin typeface="Arial Black" pitchFamily="34" charset="0"/>
              </a:rPr>
              <a:t>I </a:t>
            </a:r>
            <a:r>
              <a:rPr lang="ru-RU" sz="4400" dirty="0" smtClean="0">
                <a:latin typeface="Arial Black" pitchFamily="34" charset="0"/>
              </a:rPr>
              <a:t>степени</a:t>
            </a:r>
          </a:p>
          <a:p>
            <a:r>
              <a:rPr lang="ru-RU" sz="4400" dirty="0" smtClean="0">
                <a:latin typeface="Arial Black" pitchFamily="34" charset="0"/>
              </a:rPr>
              <a:t>Секисова Л.Н.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F9DE1C2-77AD-5234-14BB-9E6B13B4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871BDDB-3B99-8FCC-E581-73DFE13E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CCDF6B-5888-A479-5577-4CEA02C0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EE7B571-6E07-1DF3-4031-E5FCD79C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Региональный конкурс «Семейная реликвия»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Виноградов В., 8а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Жигалова М.А.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Зиновьев К. 10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 err="1">
                <a:latin typeface="Arial Black" panose="020B0A04020102020204" pitchFamily="34" charset="0"/>
              </a:rPr>
              <a:t>Кадацкая</a:t>
            </a:r>
            <a:r>
              <a:rPr lang="ru-RU" sz="4000" dirty="0">
                <a:latin typeface="Arial Black" panose="020B0A04020102020204" pitchFamily="34" charset="0"/>
              </a:rPr>
              <a:t> А. 10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Цветкова А. 10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Остроумова С.П.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34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51B03C5-FB57-48F2-ACC0-63E28FE0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F817215-880C-CDE0-D74A-061AD2753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31E4E-0EF2-3729-0277-469FAD74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C7BEC8-BDA1-032F-6E7C-F6D4AFBA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92696"/>
            <a:ext cx="7427168" cy="5433467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Номинированы на национальную премию: </a:t>
            </a:r>
          </a:p>
          <a:p>
            <a:r>
              <a:rPr lang="ru-RU" sz="4000" dirty="0" err="1">
                <a:latin typeface="Arial Black" panose="020B0A04020102020204" pitchFamily="34" charset="0"/>
              </a:rPr>
              <a:t>Кадацкая</a:t>
            </a:r>
            <a:r>
              <a:rPr lang="ru-RU" sz="4000" dirty="0">
                <a:latin typeface="Arial Black" panose="020B0A04020102020204" pitchFamily="34" charset="0"/>
              </a:rPr>
              <a:t> А., Зиновьев К., Цветкова А. </a:t>
            </a:r>
          </a:p>
          <a:p>
            <a:pPr marL="0" indent="0">
              <a:buNone/>
            </a:pPr>
            <a:r>
              <a:rPr lang="ru-RU" sz="4000" dirty="0">
                <a:latin typeface="Arial Black" panose="020B0A04020102020204" pitchFamily="34" charset="0"/>
              </a:rPr>
              <a:t>  в номинации «Видеофильм»</a:t>
            </a:r>
          </a:p>
        </p:txBody>
      </p:sp>
    </p:spTree>
    <p:extLst>
      <p:ext uri="{BB962C8B-B14F-4D97-AF65-F5344CB8AC3E}">
        <p14:creationId xmlns="" xmlns:p14="http://schemas.microsoft.com/office/powerpoint/2010/main" val="27550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7AC56F0-9359-200B-07A3-8C0A3055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F935A71-3085-F22C-8827-46941EE27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2177"/>
            <a:ext cx="1184700" cy="122261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710B72-43D6-D99E-B78E-8506E9EFF52F}"/>
              </a:ext>
            </a:extLst>
          </p:cNvPr>
          <p:cNvSpPr txBox="1"/>
          <p:nvPr/>
        </p:nvSpPr>
        <p:spPr>
          <a:xfrm>
            <a:off x="1547664" y="308257"/>
            <a:ext cx="633670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фестиваль школьных театров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5кл.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</a:p>
          <a:p>
            <a:pPr>
              <a:buNone/>
            </a:pPr>
            <a:r>
              <a:rPr lang="ru-RU" sz="4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Секисова</a:t>
            </a:r>
            <a:r>
              <a:rPr lang="ru-RU" sz="4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Л.Н.</a:t>
            </a:r>
            <a:endParaRPr 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499176" cy="5649491"/>
          </a:xfrm>
        </p:spPr>
        <p:txBody>
          <a:bodyPr/>
          <a:lstStyle/>
          <a:p>
            <a:r>
              <a:rPr lang="ru-RU" sz="4000" dirty="0" smtClean="0">
                <a:latin typeface="Arial Black" pitchFamily="34" charset="0"/>
              </a:rPr>
              <a:t>Областные краеведческие чтения для молодёжи </a:t>
            </a:r>
            <a:r>
              <a:rPr lang="ru-RU" sz="4000" i="1" dirty="0" smtClean="0">
                <a:latin typeface="Arial Black" pitchFamily="34" charset="0"/>
              </a:rPr>
              <a:t>«На Калининском фронте Великой войны: стихи и судьбы» </a:t>
            </a:r>
          </a:p>
          <a:p>
            <a:r>
              <a:rPr lang="ru-RU" sz="4000" dirty="0" smtClean="0">
                <a:latin typeface="Arial Black" pitchFamily="34" charset="0"/>
              </a:rPr>
              <a:t>Ивлева Яна</a:t>
            </a:r>
          </a:p>
          <a:p>
            <a:r>
              <a:rPr lang="ru-RU" sz="4000" dirty="0" smtClean="0">
                <a:latin typeface="Arial Black" pitchFamily="34" charset="0"/>
              </a:rPr>
              <a:t>Участник</a:t>
            </a:r>
          </a:p>
          <a:p>
            <a:r>
              <a:rPr lang="ru-RU" sz="4000" dirty="0" smtClean="0">
                <a:latin typeface="Arial Black" pitchFamily="34" charset="0"/>
              </a:rPr>
              <a:t>Секисова Л.Н.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B77E583-CEAA-088C-9CF0-CA478B0B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6995120" cy="1296144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Региональный конкурс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i="1" dirty="0">
                <a:latin typeface="Arial Black" panose="020B0A04020102020204" pitchFamily="34" charset="0"/>
              </a:rPr>
              <a:t>«Тверская область против </a:t>
            </a:r>
            <a:r>
              <a:rPr lang="ru-RU" i="1" dirty="0" err="1">
                <a:latin typeface="Arial Black" panose="020B0A04020102020204" pitchFamily="34" charset="0"/>
              </a:rPr>
              <a:t>буллинга</a:t>
            </a:r>
            <a:r>
              <a:rPr lang="ru-RU" i="1" dirty="0">
                <a:latin typeface="Arial Black" panose="020B0A04020102020204" pitchFamily="34" charset="0"/>
              </a:rPr>
              <a:t>»</a:t>
            </a:r>
            <a:br>
              <a:rPr lang="ru-RU" i="1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10кл.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Зиновьев К.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2 место</a:t>
            </a: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7C765DD7-1D4D-92AD-4BD9-2DC0E12F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00" y="274638"/>
            <a:ext cx="1112692" cy="1148298"/>
          </a:xfrm>
        </p:spPr>
      </p:pic>
    </p:spTree>
    <p:extLst>
      <p:ext uri="{BB962C8B-B14F-4D97-AF65-F5344CB8AC3E}">
        <p14:creationId xmlns="" xmlns:p14="http://schemas.microsoft.com/office/powerpoint/2010/main" val="2815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56139-CA1D-747D-0824-CDAEE8B4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523805"/>
            <a:ext cx="7787208" cy="3201339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Финансовые состязания </a:t>
            </a:r>
            <a:r>
              <a:rPr lang="ru-RU" i="1" dirty="0">
                <a:latin typeface="Arial Black" panose="020B0A04020102020204" pitchFamily="34" charset="0"/>
              </a:rPr>
              <a:t>«</a:t>
            </a:r>
            <a:r>
              <a:rPr lang="ru-RU" i="1" dirty="0" err="1">
                <a:latin typeface="Arial Black" panose="020B0A04020102020204" pitchFamily="34" charset="0"/>
              </a:rPr>
              <a:t>Финэрудит</a:t>
            </a:r>
            <a:r>
              <a:rPr lang="ru-RU" i="1" dirty="0">
                <a:latin typeface="Arial Black" panose="020B0A04020102020204" pitchFamily="34" charset="0"/>
              </a:rPr>
              <a:t>»</a:t>
            </a:r>
            <a:br>
              <a:rPr lang="ru-RU" i="1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Остроумова С.П.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Завьялова Н.А.</a:t>
            </a: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D0566C20-F2E1-0E43-590C-D07CB1C0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1194"/>
            <a:ext cx="1394437" cy="1439059"/>
          </a:xfrm>
        </p:spPr>
      </p:pic>
    </p:spTree>
    <p:extLst>
      <p:ext uri="{BB962C8B-B14F-4D97-AF65-F5344CB8AC3E}">
        <p14:creationId xmlns="" xmlns:p14="http://schemas.microsoft.com/office/powerpoint/2010/main" val="40232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DFA836-D335-4CA6-ABB9-9A6B25751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AE0C26-1EAF-8706-1F44-4929AA2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7128792" cy="5674642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Региональный конкурс исследовательских работ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i="1" dirty="0">
                <a:latin typeface="Arial Black" panose="020B0A04020102020204" pitchFamily="34" charset="0"/>
              </a:rPr>
              <a:t>«Без срока давности». </a:t>
            </a:r>
            <a:r>
              <a:rPr lang="ru-RU" sz="4000" dirty="0">
                <a:latin typeface="Arial Black" panose="020B0A04020102020204" pitchFamily="34" charset="0"/>
              </a:rPr>
              <a:t>Видеоролик </a:t>
            </a:r>
            <a:r>
              <a:rPr lang="ru-RU" sz="4000" i="1" dirty="0">
                <a:latin typeface="Arial Black" panose="020B0A04020102020204" pitchFamily="34" charset="0"/>
              </a:rPr>
              <a:t>«На круги своя. Продолжение…» </a:t>
            </a:r>
            <a:r>
              <a:rPr lang="ru-RU" sz="4000" dirty="0">
                <a:latin typeface="Arial Black" panose="020B0A04020102020204" pitchFamily="34" charset="0"/>
              </a:rPr>
              <a:t>Виноградов Всеволод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8а </a:t>
            </a:r>
            <a:r>
              <a:rPr lang="ru-RU" sz="4000" dirty="0" err="1">
                <a:latin typeface="Arial Black" panose="020B0A04020102020204" pitchFamily="34" charset="0"/>
              </a:rPr>
              <a:t>кл</a:t>
            </a:r>
            <a:r>
              <a:rPr lang="ru-RU" sz="4000" dirty="0">
                <a:latin typeface="Arial Black" panose="020B0A04020102020204" pitchFamily="34" charset="0"/>
              </a:rPr>
              <a:t>.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Жигалова М.А.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D47DFA-929D-5D47-9F76-6E90A6AD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499176" cy="5649491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Межмуниципальный творческий Фестиваль-конкурс « Парад бессмертной славы», посвящённый 80-летию Победы</a:t>
            </a:r>
          </a:p>
          <a:p>
            <a:r>
              <a:rPr lang="ru-RU" dirty="0" smtClean="0">
                <a:latin typeface="Arial Black" pitchFamily="34" charset="0"/>
              </a:rPr>
              <a:t>Школьный театр</a:t>
            </a:r>
          </a:p>
          <a:p>
            <a:r>
              <a:rPr lang="ru-RU" dirty="0" smtClean="0">
                <a:latin typeface="Arial Black" pitchFamily="34" charset="0"/>
              </a:rPr>
              <a:t>4а </a:t>
            </a:r>
            <a:r>
              <a:rPr lang="ru-RU" dirty="0" err="1" smtClean="0">
                <a:latin typeface="Arial Black" pitchFamily="34" charset="0"/>
              </a:rPr>
              <a:t>кл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Победитель в номинации</a:t>
            </a:r>
          </a:p>
          <a:p>
            <a:r>
              <a:rPr lang="ru-RU" dirty="0" smtClean="0">
                <a:latin typeface="Arial Black" pitchFamily="34" charset="0"/>
              </a:rPr>
              <a:t>Секисова Л.Н.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74638"/>
            <a:ext cx="78867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Направления работы в программе воспитания 2024 – 2025 </a:t>
            </a:r>
            <a:r>
              <a:rPr lang="ru-RU" dirty="0" err="1">
                <a:latin typeface="Arial Black" panose="020B0A04020102020204" pitchFamily="34" charset="0"/>
              </a:rPr>
              <a:t>г.г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96306"/>
            <a:ext cx="7355160" cy="4013014"/>
          </a:xfrm>
        </p:spPr>
        <p:txBody>
          <a:bodyPr>
            <a:normAutofit/>
          </a:bodyPr>
          <a:lstStyle/>
          <a:p>
            <a:r>
              <a:rPr lang="ru-RU" sz="2630" b="1" dirty="0">
                <a:latin typeface="Arial Black" panose="020B0A04020102020204" pitchFamily="34" charset="0"/>
              </a:rPr>
              <a:t>гражданское воспитание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патриотическое воспитание</a:t>
            </a:r>
            <a:r>
              <a:rPr lang="ru-RU" sz="2630" dirty="0">
                <a:latin typeface="Arial Black" panose="020B0A04020102020204" pitchFamily="34" charset="0"/>
              </a:rPr>
              <a:t> 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духовно-нравственное воспитание 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эстетическое воспитание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физическое воспитание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трудовое воспитание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экологическое воспитание</a:t>
            </a:r>
          </a:p>
          <a:p>
            <a:r>
              <a:rPr lang="ru-RU" sz="2630" b="1" dirty="0">
                <a:latin typeface="Arial Black" panose="020B0A04020102020204" pitchFamily="34" charset="0"/>
              </a:rPr>
              <a:t>познавательное</a:t>
            </a:r>
            <a:endParaRPr lang="ru-RU" sz="263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6C00509-D9C5-AB6D-A6EB-21F02EECA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4638"/>
            <a:ext cx="911789" cy="940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513764A-6A8C-12D6-0D9D-56FD0DB6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CFAE1-CF2C-58E5-BA56-F0784379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3" y="274638"/>
            <a:ext cx="6330417" cy="11430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Региональная краеведческая викторина, посвященная 80-летию Победы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9а(победитель), 8б </a:t>
            </a:r>
            <a:r>
              <a:rPr lang="ru-RU" dirty="0" smtClean="0">
                <a:latin typeface="Arial Black" panose="020B0A04020102020204" pitchFamily="34" charset="0"/>
              </a:rPr>
              <a:t>(</a:t>
            </a:r>
            <a:r>
              <a:rPr lang="ru-RU" smtClean="0">
                <a:latin typeface="Arial Black" panose="020B0A04020102020204" pitchFamily="34" charset="0"/>
              </a:rPr>
              <a:t>11 место)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Остроумова С.П.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Кудрявцева Н.В. </a:t>
            </a: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A01FC23-0418-7532-A11F-4BA774C05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41" y="301195"/>
            <a:ext cx="1184700" cy="1222610"/>
          </a:xfrm>
        </p:spPr>
      </p:pic>
    </p:spTree>
    <p:extLst>
      <p:ext uri="{BB962C8B-B14F-4D97-AF65-F5344CB8AC3E}">
        <p14:creationId xmlns="" xmlns:p14="http://schemas.microsoft.com/office/powerpoint/2010/main" val="37370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01A67D-CD13-F5A6-1C86-5183B272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7E65D-6964-39A8-409B-75C6CF29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48680"/>
            <a:ext cx="7632848" cy="1143000"/>
          </a:xfrm>
        </p:spPr>
        <p:txBody>
          <a:bodyPr/>
          <a:lstStyle/>
          <a:p>
            <a:r>
              <a:rPr lang="ru-RU" sz="4000" dirty="0">
                <a:latin typeface="Arial Black" panose="020B0A04020102020204" pitchFamily="34" charset="0"/>
              </a:rPr>
              <a:t>1 межмуниципальный вокальный конкурс «Виват, Учитель»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в </a:t>
            </a:r>
            <a:r>
              <a:rPr lang="ru-RU" sz="4000" dirty="0" err="1">
                <a:latin typeface="Arial Black" panose="020B0A04020102020204" pitchFamily="34" charset="0"/>
              </a:rPr>
              <a:t>г.Бежецк</a:t>
            </a: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Ансамбль </a:t>
            </a:r>
            <a:r>
              <a:rPr lang="ru-RU" sz="4000" u="sng" dirty="0">
                <a:latin typeface="Arial Black" panose="020B0A04020102020204" pitchFamily="34" charset="0"/>
              </a:rPr>
              <a:t>(учителя) </a:t>
            </a:r>
            <a:r>
              <a:rPr lang="ru-RU" sz="4000" dirty="0">
                <a:latin typeface="Arial Black" panose="020B0A04020102020204" pitchFamily="34" charset="0"/>
              </a:rPr>
              <a:t>МОУ Лесная СОШ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Победитель в номинации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i="1" dirty="0">
                <a:latin typeface="Arial Black" panose="020B0A04020102020204" pitchFamily="34" charset="0"/>
              </a:rPr>
              <a:t>«Самое яркое выступление»</a:t>
            </a:r>
            <a:br>
              <a:rPr lang="ru-RU" sz="4000" i="1" dirty="0">
                <a:latin typeface="Arial Black" panose="020B0A04020102020204" pitchFamily="34" charset="0"/>
              </a:rPr>
            </a:br>
            <a:endParaRPr lang="ru-RU" sz="4000" i="1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F8A3E93-06CB-4DE4-E327-5A44F61A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32" y="260648"/>
            <a:ext cx="767527" cy="792088"/>
          </a:xfrm>
        </p:spPr>
      </p:pic>
    </p:spTree>
    <p:extLst>
      <p:ext uri="{BB962C8B-B14F-4D97-AF65-F5344CB8AC3E}">
        <p14:creationId xmlns="" xmlns:p14="http://schemas.microsoft.com/office/powerpoint/2010/main" val="1123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AD456D-F912-9476-7243-E18AA45D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9D7889-4CCF-34AC-17B2-DCFF1F6D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404664"/>
            <a:ext cx="7587124" cy="5688632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Региональный этап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«Менделеевские чтения»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Ивлева Яна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(3место)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Горюнова Юлия 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(3 место)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11 </a:t>
            </a:r>
            <a:r>
              <a:rPr lang="ru-RU" dirty="0" err="1">
                <a:latin typeface="Arial Black" panose="020B0A04020102020204" pitchFamily="34" charset="0"/>
              </a:rPr>
              <a:t>кл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err="1">
                <a:latin typeface="Arial Black" panose="020B0A04020102020204" pitchFamily="34" charset="0"/>
              </a:rPr>
              <a:t>Чернышёва</a:t>
            </a:r>
            <a:r>
              <a:rPr lang="ru-RU" dirty="0">
                <a:latin typeface="Arial Black" panose="020B0A04020102020204" pitchFamily="34" charset="0"/>
              </a:rPr>
              <a:t> Т.В.</a:t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E7713BF9-D9A5-86DA-E9BE-CD7BB7BC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47" y="11253"/>
            <a:ext cx="867788" cy="895557"/>
          </a:xfrm>
        </p:spPr>
      </p:pic>
    </p:spTree>
    <p:extLst>
      <p:ext uri="{BB962C8B-B14F-4D97-AF65-F5344CB8AC3E}">
        <p14:creationId xmlns="" xmlns:p14="http://schemas.microsoft.com/office/powerpoint/2010/main" val="1128559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4CF2DA-6C2C-2E27-6352-0623BC1F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7323971-2A0B-1F5F-2EFF-11434883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Международный химический диктант</a:t>
            </a: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C0DE70D0-8F8F-14CC-144D-4B4EF9842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95667"/>
            <a:ext cx="896532" cy="924843"/>
          </a:xfrm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204AA6A0-629C-BC68-85BC-27C8BA71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7664" y="1700808"/>
            <a:ext cx="6984776" cy="4425355"/>
          </a:xfrm>
        </p:spPr>
        <p:txBody>
          <a:bodyPr/>
          <a:lstStyle/>
          <a:p>
            <a:r>
              <a:rPr lang="ru-RU" sz="5400" dirty="0">
                <a:latin typeface="Arial Black" panose="020B0A04020102020204" pitchFamily="34" charset="0"/>
              </a:rPr>
              <a:t>9 человек</a:t>
            </a:r>
          </a:p>
          <a:p>
            <a:r>
              <a:rPr lang="ru-RU" sz="5400" dirty="0">
                <a:latin typeface="Arial Black" panose="020B0A04020102020204" pitchFamily="34" charset="0"/>
              </a:rPr>
              <a:t>9а, 9б, 10 </a:t>
            </a:r>
            <a:r>
              <a:rPr lang="ru-RU" sz="5400" dirty="0" err="1">
                <a:latin typeface="Arial Black" panose="020B0A04020102020204" pitchFamily="34" charset="0"/>
              </a:rPr>
              <a:t>кл</a:t>
            </a:r>
            <a:r>
              <a:rPr lang="ru-RU" sz="54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5400" dirty="0">
                <a:latin typeface="Arial Black" panose="020B0A04020102020204" pitchFamily="34" charset="0"/>
              </a:rPr>
              <a:t>Участие </a:t>
            </a:r>
          </a:p>
          <a:p>
            <a:r>
              <a:rPr lang="ru-RU" sz="5400" dirty="0">
                <a:latin typeface="Arial Black" panose="020B0A04020102020204" pitchFamily="34" charset="0"/>
              </a:rPr>
              <a:t>Чернышева Т.В.</a:t>
            </a:r>
          </a:p>
        </p:txBody>
      </p:sp>
    </p:spTree>
    <p:extLst>
      <p:ext uri="{BB962C8B-B14F-4D97-AF65-F5344CB8AC3E}">
        <p14:creationId xmlns="" xmlns:p14="http://schemas.microsoft.com/office/powerpoint/2010/main" val="3682273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87624" y="476672"/>
            <a:ext cx="7499176" cy="5649491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>Межмуниципальный конкурс-фестиваль, направленный на пропаганду здорового образа жизни, развитие творчества и социальной активности, -  </a:t>
            </a:r>
            <a:r>
              <a:rPr lang="ru-RU" sz="2800" i="1" dirty="0" smtClean="0">
                <a:latin typeface="Arial Black" pitchFamily="34" charset="0"/>
              </a:rPr>
              <a:t>«Будущее за нами!» </a:t>
            </a:r>
          </a:p>
          <a:p>
            <a:r>
              <a:rPr lang="ru-RU" sz="2800" dirty="0" smtClean="0">
                <a:latin typeface="Arial Black" pitchFamily="34" charset="0"/>
              </a:rPr>
              <a:t>Орлов Александр</a:t>
            </a:r>
          </a:p>
          <a:p>
            <a:r>
              <a:rPr lang="ru-RU" sz="2800" dirty="0" smtClean="0">
                <a:latin typeface="Arial Black" pitchFamily="34" charset="0"/>
              </a:rPr>
              <a:t>Воробьёва Ирина</a:t>
            </a:r>
          </a:p>
          <a:p>
            <a:r>
              <a:rPr lang="ru-RU" sz="2800" dirty="0" smtClean="0">
                <a:latin typeface="Arial Black" pitchFamily="34" charset="0"/>
              </a:rPr>
              <a:t>Бойцов Леонид</a:t>
            </a:r>
          </a:p>
          <a:p>
            <a:r>
              <a:rPr lang="ru-RU" sz="2800" dirty="0" smtClean="0">
                <a:latin typeface="Arial Black" pitchFamily="34" charset="0"/>
              </a:rPr>
              <a:t>Ивлева Яна</a:t>
            </a:r>
          </a:p>
          <a:p>
            <a:r>
              <a:rPr lang="ru-RU" sz="2800" dirty="0" smtClean="0">
                <a:latin typeface="Arial Black" pitchFamily="34" charset="0"/>
              </a:rPr>
              <a:t>Дипломанты</a:t>
            </a:r>
          </a:p>
          <a:p>
            <a:r>
              <a:rPr lang="ru-RU" sz="2800" dirty="0" smtClean="0">
                <a:latin typeface="Arial Black" pitchFamily="34" charset="0"/>
              </a:rPr>
              <a:t>Секисова Л.Н.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Первый региональный конкурс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772816"/>
            <a:ext cx="7211144" cy="4353347"/>
          </a:xfrm>
        </p:spPr>
        <p:txBody>
          <a:bodyPr/>
          <a:lstStyle/>
          <a:p>
            <a:r>
              <a:rPr lang="ru-RU" sz="3600" dirty="0" smtClean="0">
                <a:latin typeface="Arial Black" pitchFamily="34" charset="0"/>
              </a:rPr>
              <a:t>старшеклассников-наставников программы «Орлята России»</a:t>
            </a:r>
          </a:p>
          <a:p>
            <a:r>
              <a:rPr lang="ru-RU" sz="3600" dirty="0" smtClean="0">
                <a:latin typeface="Arial Black" pitchFamily="34" charset="0"/>
              </a:rPr>
              <a:t>Колосова Арина</a:t>
            </a:r>
          </a:p>
          <a:p>
            <a:r>
              <a:rPr lang="ru-RU" sz="3600" dirty="0" smtClean="0">
                <a:latin typeface="Arial Black" pitchFamily="34" charset="0"/>
              </a:rPr>
              <a:t>9бкл.</a:t>
            </a:r>
          </a:p>
          <a:p>
            <a:r>
              <a:rPr lang="ru-RU" sz="3600" dirty="0" smtClean="0">
                <a:latin typeface="Arial Black" pitchFamily="34" charset="0"/>
              </a:rPr>
              <a:t>Победитель</a:t>
            </a:r>
          </a:p>
          <a:p>
            <a:r>
              <a:rPr lang="ru-RU" sz="3600" dirty="0" smtClean="0">
                <a:latin typeface="Arial Black" pitchFamily="34" charset="0"/>
              </a:rPr>
              <a:t>Поспелова Е.Н.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5271B2-E20E-7A30-E2E1-1894C7B2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DD1B1A-207B-E5A1-9E20-3D10A19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Региональная интернет-игра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i="1" dirty="0">
                <a:latin typeface="Arial Black" panose="020B0A04020102020204" pitchFamily="34" charset="0"/>
              </a:rPr>
              <a:t>«Лица Победы»</a:t>
            </a:r>
            <a:br>
              <a:rPr lang="ru-RU" i="1" dirty="0">
                <a:latin typeface="Arial Black" panose="020B0A04020102020204" pitchFamily="34" charset="0"/>
              </a:rPr>
            </a:b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</a:rPr>
              <a:t>5бкл. (2 место)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9кл. (участие)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8бкл. (3место)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 Остроумова С.П.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Чернышева Т.В.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Кудрявцева Н.В.</a:t>
            </a:r>
          </a:p>
        </p:txBody>
      </p:sp>
      <p:pic>
        <p:nvPicPr>
          <p:cNvPr id="5" name="Объект 4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932B748-6810-866B-6069-609FEFCC4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6" y="274638"/>
            <a:ext cx="1184700" cy="1222610"/>
          </a:xfrm>
        </p:spPr>
      </p:pic>
    </p:spTree>
    <p:extLst>
      <p:ext uri="{BB962C8B-B14F-4D97-AF65-F5344CB8AC3E}">
        <p14:creationId xmlns="" xmlns:p14="http://schemas.microsoft.com/office/powerpoint/2010/main" val="2563027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5721499"/>
          </a:xfrm>
        </p:spPr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Международный творческий конкурс </a:t>
            </a:r>
            <a:r>
              <a:rPr lang="ru-RU" sz="3600" i="1" dirty="0" smtClean="0">
                <a:latin typeface="Arial Black" pitchFamily="34" charset="0"/>
              </a:rPr>
              <a:t>«Наследники Победы-25» </a:t>
            </a:r>
          </a:p>
          <a:p>
            <a:r>
              <a:rPr lang="ru-RU" sz="4400" dirty="0" smtClean="0">
                <a:latin typeface="Arial Black" pitchFamily="34" charset="0"/>
              </a:rPr>
              <a:t>Школьный театр </a:t>
            </a:r>
          </a:p>
          <a:p>
            <a:r>
              <a:rPr lang="ru-RU" sz="4400" dirty="0" smtClean="0">
                <a:latin typeface="Arial Black" pitchFamily="34" charset="0"/>
              </a:rPr>
              <a:t>4А, 5Б </a:t>
            </a:r>
            <a:r>
              <a:rPr lang="ru-RU" sz="4400" dirty="0" err="1" smtClean="0">
                <a:latin typeface="Arial Black" pitchFamily="34" charset="0"/>
              </a:rPr>
              <a:t>кл</a:t>
            </a:r>
            <a:r>
              <a:rPr lang="ru-RU" sz="4400" dirty="0" smtClean="0">
                <a:latin typeface="Arial Black" pitchFamily="34" charset="0"/>
              </a:rPr>
              <a:t>.</a:t>
            </a:r>
          </a:p>
          <a:p>
            <a:r>
              <a:rPr lang="ru-RU" sz="4400" dirty="0" smtClean="0">
                <a:latin typeface="Arial Black" pitchFamily="34" charset="0"/>
              </a:rPr>
              <a:t>Призёры </a:t>
            </a:r>
          </a:p>
          <a:p>
            <a:r>
              <a:rPr lang="ru-RU" sz="4400" dirty="0" smtClean="0">
                <a:latin typeface="Arial Black" pitchFamily="34" charset="0"/>
              </a:rPr>
              <a:t>Секисова Л.Н.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XVII областной детско-юношеский фестиваль патриотической песни </a:t>
            </a:r>
            <a:r>
              <a:rPr lang="ru-RU" i="1" dirty="0" smtClean="0">
                <a:latin typeface="Arial Black" pitchFamily="34" charset="0"/>
              </a:rPr>
              <a:t>«Отечество» </a:t>
            </a:r>
          </a:p>
          <a:p>
            <a:r>
              <a:rPr lang="ru-RU" dirty="0" smtClean="0">
                <a:latin typeface="Arial Black" pitchFamily="34" charset="0"/>
              </a:rPr>
              <a:t>Крылова Вероника</a:t>
            </a:r>
          </a:p>
          <a:p>
            <a:r>
              <a:rPr lang="ru-RU" dirty="0" smtClean="0">
                <a:latin typeface="Arial Black" pitchFamily="34" charset="0"/>
              </a:rPr>
              <a:t>Калугин Никита</a:t>
            </a:r>
          </a:p>
          <a:p>
            <a:r>
              <a:rPr lang="ru-RU" dirty="0" smtClean="0">
                <a:latin typeface="Arial Black" pitchFamily="34" charset="0"/>
              </a:rPr>
              <a:t>Ивлева Яна</a:t>
            </a:r>
          </a:p>
          <a:p>
            <a:r>
              <a:rPr lang="ru-RU" dirty="0" smtClean="0">
                <a:latin typeface="Arial Black" pitchFamily="34" charset="0"/>
              </a:rPr>
              <a:t>Бойцов Леонид</a:t>
            </a:r>
          </a:p>
          <a:p>
            <a:r>
              <a:rPr lang="ru-RU" dirty="0" smtClean="0">
                <a:latin typeface="Arial Black" pitchFamily="34" charset="0"/>
              </a:rPr>
              <a:t> Участники </a:t>
            </a:r>
          </a:p>
          <a:p>
            <a:r>
              <a:rPr lang="ru-RU" dirty="0" smtClean="0">
                <a:latin typeface="Arial Black" pitchFamily="34" charset="0"/>
              </a:rPr>
              <a:t>Секисова Л.Н.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61B3C5-ED3A-8076-066B-7A923A4F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53E78A-2CDD-85F0-9CEB-00B0A834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Конкурс агитбригад «Новое поколение выбирает»</a:t>
            </a:r>
          </a:p>
          <a:p>
            <a:r>
              <a:rPr lang="ru-RU" dirty="0">
                <a:latin typeface="Arial Black" panose="020B0A04020102020204" pitchFamily="34" charset="0"/>
              </a:rPr>
              <a:t>П. Сонково – 1 место</a:t>
            </a:r>
          </a:p>
          <a:p>
            <a:r>
              <a:rPr lang="ru-RU" dirty="0">
                <a:latin typeface="Arial Black" panose="020B0A04020102020204" pitchFamily="34" charset="0"/>
              </a:rPr>
              <a:t>Финал(</a:t>
            </a:r>
            <a:r>
              <a:rPr lang="ru-RU" dirty="0" err="1">
                <a:latin typeface="Arial Black" panose="020B0A04020102020204" pitchFamily="34" charset="0"/>
              </a:rPr>
              <a:t>г.Тверь</a:t>
            </a:r>
            <a:r>
              <a:rPr lang="ru-RU" dirty="0">
                <a:latin typeface="Arial Black" panose="020B0A04020102020204" pitchFamily="34" charset="0"/>
              </a:rPr>
              <a:t>) – 1 место</a:t>
            </a:r>
          </a:p>
          <a:p>
            <a:r>
              <a:rPr lang="ru-RU" dirty="0">
                <a:latin typeface="Arial Black" panose="020B0A04020102020204" pitchFamily="34" charset="0"/>
              </a:rPr>
              <a:t>7а, 10-11</a:t>
            </a:r>
          </a:p>
          <a:p>
            <a:r>
              <a:rPr lang="ru-RU" dirty="0">
                <a:latin typeface="Arial Black" panose="020B0A04020102020204" pitchFamily="34" charset="0"/>
              </a:rPr>
              <a:t>10 человек</a:t>
            </a:r>
          </a:p>
          <a:p>
            <a:r>
              <a:rPr lang="ru-RU" dirty="0">
                <a:latin typeface="Arial Black" panose="020B0A04020102020204" pitchFamily="34" charset="0"/>
              </a:rPr>
              <a:t>Поспелова Е.Н.</a:t>
            </a:r>
          </a:p>
          <a:p>
            <a:r>
              <a:rPr lang="ru-RU" dirty="0" err="1">
                <a:latin typeface="Arial Black" panose="020B0A04020102020204" pitchFamily="34" charset="0"/>
              </a:rPr>
              <a:t>Секисова</a:t>
            </a:r>
            <a:r>
              <a:rPr lang="ru-RU" dirty="0">
                <a:latin typeface="Arial Black" panose="020B0A04020102020204" pitchFamily="34" charset="0"/>
              </a:rPr>
              <a:t> Л.Н.</a:t>
            </a:r>
          </a:p>
          <a:p>
            <a:r>
              <a:rPr lang="ru-RU" dirty="0">
                <a:latin typeface="Arial Black" panose="020B0A04020102020204" pitchFamily="34" charset="0"/>
              </a:rPr>
              <a:t>Завьялова Н.А.</a:t>
            </a:r>
          </a:p>
          <a:p>
            <a:r>
              <a:rPr lang="ru-RU" dirty="0">
                <a:latin typeface="Arial Black" panose="020B0A04020102020204" pitchFamily="34" charset="0"/>
              </a:rPr>
              <a:t>Соколова Т.А.</a:t>
            </a:r>
          </a:p>
        </p:txBody>
      </p:sp>
    </p:spTree>
    <p:extLst>
      <p:ext uri="{BB962C8B-B14F-4D97-AF65-F5344CB8AC3E}">
        <p14:creationId xmlns="" xmlns:p14="http://schemas.microsoft.com/office/powerpoint/2010/main" val="232731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Воспитательный потенциал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7349803" cy="4320480"/>
          </a:xfrm>
        </p:spPr>
        <p:txBody>
          <a:bodyPr>
            <a:normAutofit fontScale="92500"/>
          </a:bodyPr>
          <a:lstStyle/>
          <a:p>
            <a:r>
              <a:rPr lang="ru-RU" sz="3300" dirty="0">
                <a:latin typeface="Arial Black" panose="020B0A04020102020204" pitchFamily="34" charset="0"/>
              </a:rPr>
              <a:t>Классные руководители – 26 человек </a:t>
            </a:r>
          </a:p>
          <a:p>
            <a:r>
              <a:rPr lang="ru-RU" sz="3300" dirty="0">
                <a:latin typeface="Arial Black" panose="020B0A04020102020204" pitchFamily="34" charset="0"/>
              </a:rPr>
              <a:t>Руководители детских общественных объединений – 9 человек</a:t>
            </a:r>
          </a:p>
          <a:p>
            <a:r>
              <a:rPr lang="ru-RU" sz="3300" dirty="0">
                <a:latin typeface="Arial Black" panose="020B0A04020102020204" pitchFamily="34" charset="0"/>
              </a:rPr>
              <a:t>Педагоги дополнительного образования – 16 человек (в том числе руководители ДОО) </a:t>
            </a: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610C0A6-8B65-7C48-5AD9-D218E5FFE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05" y="268851"/>
            <a:ext cx="1234443" cy="1273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5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B89BEE53-3DEC-84C7-4492-35E805C47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34443" cy="127394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A18C416-B819-1380-FC70-B85D04C9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Воспитательный потенциал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DFCA7E6-65EF-567A-038E-739EDD25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600200"/>
            <a:ext cx="7344816" cy="4525963"/>
          </a:xfrm>
        </p:spPr>
        <p:txBody>
          <a:bodyPr/>
          <a:lstStyle/>
          <a:p>
            <a:r>
              <a:rPr lang="ru-RU" sz="2800" dirty="0">
                <a:latin typeface="Arial Black" panose="020B0A04020102020204" pitchFamily="34" charset="0"/>
              </a:rPr>
              <a:t>Заместитель директора по ВР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Советник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Заместитель директора по ИКТ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Педагог-организатор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Педагог-организатор ОБЗР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Учителя-предметники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Социальный педагог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Социальные педагоги на подвозе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Педагог-психолог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Логопед </a:t>
            </a: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50" dirty="0">
                <a:latin typeface="Arial Black" panose="020B0A04020102020204" pitchFamily="34" charset="0"/>
              </a:rPr>
              <a:t>Дополнительное</a:t>
            </a:r>
            <a:r>
              <a:rPr lang="ru-RU" sz="4050" dirty="0"/>
              <a:t> </a:t>
            </a:r>
            <a:r>
              <a:rPr lang="ru-RU" sz="4050" dirty="0">
                <a:latin typeface="Arial Black" panose="020B0A04020102020204" pitchFamily="34" charset="0"/>
              </a:rPr>
              <a:t>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09915"/>
            <a:ext cx="7579207" cy="2980057"/>
          </a:xfrm>
        </p:spPr>
        <p:txBody>
          <a:bodyPr>
            <a:normAutofit/>
          </a:bodyPr>
          <a:lstStyle/>
          <a:p>
            <a:r>
              <a:rPr lang="ru-RU" sz="4050" dirty="0">
                <a:latin typeface="Arial Black" panose="020B0A04020102020204" pitchFamily="34" charset="0"/>
              </a:rPr>
              <a:t>28 кружков и секций</a:t>
            </a:r>
          </a:p>
          <a:p>
            <a:r>
              <a:rPr lang="ru-RU" sz="4050" dirty="0">
                <a:latin typeface="Arial Black" panose="020B0A04020102020204" pitchFamily="34" charset="0"/>
              </a:rPr>
              <a:t>Всего детей – 100%</a:t>
            </a: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42D824A1-12C5-AF49-7BFF-5287BB2BD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2322"/>
            <a:ext cx="1541790" cy="1591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6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29FA0-3C0F-8F54-D4FD-8D76D26E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4800" dirty="0">
                <a:latin typeface="Arial Black" panose="020B0A04020102020204" pitchFamily="34" charset="0"/>
              </a:rPr>
              <a:t>2025-2026 </a:t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76DEDA-BEC0-BC1F-D6CE-9D5BBF5E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16832"/>
            <a:ext cx="7283152" cy="4209331"/>
          </a:xfrm>
        </p:spPr>
        <p:txBody>
          <a:bodyPr/>
          <a:lstStyle/>
          <a:p>
            <a:r>
              <a:rPr lang="ru-RU" sz="5400" dirty="0">
                <a:latin typeface="Arial Black" panose="020B0A04020102020204" pitchFamily="34" charset="0"/>
              </a:rPr>
              <a:t>23 кружка</a:t>
            </a:r>
          </a:p>
          <a:p>
            <a:r>
              <a:rPr lang="ru-RU" sz="5400">
                <a:latin typeface="Arial Black" panose="020B0A04020102020204" pitchFamily="34" charset="0"/>
              </a:rPr>
              <a:t>15 </a:t>
            </a:r>
            <a:r>
              <a:rPr lang="ru-RU" sz="5400" dirty="0">
                <a:latin typeface="Arial Black" panose="020B0A04020102020204" pitchFamily="34" charset="0"/>
              </a:rPr>
              <a:t>педагогов допобразования (1-4 кружка)</a:t>
            </a:r>
          </a:p>
        </p:txBody>
      </p:sp>
      <p:pic>
        <p:nvPicPr>
          <p:cNvPr id="4" name="Рисунок 3" descr="Изображение выглядит как графическая вставка, иллюстрация, рисунок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1F53BE0F-B7B7-73AD-B070-B5FA208F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4638"/>
            <a:ext cx="1430213" cy="1475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2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524</TotalTime>
  <Words>1111</Words>
  <Application>Microsoft Office PowerPoint</Application>
  <PresentationFormat>Экран (4:3)</PresentationFormat>
  <Paragraphs>283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1_Тема Office</vt:lpstr>
      <vt:lpstr>Слайд 1</vt:lpstr>
      <vt:lpstr>Что сделать в кратчайшие сроки</vt:lpstr>
      <vt:lpstr>Программа воспитания</vt:lpstr>
      <vt:lpstr>Вариативные модули:</vt:lpstr>
      <vt:lpstr>Направления работы в программе воспитания 2024 – 2025 г.г.</vt:lpstr>
      <vt:lpstr>Воспитательный потенциал</vt:lpstr>
      <vt:lpstr>Воспитательный потенциал</vt:lpstr>
      <vt:lpstr>Дополнительное образование</vt:lpstr>
      <vt:lpstr>2025-2026  учебный год</vt:lpstr>
      <vt:lpstr>Внеурочная деятельность</vt:lpstr>
      <vt:lpstr>2025-2026 уч.г. </vt:lpstr>
      <vt:lpstr>«Билет в будущее» Педагоги-(навигаторы)  2025-2026 уч. г.: </vt:lpstr>
      <vt:lpstr>Курсовая подготовка</vt:lpstr>
      <vt:lpstr>Результативность ВР</vt:lpstr>
      <vt:lpstr>Региональный общественный Совет при уполномоченном по правам ребенка</vt:lpstr>
      <vt:lpstr>Слайд 16</vt:lpstr>
      <vt:lpstr>Слайд 17</vt:lpstr>
      <vt:lpstr>Региональный конкурс</vt:lpstr>
      <vt:lpstr>Региональный конкурс</vt:lpstr>
      <vt:lpstr>Региональный конкурс</vt:lpstr>
      <vt:lpstr>Региональный  конкурс</vt:lpstr>
      <vt:lpstr>Слайд 22</vt:lpstr>
      <vt:lpstr>Кудрявцева Анна 9а кл.</vt:lpstr>
      <vt:lpstr>Слайд 24</vt:lpstr>
      <vt:lpstr>Слайд 25</vt:lpstr>
      <vt:lpstr> Региональный конкурс</vt:lpstr>
      <vt:lpstr>Федеральный уровень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Региональный этап</vt:lpstr>
      <vt:lpstr>Слайд 36</vt:lpstr>
      <vt:lpstr>Слайд 37</vt:lpstr>
      <vt:lpstr>Юнармейская смена в ВДЦ «Орленок» «Летние юнармейские игры» , в ВДЦ «Океан» </vt:lpstr>
      <vt:lpstr>!!!</vt:lpstr>
      <vt:lpstr>Слайд 40</vt:lpstr>
      <vt:lpstr>Слайд 41</vt:lpstr>
      <vt:lpstr>Слайд 42</vt:lpstr>
      <vt:lpstr>Слайд 43</vt:lpstr>
      <vt:lpstr>Слайд 44</vt:lpstr>
      <vt:lpstr>Слайд 45</vt:lpstr>
      <vt:lpstr>Региональный конкурс  «Тверская область против буллинга» 10кл. Зиновьев К. 2 место</vt:lpstr>
      <vt:lpstr>Финансовые состязания «Финэрудит» Остроумова С.П. Завьялова Н.А.</vt:lpstr>
      <vt:lpstr>Региональный конкурс исследовательских работ  «Без срока давности». Видеоролик «На круги своя. Продолжение…» Виноградов Всеволод 8а кл. Жигалова М.А.</vt:lpstr>
      <vt:lpstr>Слайд 49</vt:lpstr>
      <vt:lpstr>Региональная краеведческая викторина, посвященная 80-летию Победы 9а(победитель), 8б (11 место) Остроумова С.П. Кудрявцева Н.В. </vt:lpstr>
      <vt:lpstr>1 межмуниципальный вокальный конкурс «Виват, Учитель»  в г.Бежецк Ансамбль (учителя) МОУ Лесная СОШ Победитель в номинации  «Самое яркое выступление» </vt:lpstr>
      <vt:lpstr>Региональный этап «Менделеевские чтения» Ивлева Яна  (3место) Горюнова Юлия  (3 место) 11 кл. Чернышёва Т.В. </vt:lpstr>
      <vt:lpstr>Международный химический диктант</vt:lpstr>
      <vt:lpstr>Слайд 54</vt:lpstr>
      <vt:lpstr>Первый региональный конкурс</vt:lpstr>
      <vt:lpstr>Региональная интернет-игра  «Лица Победы»  5бкл. (2 место) 9кл. (участие) 8бкл. (3место)  Остроумова С.П. Чернышева Т.В. Кудрявцева Н.В.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83</cp:revision>
  <dcterms:created xsi:type="dcterms:W3CDTF">2014-07-06T18:18:01Z</dcterms:created>
  <dcterms:modified xsi:type="dcterms:W3CDTF">2025-08-27T09:34:59Z</dcterms:modified>
</cp:coreProperties>
</file>