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3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4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63" r:id="rId2"/>
    <p:sldMasterId id="2147483680" r:id="rId3"/>
    <p:sldMasterId id="2147483691" r:id="rId4"/>
    <p:sldMasterId id="2147483736" r:id="rId5"/>
  </p:sldMasterIdLst>
  <p:notesMasterIdLst>
    <p:notesMasterId r:id="rId13"/>
  </p:notesMasterIdLst>
  <p:sldIdLst>
    <p:sldId id="334" r:id="rId6"/>
    <p:sldId id="344" r:id="rId7"/>
    <p:sldId id="345" r:id="rId8"/>
    <p:sldId id="372" r:id="rId9"/>
    <p:sldId id="366" r:id="rId10"/>
    <p:sldId id="365" r:id="rId11"/>
    <p:sldId id="367" r:id="rId12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7FBFB"/>
    <a:srgbClr val="DCEEF0"/>
    <a:srgbClr val="E4F2F4"/>
    <a:srgbClr val="AEBA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66590" autoAdjust="0"/>
  </p:normalViewPr>
  <p:slideViewPr>
    <p:cSldViewPr snapToGrid="0">
      <p:cViewPr varScale="1">
        <p:scale>
          <a:sx n="116" d="100"/>
          <a:sy n="116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6" y="7"/>
            <a:ext cx="2946400" cy="497928"/>
          </a:xfrm>
          <a:prstGeom prst="rect">
            <a:avLst/>
          </a:prstGeom>
        </p:spPr>
        <p:txBody>
          <a:bodyPr vert="horz" lIns="87004" tIns="43500" rIns="87004" bIns="4350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9" y="7"/>
            <a:ext cx="2946400" cy="497928"/>
          </a:xfrm>
          <a:prstGeom prst="rect">
            <a:avLst/>
          </a:prstGeom>
        </p:spPr>
        <p:txBody>
          <a:bodyPr vert="horz" lIns="87004" tIns="43500" rIns="87004" bIns="4350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5DA2D3D-5547-483D-BB98-51DF4B77A742}" type="datetimeFigureOut">
              <a:rPr lang="ru-RU"/>
              <a:pPr>
                <a:defRPr/>
              </a:pPr>
              <a:t>18.03.2022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7004" tIns="43500" rIns="87004" bIns="4350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47" y="4776600"/>
            <a:ext cx="5437187" cy="3910010"/>
          </a:xfrm>
          <a:prstGeom prst="rect">
            <a:avLst/>
          </a:prstGeom>
        </p:spPr>
        <p:txBody>
          <a:bodyPr vert="horz" lIns="87004" tIns="43500" rIns="87004" bIns="4350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6" y="9428717"/>
            <a:ext cx="2946400" cy="497928"/>
          </a:xfrm>
          <a:prstGeom prst="rect">
            <a:avLst/>
          </a:prstGeom>
        </p:spPr>
        <p:txBody>
          <a:bodyPr vert="horz" lIns="87004" tIns="43500" rIns="87004" bIns="4350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9" y="9428717"/>
            <a:ext cx="2946400" cy="497928"/>
          </a:xfrm>
          <a:prstGeom prst="rect">
            <a:avLst/>
          </a:prstGeom>
        </p:spPr>
        <p:txBody>
          <a:bodyPr vert="horz" lIns="87004" tIns="43500" rIns="87004" bIns="4350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14063DF-7914-464A-B4D3-4533D03726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26727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24079" y="1309688"/>
            <a:ext cx="6797675" cy="4856162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Текст 11"/>
          <p:cNvSpPr>
            <a:spLocks noGrp="1"/>
          </p:cNvSpPr>
          <p:nvPr>
            <p:ph type="body" sz="quarter" idx="10"/>
          </p:nvPr>
        </p:nvSpPr>
        <p:spPr>
          <a:xfrm>
            <a:off x="2124079" y="6477900"/>
            <a:ext cx="67976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EDD688-8686-485C-9C85-3136DECDF0DF}" type="slidenum">
              <a:rPr/>
              <a:pPr>
                <a:defRPr/>
              </a:pPr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4079" y="0"/>
            <a:ext cx="6797675" cy="1009650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5" name="Текст 11"/>
          <p:cNvSpPr>
            <a:spLocks noGrp="1"/>
          </p:cNvSpPr>
          <p:nvPr>
            <p:ph type="body" sz="quarter" idx="10"/>
          </p:nvPr>
        </p:nvSpPr>
        <p:spPr>
          <a:xfrm>
            <a:off x="2124079" y="6477900"/>
            <a:ext cx="67976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Содержимое 2"/>
          <p:cNvSpPr>
            <a:spLocks noGrp="1"/>
          </p:cNvSpPr>
          <p:nvPr>
            <p:ph idx="1"/>
          </p:nvPr>
        </p:nvSpPr>
        <p:spPr>
          <a:xfrm>
            <a:off x="223838" y="1222378"/>
            <a:ext cx="8707437" cy="4943477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7" name="Номер слайда 3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E1AC58-B500-4615-A64D-390AFD394D28}" type="slidenum">
              <a:rPr/>
              <a:pPr>
                <a:defRPr/>
              </a:pPr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3840" y="1222378"/>
            <a:ext cx="2749550" cy="4943477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7" name="Содержимое 2"/>
          <p:cNvSpPr>
            <a:spLocks noGrp="1"/>
          </p:cNvSpPr>
          <p:nvPr>
            <p:ph idx="12"/>
          </p:nvPr>
        </p:nvSpPr>
        <p:spPr>
          <a:xfrm>
            <a:off x="3197225" y="1222378"/>
            <a:ext cx="5724525" cy="4943477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0" name="Текст 11"/>
          <p:cNvSpPr>
            <a:spLocks noGrp="1"/>
          </p:cNvSpPr>
          <p:nvPr>
            <p:ph type="body" sz="quarter" idx="10"/>
          </p:nvPr>
        </p:nvSpPr>
        <p:spPr>
          <a:xfrm>
            <a:off x="2124079" y="6477900"/>
            <a:ext cx="67976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5BDE4C-6313-4F90-A807-8A0EB24EE9E7}" type="slidenum">
              <a:rPr/>
              <a:pPr>
                <a:defRPr/>
              </a:pPr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3840" y="1222378"/>
            <a:ext cx="2749550" cy="4943477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7" name="Содержимое 2"/>
          <p:cNvSpPr>
            <a:spLocks noGrp="1"/>
          </p:cNvSpPr>
          <p:nvPr>
            <p:ph idx="12"/>
          </p:nvPr>
        </p:nvSpPr>
        <p:spPr>
          <a:xfrm>
            <a:off x="3199311" y="1222378"/>
            <a:ext cx="2744515" cy="4943477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8" name="Содержимое 2"/>
          <p:cNvSpPr>
            <a:spLocks noGrp="1"/>
          </p:cNvSpPr>
          <p:nvPr>
            <p:ph idx="13"/>
          </p:nvPr>
        </p:nvSpPr>
        <p:spPr>
          <a:xfrm>
            <a:off x="6169744" y="1222378"/>
            <a:ext cx="2744515" cy="4943477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9" name="Текст 11"/>
          <p:cNvSpPr>
            <a:spLocks noGrp="1"/>
          </p:cNvSpPr>
          <p:nvPr>
            <p:ph type="body" sz="quarter" idx="10"/>
          </p:nvPr>
        </p:nvSpPr>
        <p:spPr>
          <a:xfrm>
            <a:off x="2124079" y="6477900"/>
            <a:ext cx="67976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0" name="Номер слайда 3"/>
          <p:cNvSpPr>
            <a:spLocks noGrp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902DBF-0FCC-48F3-BFD1-0CF5099F672A}" type="slidenum">
              <a:rPr/>
              <a:pPr>
                <a:defRPr/>
              </a:pPr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3838" y="1222377"/>
            <a:ext cx="8697912" cy="1336677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8" name="Содержимое 2"/>
          <p:cNvSpPr>
            <a:spLocks noGrp="1"/>
          </p:cNvSpPr>
          <p:nvPr>
            <p:ph idx="12"/>
          </p:nvPr>
        </p:nvSpPr>
        <p:spPr>
          <a:xfrm>
            <a:off x="223838" y="2922068"/>
            <a:ext cx="8697912" cy="3243782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7" name="Текст 11"/>
          <p:cNvSpPr>
            <a:spLocks noGrp="1"/>
          </p:cNvSpPr>
          <p:nvPr>
            <p:ph type="body" sz="quarter" idx="10"/>
          </p:nvPr>
        </p:nvSpPr>
        <p:spPr>
          <a:xfrm>
            <a:off x="2124079" y="6477900"/>
            <a:ext cx="67976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5E9EC2-E8C8-47D9-A122-A868AF7942FD}" type="slidenum">
              <a:rPr/>
              <a:pPr>
                <a:defRPr/>
              </a:pPr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5" name="Текст 11"/>
          <p:cNvSpPr>
            <a:spLocks noGrp="1"/>
          </p:cNvSpPr>
          <p:nvPr>
            <p:ph type="body" sz="quarter" idx="10"/>
          </p:nvPr>
        </p:nvSpPr>
        <p:spPr>
          <a:xfrm>
            <a:off x="2124079" y="6477900"/>
            <a:ext cx="67976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E428A-98D9-4DC3-9985-0F22A23DFEC6}" type="slidenum">
              <a:rPr/>
              <a:pPr>
                <a:defRPr/>
              </a:pPr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Текст 14"/>
          <p:cNvSpPr>
            <a:spLocks noGrp="1"/>
          </p:cNvSpPr>
          <p:nvPr>
            <p:ph type="body" sz="quarter" idx="11" hasCustomPrompt="1"/>
          </p:nvPr>
        </p:nvSpPr>
        <p:spPr>
          <a:xfrm>
            <a:off x="1657350" y="6515580"/>
            <a:ext cx="7321550" cy="215444"/>
          </a:xfrm>
        </p:spPr>
        <p:txBody>
          <a:bodyPr wrap="square" anchor="ctr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ru-RU" sz="1400" b="0" kern="1200" dirty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ru-RU" dirty="0"/>
              <a:t>НАЗВАНИЕ ПРЕЗЕНТАЦИИ</a:t>
            </a:r>
          </a:p>
        </p:txBody>
      </p:sp>
      <p:sp>
        <p:nvSpPr>
          <p:cNvPr id="15" name="Текст 4"/>
          <p:cNvSpPr>
            <a:spLocks noGrp="1"/>
          </p:cNvSpPr>
          <p:nvPr>
            <p:ph type="body" sz="quarter" idx="10"/>
          </p:nvPr>
        </p:nvSpPr>
        <p:spPr>
          <a:xfrm>
            <a:off x="150814" y="1214544"/>
            <a:ext cx="8828087" cy="4950883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2" name="Заголовок 1"/>
          <p:cNvSpPr>
            <a:spLocks noGrp="1"/>
          </p:cNvSpPr>
          <p:nvPr>
            <p:ph type="title"/>
          </p:nvPr>
        </p:nvSpPr>
        <p:spPr>
          <a:xfrm>
            <a:off x="1657351" y="101600"/>
            <a:ext cx="7321551" cy="88138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149480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Текст 4"/>
          <p:cNvSpPr>
            <a:spLocks noGrp="1"/>
          </p:cNvSpPr>
          <p:nvPr>
            <p:ph type="body" sz="quarter" idx="10"/>
          </p:nvPr>
        </p:nvSpPr>
        <p:spPr>
          <a:xfrm>
            <a:off x="150814" y="1214544"/>
            <a:ext cx="2846387" cy="4950883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6" name="Текст 4"/>
          <p:cNvSpPr>
            <a:spLocks noGrp="1"/>
          </p:cNvSpPr>
          <p:nvPr>
            <p:ph type="body" sz="quarter" idx="13"/>
          </p:nvPr>
        </p:nvSpPr>
        <p:spPr>
          <a:xfrm>
            <a:off x="6143033" y="1214544"/>
            <a:ext cx="2835868" cy="4950883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7" name="Текст 4"/>
          <p:cNvSpPr>
            <a:spLocks noGrp="1"/>
          </p:cNvSpPr>
          <p:nvPr>
            <p:ph type="body" sz="quarter" idx="14"/>
          </p:nvPr>
        </p:nvSpPr>
        <p:spPr>
          <a:xfrm>
            <a:off x="3143113" y="1214544"/>
            <a:ext cx="2846387" cy="4950883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2" name="Заголовок 1"/>
          <p:cNvSpPr>
            <a:spLocks noGrp="1"/>
          </p:cNvSpPr>
          <p:nvPr>
            <p:ph type="title"/>
          </p:nvPr>
        </p:nvSpPr>
        <p:spPr>
          <a:xfrm>
            <a:off x="1657351" y="101600"/>
            <a:ext cx="7321551" cy="88138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Образец заголовка</a:t>
            </a:r>
          </a:p>
        </p:txBody>
      </p:sp>
      <p:sp>
        <p:nvSpPr>
          <p:cNvPr id="7" name="Текст 14"/>
          <p:cNvSpPr>
            <a:spLocks noGrp="1"/>
          </p:cNvSpPr>
          <p:nvPr>
            <p:ph type="body" sz="quarter" idx="11" hasCustomPrompt="1"/>
          </p:nvPr>
        </p:nvSpPr>
        <p:spPr>
          <a:xfrm>
            <a:off x="1657350" y="6515580"/>
            <a:ext cx="7321550" cy="215444"/>
          </a:xfrm>
        </p:spPr>
        <p:txBody>
          <a:bodyPr wrap="square" anchor="ctr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ru-RU" sz="1400" b="0" kern="1200" dirty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ru-RU" dirty="0"/>
              <a:t>НАЗВАНИЕ ПРЕЗЕНТАЦИИ</a:t>
            </a:r>
          </a:p>
        </p:txBody>
      </p:sp>
    </p:spTree>
    <p:extLst>
      <p:ext uri="{BB962C8B-B14F-4D97-AF65-F5344CB8AC3E}">
        <p14:creationId xmlns:p14="http://schemas.microsoft.com/office/powerpoint/2010/main" val="37570134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Текст 4"/>
          <p:cNvSpPr>
            <a:spLocks noGrp="1"/>
          </p:cNvSpPr>
          <p:nvPr>
            <p:ph type="body" sz="quarter" idx="10"/>
          </p:nvPr>
        </p:nvSpPr>
        <p:spPr>
          <a:xfrm>
            <a:off x="150814" y="1214544"/>
            <a:ext cx="2846387" cy="4950883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4" name="Текст 4"/>
          <p:cNvSpPr>
            <a:spLocks noGrp="1"/>
          </p:cNvSpPr>
          <p:nvPr>
            <p:ph type="body" sz="quarter" idx="14"/>
          </p:nvPr>
        </p:nvSpPr>
        <p:spPr>
          <a:xfrm>
            <a:off x="3143112" y="1214544"/>
            <a:ext cx="5835788" cy="4950883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9" name="Заголовок 1"/>
          <p:cNvSpPr>
            <a:spLocks noGrp="1"/>
          </p:cNvSpPr>
          <p:nvPr>
            <p:ph type="title"/>
          </p:nvPr>
        </p:nvSpPr>
        <p:spPr>
          <a:xfrm>
            <a:off x="1657351" y="101600"/>
            <a:ext cx="7321551" cy="88138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Образец заголовка</a:t>
            </a:r>
          </a:p>
        </p:txBody>
      </p:sp>
      <p:sp>
        <p:nvSpPr>
          <p:cNvPr id="6" name="Текст 14"/>
          <p:cNvSpPr>
            <a:spLocks noGrp="1"/>
          </p:cNvSpPr>
          <p:nvPr>
            <p:ph type="body" sz="quarter" idx="11" hasCustomPrompt="1"/>
          </p:nvPr>
        </p:nvSpPr>
        <p:spPr>
          <a:xfrm>
            <a:off x="1657350" y="6515580"/>
            <a:ext cx="7321550" cy="215444"/>
          </a:xfrm>
        </p:spPr>
        <p:txBody>
          <a:bodyPr wrap="square" anchor="ctr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ru-RU" sz="1400" b="0" kern="1200" dirty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ru-RU" dirty="0"/>
              <a:t>НАЗВАНИЕ ПРЕЗЕНТАЦИИ</a:t>
            </a:r>
          </a:p>
        </p:txBody>
      </p:sp>
    </p:spTree>
    <p:extLst>
      <p:ext uri="{BB962C8B-B14F-4D97-AF65-F5344CB8AC3E}">
        <p14:creationId xmlns:p14="http://schemas.microsoft.com/office/powerpoint/2010/main" val="31243373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Текст 4"/>
          <p:cNvSpPr>
            <a:spLocks noGrp="1"/>
          </p:cNvSpPr>
          <p:nvPr>
            <p:ph type="body" sz="quarter" idx="10"/>
          </p:nvPr>
        </p:nvSpPr>
        <p:spPr>
          <a:xfrm>
            <a:off x="150814" y="1214545"/>
            <a:ext cx="8828087" cy="1549823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4" name="Текст 4"/>
          <p:cNvSpPr>
            <a:spLocks noGrp="1"/>
          </p:cNvSpPr>
          <p:nvPr>
            <p:ph type="body" sz="quarter" idx="13"/>
          </p:nvPr>
        </p:nvSpPr>
        <p:spPr>
          <a:xfrm>
            <a:off x="150814" y="2898147"/>
            <a:ext cx="8828087" cy="3238071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9" name="Заголовок 1"/>
          <p:cNvSpPr>
            <a:spLocks noGrp="1"/>
          </p:cNvSpPr>
          <p:nvPr>
            <p:ph type="title"/>
          </p:nvPr>
        </p:nvSpPr>
        <p:spPr>
          <a:xfrm>
            <a:off x="1657351" y="101600"/>
            <a:ext cx="7321551" cy="88138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Образец заголовка</a:t>
            </a:r>
          </a:p>
        </p:txBody>
      </p:sp>
      <p:sp>
        <p:nvSpPr>
          <p:cNvPr id="7" name="Текст 14"/>
          <p:cNvSpPr>
            <a:spLocks noGrp="1"/>
          </p:cNvSpPr>
          <p:nvPr>
            <p:ph type="body" sz="quarter" idx="11" hasCustomPrompt="1"/>
          </p:nvPr>
        </p:nvSpPr>
        <p:spPr>
          <a:xfrm>
            <a:off x="1657350" y="6515580"/>
            <a:ext cx="7321550" cy="215444"/>
          </a:xfrm>
        </p:spPr>
        <p:txBody>
          <a:bodyPr wrap="square" anchor="ctr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ru-RU" sz="1400" b="0" kern="1200" dirty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ru-RU" dirty="0"/>
              <a:t>НАЗВАНИЕ ПРЕЗЕНТАЦИИ</a:t>
            </a:r>
          </a:p>
        </p:txBody>
      </p:sp>
    </p:spTree>
    <p:extLst>
      <p:ext uri="{BB962C8B-B14F-4D97-AF65-F5344CB8AC3E}">
        <p14:creationId xmlns:p14="http://schemas.microsoft.com/office/powerpoint/2010/main" val="2648383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24079" y="1309688"/>
            <a:ext cx="6797675" cy="4856162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Текст 11"/>
          <p:cNvSpPr>
            <a:spLocks noGrp="1"/>
          </p:cNvSpPr>
          <p:nvPr>
            <p:ph type="body" sz="quarter" idx="10"/>
          </p:nvPr>
        </p:nvSpPr>
        <p:spPr>
          <a:xfrm>
            <a:off x="2124079" y="6477900"/>
            <a:ext cx="67976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1657351" y="101600"/>
            <a:ext cx="7321551" cy="88138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Образец заголовка</a:t>
            </a:r>
          </a:p>
        </p:txBody>
      </p:sp>
      <p:sp>
        <p:nvSpPr>
          <p:cNvPr id="4" name="Текст 14"/>
          <p:cNvSpPr>
            <a:spLocks noGrp="1"/>
          </p:cNvSpPr>
          <p:nvPr>
            <p:ph type="body" sz="quarter" idx="11" hasCustomPrompt="1"/>
          </p:nvPr>
        </p:nvSpPr>
        <p:spPr>
          <a:xfrm>
            <a:off x="1657350" y="6515580"/>
            <a:ext cx="7321550" cy="215444"/>
          </a:xfrm>
        </p:spPr>
        <p:txBody>
          <a:bodyPr wrap="square" anchor="ctr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ru-RU" sz="1400" b="0" kern="1200" dirty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ru-RU" dirty="0"/>
              <a:t>НАЗВАНИЕ ПРЕЗЕНТАЦИИ</a:t>
            </a:r>
          </a:p>
        </p:txBody>
      </p:sp>
    </p:spTree>
    <p:extLst>
      <p:ext uri="{BB962C8B-B14F-4D97-AF65-F5344CB8AC3E}">
        <p14:creationId xmlns:p14="http://schemas.microsoft.com/office/powerpoint/2010/main" val="29378821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Рабоч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699202" y="0"/>
            <a:ext cx="7279699" cy="982984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2426797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24080" y="1309688"/>
            <a:ext cx="6797675" cy="4856162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Текст 11"/>
          <p:cNvSpPr>
            <a:spLocks noGrp="1"/>
          </p:cNvSpPr>
          <p:nvPr>
            <p:ph type="body" sz="quarter" idx="10"/>
          </p:nvPr>
        </p:nvSpPr>
        <p:spPr>
          <a:xfrm>
            <a:off x="2124080" y="6477902"/>
            <a:ext cx="67976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24080" y="1309688"/>
            <a:ext cx="6797675" cy="4856162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Текст 11"/>
          <p:cNvSpPr>
            <a:spLocks noGrp="1"/>
          </p:cNvSpPr>
          <p:nvPr>
            <p:ph type="body" sz="quarter" idx="10"/>
          </p:nvPr>
        </p:nvSpPr>
        <p:spPr>
          <a:xfrm>
            <a:off x="2124080" y="6477902"/>
            <a:ext cx="67976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4079" y="0"/>
            <a:ext cx="6797675" cy="1009650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5" name="Текст 11"/>
          <p:cNvSpPr>
            <a:spLocks noGrp="1"/>
          </p:cNvSpPr>
          <p:nvPr>
            <p:ph type="body" sz="quarter" idx="10"/>
          </p:nvPr>
        </p:nvSpPr>
        <p:spPr>
          <a:xfrm>
            <a:off x="2124079" y="6477900"/>
            <a:ext cx="67976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Содержимое 2"/>
          <p:cNvSpPr>
            <a:spLocks noGrp="1"/>
          </p:cNvSpPr>
          <p:nvPr>
            <p:ph idx="1"/>
          </p:nvPr>
        </p:nvSpPr>
        <p:spPr>
          <a:xfrm>
            <a:off x="223838" y="1222378"/>
            <a:ext cx="8707437" cy="4943477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7" name="Номер слайда 3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D263FC-D6D4-414B-80ED-542FA3F7ED48}" type="slidenum">
              <a:rPr/>
              <a:pPr>
                <a:defRPr/>
              </a:pPr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3840" y="1222378"/>
            <a:ext cx="2749550" cy="4943477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7" name="Содержимое 2"/>
          <p:cNvSpPr>
            <a:spLocks noGrp="1"/>
          </p:cNvSpPr>
          <p:nvPr>
            <p:ph idx="12"/>
          </p:nvPr>
        </p:nvSpPr>
        <p:spPr>
          <a:xfrm>
            <a:off x="3197225" y="1222378"/>
            <a:ext cx="5724525" cy="4943477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0" name="Текст 11"/>
          <p:cNvSpPr>
            <a:spLocks noGrp="1"/>
          </p:cNvSpPr>
          <p:nvPr>
            <p:ph type="body" sz="quarter" idx="10"/>
          </p:nvPr>
        </p:nvSpPr>
        <p:spPr>
          <a:xfrm>
            <a:off x="2124079" y="6477900"/>
            <a:ext cx="67976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302BA0-F839-48B2-ACCC-C25CE3F5F0F8}" type="slidenum">
              <a:rPr/>
              <a:pPr>
                <a:defRPr/>
              </a:pPr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3840" y="1222378"/>
            <a:ext cx="2749550" cy="4943477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7" name="Содержимое 2"/>
          <p:cNvSpPr>
            <a:spLocks noGrp="1"/>
          </p:cNvSpPr>
          <p:nvPr>
            <p:ph idx="12"/>
          </p:nvPr>
        </p:nvSpPr>
        <p:spPr>
          <a:xfrm>
            <a:off x="3199311" y="1222378"/>
            <a:ext cx="2744515" cy="4943477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8" name="Содержимое 2"/>
          <p:cNvSpPr>
            <a:spLocks noGrp="1"/>
          </p:cNvSpPr>
          <p:nvPr>
            <p:ph idx="13"/>
          </p:nvPr>
        </p:nvSpPr>
        <p:spPr>
          <a:xfrm>
            <a:off x="6169744" y="1222378"/>
            <a:ext cx="2744515" cy="4943477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9" name="Текст 11"/>
          <p:cNvSpPr>
            <a:spLocks noGrp="1"/>
          </p:cNvSpPr>
          <p:nvPr>
            <p:ph type="body" sz="quarter" idx="10"/>
          </p:nvPr>
        </p:nvSpPr>
        <p:spPr>
          <a:xfrm>
            <a:off x="2124079" y="6477900"/>
            <a:ext cx="67976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0" name="Номер слайда 3"/>
          <p:cNvSpPr>
            <a:spLocks noGrp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99201D-F302-4B7A-9687-C7B180C46592}" type="slidenum">
              <a:rPr/>
              <a:pPr>
                <a:defRPr/>
              </a:pPr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3838" y="1222377"/>
            <a:ext cx="8697912" cy="1336677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8" name="Содержимое 2"/>
          <p:cNvSpPr>
            <a:spLocks noGrp="1"/>
          </p:cNvSpPr>
          <p:nvPr>
            <p:ph idx="12"/>
          </p:nvPr>
        </p:nvSpPr>
        <p:spPr>
          <a:xfrm>
            <a:off x="223838" y="2922068"/>
            <a:ext cx="8697912" cy="3243782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7" name="Текст 11"/>
          <p:cNvSpPr>
            <a:spLocks noGrp="1"/>
          </p:cNvSpPr>
          <p:nvPr>
            <p:ph type="body" sz="quarter" idx="10"/>
          </p:nvPr>
        </p:nvSpPr>
        <p:spPr>
          <a:xfrm>
            <a:off x="2124079" y="6477900"/>
            <a:ext cx="67976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1F458A-6800-4B88-8123-4DFEAEC05EC2}" type="slidenum">
              <a:rPr/>
              <a:pPr>
                <a:defRPr/>
              </a:pPr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5" name="Текст 11"/>
          <p:cNvSpPr>
            <a:spLocks noGrp="1"/>
          </p:cNvSpPr>
          <p:nvPr>
            <p:ph type="body" sz="quarter" idx="10"/>
          </p:nvPr>
        </p:nvSpPr>
        <p:spPr>
          <a:xfrm>
            <a:off x="2124079" y="6477900"/>
            <a:ext cx="67976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D76F06-92A4-4668-8AC6-F12D4D09FAA4}" type="slidenum">
              <a:rPr/>
              <a:pPr>
                <a:defRPr/>
              </a:pPr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emf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7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5" Type="http://schemas.openxmlformats.org/officeDocument/2006/relationships/slideLayout" Target="../slideLayouts/slideLayout9.xml"/><Relationship Id="rId4" Type="http://schemas.openxmlformats.org/officeDocument/2006/relationships/slideLayout" Target="../slideLayouts/slideLayout8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emf"/><Relationship Id="rId3" Type="http://schemas.openxmlformats.org/officeDocument/2006/relationships/slideLayout" Target="../slideLayouts/slideLayout18.xml"/><Relationship Id="rId7" Type="http://schemas.openxmlformats.org/officeDocument/2006/relationships/theme" Target="../theme/theme5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5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>
              <a:defRPr/>
            </a:pPr>
            <a:endParaRPr lang="ru-RU" sz="1700">
              <a:solidFill>
                <a:srgbClr val="FFFFFF"/>
              </a:solidFill>
              <a:latin typeface="Arial Narrow" pitchFamily="34" charset="0"/>
              <a:cs typeface="+mn-cs"/>
            </a:endParaRPr>
          </a:p>
        </p:txBody>
      </p:sp>
      <p:sp>
        <p:nvSpPr>
          <p:cNvPr id="367630" name="Rectangle 14"/>
          <p:cNvSpPr>
            <a:spLocks noChangeArrowheads="1"/>
          </p:cNvSpPr>
          <p:nvPr userDrawn="1"/>
        </p:nvSpPr>
        <p:spPr bwMode="auto">
          <a:xfrm>
            <a:off x="755650" y="7605713"/>
            <a:ext cx="4103688" cy="431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>
              <a:defRPr/>
            </a:pPr>
            <a:endParaRPr lang="ru-RU" sz="1700">
              <a:solidFill>
                <a:srgbClr val="FFFFFF"/>
              </a:solidFill>
              <a:latin typeface="Arial Narrow" pitchFamily="34" charset="0"/>
              <a:cs typeface="+mn-cs"/>
            </a:endParaRPr>
          </a:p>
        </p:txBody>
      </p:sp>
      <p:sp>
        <p:nvSpPr>
          <p:cNvPr id="11" name="Rectangle 7"/>
          <p:cNvSpPr>
            <a:spLocks noChangeArrowheads="1"/>
          </p:cNvSpPr>
          <p:nvPr userDrawn="1"/>
        </p:nvSpPr>
        <p:spPr bwMode="auto">
          <a:xfrm>
            <a:off x="0" y="0"/>
            <a:ext cx="1898650" cy="10795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>
              <a:defRPr/>
            </a:pPr>
            <a:endParaRPr lang="ru-RU" sz="1700">
              <a:solidFill>
                <a:srgbClr val="FFFFFF"/>
              </a:solidFill>
              <a:latin typeface="Arial Narrow" pitchFamily="34" charset="0"/>
              <a:cs typeface="+mn-cs"/>
            </a:endParaRPr>
          </a:p>
        </p:txBody>
      </p:sp>
      <p:sp>
        <p:nvSpPr>
          <p:cNvPr id="14" name="Rectangle 8"/>
          <p:cNvSpPr>
            <a:spLocks noChangeArrowheads="1"/>
          </p:cNvSpPr>
          <p:nvPr userDrawn="1"/>
        </p:nvSpPr>
        <p:spPr bwMode="auto">
          <a:xfrm>
            <a:off x="1898650" y="0"/>
            <a:ext cx="7245350" cy="1079500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>
              <a:defRPr/>
            </a:pPr>
            <a:endParaRPr lang="ru-RU" sz="1700">
              <a:solidFill>
                <a:srgbClr val="FFFFFF"/>
              </a:solidFill>
              <a:latin typeface="Arial Narrow" pitchFamily="34" charset="0"/>
              <a:cs typeface="+mn-cs"/>
            </a:endParaRPr>
          </a:p>
        </p:txBody>
      </p:sp>
      <p:sp>
        <p:nvSpPr>
          <p:cNvPr id="21" name="Rectangle 4"/>
          <p:cNvSpPr>
            <a:spLocks noChangeArrowheads="1"/>
          </p:cNvSpPr>
          <p:nvPr userDrawn="1"/>
        </p:nvSpPr>
        <p:spPr bwMode="auto">
          <a:xfrm>
            <a:off x="0" y="6405567"/>
            <a:ext cx="9144000" cy="452437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>
              <a:defRPr/>
            </a:pPr>
            <a:endParaRPr lang="ru-RU" sz="1700">
              <a:solidFill>
                <a:srgbClr val="FFFFFF"/>
              </a:solidFill>
              <a:latin typeface="Arial Narrow" pitchFamily="34" charset="0"/>
              <a:cs typeface="+mn-cs"/>
            </a:endParaRPr>
          </a:p>
        </p:txBody>
      </p:sp>
      <p:sp>
        <p:nvSpPr>
          <p:cNvPr id="17" name="Line 15"/>
          <p:cNvSpPr>
            <a:spLocks noChangeShapeType="1"/>
          </p:cNvSpPr>
          <p:nvPr userDrawn="1"/>
        </p:nvSpPr>
        <p:spPr bwMode="auto">
          <a:xfrm>
            <a:off x="0" y="1069975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>
              <a:defRPr/>
            </a:pPr>
            <a:endParaRPr lang="ru-RU" sz="1700">
              <a:solidFill>
                <a:srgbClr val="FFFFFF"/>
              </a:solidFill>
              <a:latin typeface="Arial Narrow" pitchFamily="34" charset="0"/>
              <a:cs typeface="+mn-cs"/>
            </a:endParaRPr>
          </a:p>
        </p:txBody>
      </p:sp>
      <p:sp>
        <p:nvSpPr>
          <p:cNvPr id="20" name="Line 14"/>
          <p:cNvSpPr>
            <a:spLocks noChangeShapeType="1"/>
          </p:cNvSpPr>
          <p:nvPr userDrawn="1"/>
        </p:nvSpPr>
        <p:spPr bwMode="auto">
          <a:xfrm>
            <a:off x="0" y="6405563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>
              <a:defRPr/>
            </a:pPr>
            <a:endParaRPr lang="ru-RU" sz="1700">
              <a:solidFill>
                <a:srgbClr val="FFFFFF"/>
              </a:solidFill>
              <a:latin typeface="Arial Narrow" pitchFamily="34" charset="0"/>
              <a:cs typeface="+mn-cs"/>
            </a:endParaRPr>
          </a:p>
        </p:txBody>
      </p:sp>
      <p:sp>
        <p:nvSpPr>
          <p:cNvPr id="13" name="Line 9"/>
          <p:cNvSpPr>
            <a:spLocks noChangeShapeType="1"/>
          </p:cNvSpPr>
          <p:nvPr userDrawn="1"/>
        </p:nvSpPr>
        <p:spPr bwMode="auto">
          <a:xfrm>
            <a:off x="1898650" y="4"/>
            <a:ext cx="0" cy="1069975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>
              <a:defRPr/>
            </a:pPr>
            <a:endParaRPr lang="ru-RU" sz="1700">
              <a:solidFill>
                <a:srgbClr val="FFFFFF"/>
              </a:solidFill>
              <a:latin typeface="Arial Narrow" pitchFamily="34" charset="0"/>
              <a:cs typeface="+mn-cs"/>
            </a:endParaRPr>
          </a:p>
        </p:txBody>
      </p:sp>
      <p:pic>
        <p:nvPicPr>
          <p:cNvPr id="1034" name="Picture 2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190500" y="136525"/>
            <a:ext cx="1479550" cy="81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0" r:id="rId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5pPr>
      <a:lvl6pPr marL="457189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6pPr>
      <a:lvl7pPr marL="914377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7pPr>
      <a:lvl8pPr marL="1371566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8pPr>
      <a:lvl9pPr marL="1828754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9pPr>
    </p:titleStyle>
    <p:bodyStyle>
      <a:lvl1pPr marL="342891" indent="-342891" algn="l" rtl="0" eaLnBrk="0" fontAlgn="base" hangingPunct="0">
        <a:spcBef>
          <a:spcPct val="20000"/>
        </a:spcBef>
        <a:spcAft>
          <a:spcPct val="0"/>
        </a:spcAft>
        <a:defRPr sz="2600" b="1">
          <a:solidFill>
            <a:srgbClr val="003366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537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726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8914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103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ru-RU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>
              <a:defRPr/>
            </a:pPr>
            <a:endParaRPr lang="ru-RU" sz="1700">
              <a:solidFill>
                <a:srgbClr val="FFFFFF"/>
              </a:solidFill>
              <a:latin typeface="Arial Narrow" pitchFamily="34" charset="0"/>
              <a:cs typeface="+mn-cs"/>
            </a:endParaRPr>
          </a:p>
        </p:txBody>
      </p:sp>
      <p:sp>
        <p:nvSpPr>
          <p:cNvPr id="367630" name="Rectangle 14"/>
          <p:cNvSpPr>
            <a:spLocks noChangeArrowheads="1"/>
          </p:cNvSpPr>
          <p:nvPr userDrawn="1"/>
        </p:nvSpPr>
        <p:spPr bwMode="auto">
          <a:xfrm>
            <a:off x="755650" y="7605713"/>
            <a:ext cx="4103688" cy="431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>
              <a:defRPr/>
            </a:pPr>
            <a:endParaRPr lang="ru-RU" sz="1700">
              <a:solidFill>
                <a:srgbClr val="FFFFFF"/>
              </a:solidFill>
              <a:latin typeface="Arial Narrow" pitchFamily="34" charset="0"/>
              <a:cs typeface="+mn-cs"/>
            </a:endParaRPr>
          </a:p>
        </p:txBody>
      </p:sp>
      <p:sp>
        <p:nvSpPr>
          <p:cNvPr id="11" name="Rectangle 7"/>
          <p:cNvSpPr>
            <a:spLocks noChangeArrowheads="1"/>
          </p:cNvSpPr>
          <p:nvPr userDrawn="1"/>
        </p:nvSpPr>
        <p:spPr bwMode="auto">
          <a:xfrm>
            <a:off x="0" y="0"/>
            <a:ext cx="1898650" cy="10795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>
              <a:defRPr/>
            </a:pPr>
            <a:endParaRPr lang="ru-RU" sz="1700">
              <a:solidFill>
                <a:srgbClr val="FFFFFF"/>
              </a:solidFill>
              <a:latin typeface="Arial Narrow" pitchFamily="34" charset="0"/>
              <a:cs typeface="+mn-cs"/>
            </a:endParaRPr>
          </a:p>
        </p:txBody>
      </p:sp>
      <p:sp>
        <p:nvSpPr>
          <p:cNvPr id="14" name="Rectangle 8"/>
          <p:cNvSpPr>
            <a:spLocks noChangeArrowheads="1"/>
          </p:cNvSpPr>
          <p:nvPr userDrawn="1"/>
        </p:nvSpPr>
        <p:spPr bwMode="auto">
          <a:xfrm>
            <a:off x="1898650" y="0"/>
            <a:ext cx="7245350" cy="1079500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>
              <a:defRPr/>
            </a:pPr>
            <a:endParaRPr lang="ru-RU" sz="1700">
              <a:solidFill>
                <a:srgbClr val="FFFFFF"/>
              </a:solidFill>
              <a:latin typeface="Arial Narrow" pitchFamily="34" charset="0"/>
              <a:cs typeface="+mn-cs"/>
            </a:endParaRPr>
          </a:p>
        </p:txBody>
      </p:sp>
      <p:sp>
        <p:nvSpPr>
          <p:cNvPr id="21" name="Rectangle 4"/>
          <p:cNvSpPr>
            <a:spLocks noChangeArrowheads="1"/>
          </p:cNvSpPr>
          <p:nvPr userDrawn="1"/>
        </p:nvSpPr>
        <p:spPr bwMode="auto">
          <a:xfrm>
            <a:off x="0" y="6405567"/>
            <a:ext cx="9144000" cy="452437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>
              <a:defRPr/>
            </a:pPr>
            <a:endParaRPr lang="ru-RU" sz="1700">
              <a:solidFill>
                <a:srgbClr val="FFFFFF"/>
              </a:solidFill>
              <a:latin typeface="Arial Narrow" pitchFamily="34" charset="0"/>
              <a:cs typeface="+mn-cs"/>
            </a:endParaRPr>
          </a:p>
        </p:txBody>
      </p:sp>
      <p:sp>
        <p:nvSpPr>
          <p:cNvPr id="17" name="Line 15"/>
          <p:cNvSpPr>
            <a:spLocks noChangeShapeType="1"/>
          </p:cNvSpPr>
          <p:nvPr userDrawn="1"/>
        </p:nvSpPr>
        <p:spPr bwMode="auto">
          <a:xfrm>
            <a:off x="0" y="1069975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>
              <a:defRPr/>
            </a:pPr>
            <a:endParaRPr lang="ru-RU" sz="1700">
              <a:solidFill>
                <a:srgbClr val="FFFFFF"/>
              </a:solidFill>
              <a:latin typeface="Arial Narrow" pitchFamily="34" charset="0"/>
              <a:cs typeface="+mn-cs"/>
            </a:endParaRPr>
          </a:p>
        </p:txBody>
      </p:sp>
      <p:sp>
        <p:nvSpPr>
          <p:cNvPr id="20" name="Line 14"/>
          <p:cNvSpPr>
            <a:spLocks noChangeShapeType="1"/>
          </p:cNvSpPr>
          <p:nvPr userDrawn="1"/>
        </p:nvSpPr>
        <p:spPr bwMode="auto">
          <a:xfrm>
            <a:off x="0" y="6405563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>
              <a:defRPr/>
            </a:pPr>
            <a:endParaRPr lang="ru-RU" sz="1700">
              <a:solidFill>
                <a:srgbClr val="FFFFFF"/>
              </a:solidFill>
              <a:latin typeface="Arial Narrow" pitchFamily="34" charset="0"/>
              <a:cs typeface="+mn-cs"/>
            </a:endParaRPr>
          </a:p>
        </p:txBody>
      </p:sp>
      <p:sp>
        <p:nvSpPr>
          <p:cNvPr id="13" name="Line 9"/>
          <p:cNvSpPr>
            <a:spLocks noChangeShapeType="1"/>
          </p:cNvSpPr>
          <p:nvPr userDrawn="1"/>
        </p:nvSpPr>
        <p:spPr bwMode="auto">
          <a:xfrm>
            <a:off x="1898650" y="4"/>
            <a:ext cx="0" cy="1069975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>
              <a:defRPr/>
            </a:pPr>
            <a:endParaRPr lang="ru-RU" sz="1700">
              <a:solidFill>
                <a:srgbClr val="FFFFFF"/>
              </a:solidFill>
              <a:latin typeface="Arial Narrow" pitchFamily="34" charset="0"/>
              <a:cs typeface="+mn-cs"/>
            </a:endParaRPr>
          </a:p>
        </p:txBody>
      </p:sp>
      <p:pic>
        <p:nvPicPr>
          <p:cNvPr id="4106" name="Picture 2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190500" y="136525"/>
            <a:ext cx="1479550" cy="81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2" r:id="rId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5pPr>
      <a:lvl6pPr marL="457189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6pPr>
      <a:lvl7pPr marL="914377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7pPr>
      <a:lvl8pPr marL="1371566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8pPr>
      <a:lvl9pPr marL="1828754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9pPr>
    </p:titleStyle>
    <p:bodyStyle>
      <a:lvl1pPr marL="342891" indent="-342891" algn="l" rtl="0" eaLnBrk="0" fontAlgn="base" hangingPunct="0">
        <a:spcBef>
          <a:spcPct val="20000"/>
        </a:spcBef>
        <a:spcAft>
          <a:spcPct val="0"/>
        </a:spcAft>
        <a:defRPr sz="2600" b="1">
          <a:solidFill>
            <a:srgbClr val="003366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537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726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8914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103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ru-RU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5"/>
          <p:cNvSpPr>
            <a:spLocks noChangeArrowheads="1"/>
          </p:cNvSpPr>
          <p:nvPr userDrawn="1"/>
        </p:nvSpPr>
        <p:spPr bwMode="auto">
          <a:xfrm>
            <a:off x="0" y="6403979"/>
            <a:ext cx="9144000" cy="454025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>
              <a:defRPr/>
            </a:pPr>
            <a:endParaRPr lang="ru-RU" sz="1700" dirty="0">
              <a:solidFill>
                <a:srgbClr val="FFFFFF"/>
              </a:solidFill>
              <a:latin typeface="Arial Narrow" pitchFamily="34" charset="0"/>
              <a:cs typeface="+mn-cs"/>
            </a:endParaRPr>
          </a:p>
        </p:txBody>
      </p:sp>
      <p:sp>
        <p:nvSpPr>
          <p:cNvPr id="15" name="Rectangle 4"/>
          <p:cNvSpPr>
            <a:spLocks noChangeArrowheads="1"/>
          </p:cNvSpPr>
          <p:nvPr userDrawn="1"/>
        </p:nvSpPr>
        <p:spPr bwMode="auto">
          <a:xfrm>
            <a:off x="2" y="6405567"/>
            <a:ext cx="1897063" cy="452437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>
              <a:defRPr/>
            </a:pPr>
            <a:endParaRPr lang="ru-RU" sz="1700">
              <a:solidFill>
                <a:srgbClr val="FFFFFF"/>
              </a:solidFill>
              <a:latin typeface="Arial Narrow" pitchFamily="34" charset="0"/>
              <a:cs typeface="+mn-cs"/>
            </a:endParaRPr>
          </a:p>
        </p:txBody>
      </p:sp>
      <p:sp>
        <p:nvSpPr>
          <p:cNvPr id="399367" name="Rectangle 7"/>
          <p:cNvSpPr>
            <a:spLocks noChangeArrowheads="1"/>
          </p:cNvSpPr>
          <p:nvPr userDrawn="1"/>
        </p:nvSpPr>
        <p:spPr bwMode="auto">
          <a:xfrm>
            <a:off x="0" y="0"/>
            <a:ext cx="1906588" cy="10795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>
              <a:defRPr/>
            </a:pPr>
            <a:endParaRPr lang="ru-RU" sz="1700">
              <a:solidFill>
                <a:srgbClr val="FFFFFF"/>
              </a:solidFill>
              <a:latin typeface="Arial Narrow" pitchFamily="34" charset="0"/>
              <a:cs typeface="+mn-cs"/>
            </a:endParaRPr>
          </a:p>
        </p:txBody>
      </p:sp>
      <p:sp>
        <p:nvSpPr>
          <p:cNvPr id="399368" name="Rectangle 8"/>
          <p:cNvSpPr>
            <a:spLocks noChangeArrowheads="1"/>
          </p:cNvSpPr>
          <p:nvPr userDrawn="1"/>
        </p:nvSpPr>
        <p:spPr bwMode="auto">
          <a:xfrm>
            <a:off x="1898650" y="0"/>
            <a:ext cx="7245350" cy="1079500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>
              <a:defRPr/>
            </a:pPr>
            <a:endParaRPr lang="ru-RU" sz="1700">
              <a:solidFill>
                <a:srgbClr val="FFFFFF"/>
              </a:solidFill>
              <a:latin typeface="Arial Narrow" pitchFamily="34" charset="0"/>
              <a:cs typeface="+mn-cs"/>
            </a:endParaRPr>
          </a:p>
        </p:txBody>
      </p:sp>
      <p:sp>
        <p:nvSpPr>
          <p:cNvPr id="7174" name="Rectangle 10"/>
          <p:cNvSpPr>
            <a:spLocks noGrp="1" noChangeArrowheads="1"/>
          </p:cNvSpPr>
          <p:nvPr userDrawn="1">
            <p:ph type="title"/>
          </p:nvPr>
        </p:nvSpPr>
        <p:spPr bwMode="auto">
          <a:xfrm>
            <a:off x="2124077" y="0"/>
            <a:ext cx="6797675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99375" name="Line 15"/>
          <p:cNvSpPr>
            <a:spLocks noChangeShapeType="1"/>
          </p:cNvSpPr>
          <p:nvPr userDrawn="1"/>
        </p:nvSpPr>
        <p:spPr bwMode="auto">
          <a:xfrm>
            <a:off x="0" y="1069975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>
              <a:defRPr/>
            </a:pPr>
            <a:endParaRPr lang="ru-RU" sz="1700">
              <a:solidFill>
                <a:srgbClr val="FFFFFF"/>
              </a:solidFill>
              <a:latin typeface="Arial Narrow" pitchFamily="34" charset="0"/>
              <a:cs typeface="+mn-cs"/>
            </a:endParaRPr>
          </a:p>
        </p:txBody>
      </p:sp>
      <p:sp>
        <p:nvSpPr>
          <p:cNvPr id="18" name="Line 6"/>
          <p:cNvSpPr>
            <a:spLocks noChangeShapeType="1"/>
          </p:cNvSpPr>
          <p:nvPr userDrawn="1"/>
        </p:nvSpPr>
        <p:spPr bwMode="auto">
          <a:xfrm>
            <a:off x="1898650" y="6399217"/>
            <a:ext cx="0" cy="458787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>
              <a:defRPr/>
            </a:pPr>
            <a:endParaRPr lang="ru-RU" sz="1700">
              <a:solidFill>
                <a:srgbClr val="FFFFFF"/>
              </a:solidFill>
              <a:latin typeface="Arial Narrow" pitchFamily="34" charset="0"/>
              <a:cs typeface="+mn-cs"/>
            </a:endParaRPr>
          </a:p>
        </p:txBody>
      </p:sp>
      <p:sp>
        <p:nvSpPr>
          <p:cNvPr id="21" name="Line 14"/>
          <p:cNvSpPr>
            <a:spLocks noChangeShapeType="1"/>
          </p:cNvSpPr>
          <p:nvPr userDrawn="1"/>
        </p:nvSpPr>
        <p:spPr bwMode="auto">
          <a:xfrm>
            <a:off x="0" y="6405563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>
              <a:defRPr/>
            </a:pPr>
            <a:endParaRPr lang="ru-RU" sz="1700">
              <a:solidFill>
                <a:srgbClr val="FFFFFF"/>
              </a:solidFill>
              <a:latin typeface="Arial Narrow" pitchFamily="34" charset="0"/>
              <a:cs typeface="+mn-cs"/>
            </a:endParaRPr>
          </a:p>
        </p:txBody>
      </p:sp>
      <p:sp>
        <p:nvSpPr>
          <p:cNvPr id="13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6"/>
            <a:ext cx="14874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>
                <a:solidFill>
                  <a:srgbClr val="FFFFFF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B09B57B0-BD3B-4FBE-905D-243BF9CCF89F}" type="slidenum">
              <a:rPr/>
              <a:pPr>
                <a:defRPr/>
              </a:pPr>
              <a:t>‹#›</a:t>
            </a:fld>
            <a:endParaRPr dirty="0"/>
          </a:p>
        </p:txBody>
      </p:sp>
      <p:sp>
        <p:nvSpPr>
          <p:cNvPr id="14" name="Line 9"/>
          <p:cNvSpPr>
            <a:spLocks noChangeShapeType="1"/>
          </p:cNvSpPr>
          <p:nvPr userDrawn="1"/>
        </p:nvSpPr>
        <p:spPr bwMode="auto">
          <a:xfrm>
            <a:off x="1898650" y="4"/>
            <a:ext cx="0" cy="1069975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>
              <a:defRPr/>
            </a:pPr>
            <a:endParaRPr lang="ru-RU" sz="1700">
              <a:solidFill>
                <a:srgbClr val="FFFFFF"/>
              </a:solidFill>
              <a:latin typeface="Arial Narrow" pitchFamily="34" charset="0"/>
              <a:cs typeface="+mn-cs"/>
            </a:endParaRPr>
          </a:p>
        </p:txBody>
      </p:sp>
      <p:pic>
        <p:nvPicPr>
          <p:cNvPr id="7180" name="Picture 2"/>
          <p:cNvPicPr>
            <a:picLocks noChangeAspect="1" noChangeArrowheads="1"/>
          </p:cNvPicPr>
          <p:nvPr userDrawn="1"/>
        </p:nvPicPr>
        <p:blipFill>
          <a:blip r:embed="rId8"/>
          <a:srcRect/>
          <a:stretch>
            <a:fillRect/>
          </a:stretch>
        </p:blipFill>
        <p:spPr bwMode="auto">
          <a:xfrm>
            <a:off x="190500" y="136525"/>
            <a:ext cx="1479550" cy="81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18" r:id="rId2"/>
    <p:sldLayoutId id="2147483717" r:id="rId3"/>
    <p:sldLayoutId id="2147483716" r:id="rId4"/>
    <p:sldLayoutId id="2147483715" r:id="rId5"/>
    <p:sldLayoutId id="2147483714" r:id="rId6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5pPr>
      <a:lvl6pPr marL="457189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6pPr>
      <a:lvl7pPr marL="914377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7pPr>
      <a:lvl8pPr marL="1371566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8pPr>
      <a:lvl9pPr marL="1828754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9pPr>
    </p:titleStyle>
    <p:body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3366"/>
          </a:solidFill>
          <a:latin typeface="+mn-lt"/>
          <a:ea typeface="+mn-ea"/>
          <a:cs typeface="+mn-cs"/>
        </a:defRPr>
      </a:lvl1pPr>
      <a:lvl2pPr marL="827067" indent="-285744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235044" indent="-228594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43022" indent="-228594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537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726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8914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103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ru-RU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5"/>
          <p:cNvSpPr>
            <a:spLocks noChangeArrowheads="1"/>
          </p:cNvSpPr>
          <p:nvPr userDrawn="1"/>
        </p:nvSpPr>
        <p:spPr bwMode="auto">
          <a:xfrm>
            <a:off x="0" y="6403979"/>
            <a:ext cx="9144000" cy="454025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>
              <a:defRPr/>
            </a:pPr>
            <a:endParaRPr lang="ru-RU" sz="1700" dirty="0">
              <a:solidFill>
                <a:srgbClr val="FFFFFF"/>
              </a:solidFill>
              <a:latin typeface="Arial Narrow" pitchFamily="34" charset="0"/>
            </a:endParaRPr>
          </a:p>
        </p:txBody>
      </p:sp>
      <p:sp>
        <p:nvSpPr>
          <p:cNvPr id="15" name="Rectangle 4"/>
          <p:cNvSpPr>
            <a:spLocks noChangeArrowheads="1"/>
          </p:cNvSpPr>
          <p:nvPr userDrawn="1"/>
        </p:nvSpPr>
        <p:spPr bwMode="auto">
          <a:xfrm>
            <a:off x="2" y="6405567"/>
            <a:ext cx="1897063" cy="452437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>
              <a:defRPr/>
            </a:pPr>
            <a:endParaRPr lang="ru-RU" sz="1700">
              <a:solidFill>
                <a:srgbClr val="FFFFFF"/>
              </a:solidFill>
              <a:latin typeface="Arial Narrow" pitchFamily="34" charset="0"/>
            </a:endParaRPr>
          </a:p>
        </p:txBody>
      </p:sp>
      <p:sp>
        <p:nvSpPr>
          <p:cNvPr id="399367" name="Rectangle 7"/>
          <p:cNvSpPr>
            <a:spLocks noChangeArrowheads="1"/>
          </p:cNvSpPr>
          <p:nvPr userDrawn="1"/>
        </p:nvSpPr>
        <p:spPr bwMode="auto">
          <a:xfrm>
            <a:off x="0" y="0"/>
            <a:ext cx="1906588" cy="10795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>
              <a:defRPr/>
            </a:pPr>
            <a:endParaRPr lang="ru-RU" sz="1700">
              <a:solidFill>
                <a:srgbClr val="FFFFFF"/>
              </a:solidFill>
              <a:latin typeface="Arial Narrow" pitchFamily="34" charset="0"/>
            </a:endParaRPr>
          </a:p>
        </p:txBody>
      </p:sp>
      <p:sp>
        <p:nvSpPr>
          <p:cNvPr id="399368" name="Rectangle 8"/>
          <p:cNvSpPr>
            <a:spLocks noChangeArrowheads="1"/>
          </p:cNvSpPr>
          <p:nvPr userDrawn="1"/>
        </p:nvSpPr>
        <p:spPr bwMode="auto">
          <a:xfrm>
            <a:off x="1898650" y="0"/>
            <a:ext cx="7245350" cy="1079500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>
              <a:defRPr/>
            </a:pPr>
            <a:endParaRPr lang="ru-RU" sz="1700">
              <a:solidFill>
                <a:srgbClr val="FFFFFF"/>
              </a:solidFill>
              <a:latin typeface="Arial Narrow" pitchFamily="34" charset="0"/>
            </a:endParaRPr>
          </a:p>
        </p:txBody>
      </p:sp>
      <p:sp>
        <p:nvSpPr>
          <p:cNvPr id="14342" name="Rectangle 10"/>
          <p:cNvSpPr>
            <a:spLocks noGrp="1" noChangeArrowheads="1"/>
          </p:cNvSpPr>
          <p:nvPr userDrawn="1">
            <p:ph type="title"/>
          </p:nvPr>
        </p:nvSpPr>
        <p:spPr bwMode="auto">
          <a:xfrm>
            <a:off x="2124077" y="0"/>
            <a:ext cx="6797675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99375" name="Line 15"/>
          <p:cNvSpPr>
            <a:spLocks noChangeShapeType="1"/>
          </p:cNvSpPr>
          <p:nvPr userDrawn="1"/>
        </p:nvSpPr>
        <p:spPr bwMode="auto">
          <a:xfrm>
            <a:off x="0" y="1069975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>
              <a:defRPr/>
            </a:pPr>
            <a:endParaRPr lang="ru-RU" sz="1700">
              <a:solidFill>
                <a:srgbClr val="FFFFFF"/>
              </a:solidFill>
              <a:latin typeface="Arial Narrow" pitchFamily="34" charset="0"/>
            </a:endParaRPr>
          </a:p>
        </p:txBody>
      </p:sp>
      <p:sp>
        <p:nvSpPr>
          <p:cNvPr id="18" name="Line 6"/>
          <p:cNvSpPr>
            <a:spLocks noChangeShapeType="1"/>
          </p:cNvSpPr>
          <p:nvPr userDrawn="1"/>
        </p:nvSpPr>
        <p:spPr bwMode="auto">
          <a:xfrm>
            <a:off x="1898650" y="6399217"/>
            <a:ext cx="0" cy="458787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>
              <a:defRPr/>
            </a:pPr>
            <a:endParaRPr lang="ru-RU" sz="1700">
              <a:solidFill>
                <a:srgbClr val="FFFFFF"/>
              </a:solidFill>
              <a:latin typeface="Arial Narrow" pitchFamily="34" charset="0"/>
            </a:endParaRPr>
          </a:p>
        </p:txBody>
      </p:sp>
      <p:sp>
        <p:nvSpPr>
          <p:cNvPr id="21" name="Line 14"/>
          <p:cNvSpPr>
            <a:spLocks noChangeShapeType="1"/>
          </p:cNvSpPr>
          <p:nvPr userDrawn="1"/>
        </p:nvSpPr>
        <p:spPr bwMode="auto">
          <a:xfrm>
            <a:off x="0" y="6405563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>
              <a:defRPr/>
            </a:pPr>
            <a:endParaRPr lang="ru-RU" sz="1700">
              <a:solidFill>
                <a:srgbClr val="FFFFFF"/>
              </a:solidFill>
              <a:latin typeface="Arial Narrow" pitchFamily="34" charset="0"/>
            </a:endParaRPr>
          </a:p>
        </p:txBody>
      </p:sp>
      <p:sp>
        <p:nvSpPr>
          <p:cNvPr id="13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6"/>
            <a:ext cx="14874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>
                <a:solidFill>
                  <a:srgbClr val="FFFFFF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6D20C00D-81FC-496E-9FAD-76EA1FB2284C}" type="slidenum">
              <a:rPr/>
              <a:pPr>
                <a:defRPr/>
              </a:pPr>
              <a:t>‹#›</a:t>
            </a:fld>
            <a:endParaRPr dirty="0"/>
          </a:p>
        </p:txBody>
      </p:sp>
      <p:sp>
        <p:nvSpPr>
          <p:cNvPr id="14" name="Line 9"/>
          <p:cNvSpPr>
            <a:spLocks noChangeShapeType="1"/>
          </p:cNvSpPr>
          <p:nvPr userDrawn="1"/>
        </p:nvSpPr>
        <p:spPr bwMode="auto">
          <a:xfrm>
            <a:off x="1898650" y="4"/>
            <a:ext cx="0" cy="1069975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>
              <a:defRPr/>
            </a:pPr>
            <a:endParaRPr lang="ru-RU" sz="1700">
              <a:solidFill>
                <a:srgbClr val="FFFFFF"/>
              </a:solidFill>
              <a:latin typeface="Arial Narrow" pitchFamily="34" charset="0"/>
            </a:endParaRPr>
          </a:p>
        </p:txBody>
      </p:sp>
      <p:pic>
        <p:nvPicPr>
          <p:cNvPr id="14348" name="Picture 2"/>
          <p:cNvPicPr>
            <a:picLocks noChangeAspect="1" noChangeArrowheads="1"/>
          </p:cNvPicPr>
          <p:nvPr userDrawn="1"/>
        </p:nvPicPr>
        <p:blipFill>
          <a:blip r:embed="rId7"/>
          <a:srcRect/>
          <a:stretch>
            <a:fillRect/>
          </a:stretch>
        </p:blipFill>
        <p:spPr bwMode="auto">
          <a:xfrm>
            <a:off x="190500" y="136525"/>
            <a:ext cx="1479550" cy="81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3" r:id="rId2"/>
    <p:sldLayoutId id="2147483722" r:id="rId3"/>
    <p:sldLayoutId id="2147483721" r:id="rId4"/>
    <p:sldLayoutId id="2147483720" r:id="rId5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5pPr>
      <a:lvl6pPr marL="457189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6pPr>
      <a:lvl7pPr marL="914377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7pPr>
      <a:lvl8pPr marL="1371566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8pPr>
      <a:lvl9pPr marL="1828754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9pPr>
    </p:titleStyle>
    <p:body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3366"/>
          </a:solidFill>
          <a:latin typeface="+mn-lt"/>
          <a:ea typeface="+mn-ea"/>
          <a:cs typeface="+mn-cs"/>
        </a:defRPr>
      </a:lvl1pPr>
      <a:lvl2pPr marL="827067" indent="-285744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235044" indent="-228594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43022" indent="-228594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537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726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8914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103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ru-RU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1" y="6378000"/>
            <a:ext cx="9143999" cy="4800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/>
              </a:solidFill>
              <a:latin typeface="Calibri"/>
              <a:cs typeface="+mn-cs"/>
            </a:endParaRPr>
          </a:p>
        </p:txBody>
      </p:sp>
      <p:sp>
        <p:nvSpPr>
          <p:cNvPr id="20" name="Rectangle 8"/>
          <p:cNvSpPr>
            <a:spLocks noChangeArrowheads="1"/>
          </p:cNvSpPr>
          <p:nvPr/>
        </p:nvSpPr>
        <p:spPr bwMode="auto">
          <a:xfrm>
            <a:off x="0" y="1"/>
            <a:ext cx="9144000" cy="1062567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/>
              </a:solidFill>
              <a:latin typeface="Calibri"/>
              <a:cs typeface="+mn-cs"/>
            </a:endParaRPr>
          </a:p>
        </p:txBody>
      </p: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2" y="2"/>
            <a:ext cx="1478754" cy="1062565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/>
              </a:solidFill>
              <a:latin typeface="Calibri"/>
              <a:cs typeface="+mn-cs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-1" y="6378000"/>
            <a:ext cx="1479600" cy="480000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/>
              </a:solidFill>
              <a:latin typeface="Calibri"/>
              <a:cs typeface="+mn-cs"/>
            </a:endParaRPr>
          </a:p>
        </p:txBody>
      </p:sp>
      <p:sp>
        <p:nvSpPr>
          <p:cNvPr id="15" name="Номер слайда 3"/>
          <p:cNvSpPr txBox="1">
            <a:spLocks/>
          </p:cNvSpPr>
          <p:nvPr/>
        </p:nvSpPr>
        <p:spPr>
          <a:xfrm>
            <a:off x="166688" y="6515580"/>
            <a:ext cx="921538" cy="215444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E4274F02-7521-4F9B-A76E-13D583AC38B1}" type="slidenum">
              <a:rPr lang="ru-RU" sz="1400" b="1" smtClean="0">
                <a:solidFill>
                  <a:prstClr val="white"/>
                </a:solidFill>
                <a:latin typeface="Arial Narrow" pitchFamily="34" charset="0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ru-RU" sz="1400" b="1" dirty="0">
              <a:solidFill>
                <a:prstClr val="white"/>
              </a:solidFill>
              <a:latin typeface="Arial Narrow" pitchFamily="34" charset="0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57351" y="101600"/>
            <a:ext cx="7321551" cy="881385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0814" y="1214544"/>
            <a:ext cx="8828087" cy="4950883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50" name="Line 16"/>
          <p:cNvSpPr>
            <a:spLocks noChangeShapeType="1"/>
          </p:cNvSpPr>
          <p:nvPr/>
        </p:nvSpPr>
        <p:spPr bwMode="auto">
          <a:xfrm>
            <a:off x="0" y="6362127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/>
              </a:solidFill>
              <a:latin typeface="Calibri"/>
              <a:cs typeface="+mn-cs"/>
            </a:endParaRPr>
          </a:p>
        </p:txBody>
      </p:sp>
      <p:sp>
        <p:nvSpPr>
          <p:cNvPr id="51" name="Line 7"/>
          <p:cNvSpPr>
            <a:spLocks noChangeShapeType="1"/>
          </p:cNvSpPr>
          <p:nvPr/>
        </p:nvSpPr>
        <p:spPr bwMode="auto">
          <a:xfrm>
            <a:off x="1478587" y="6362701"/>
            <a:ext cx="0" cy="49530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/>
              </a:solidFill>
              <a:latin typeface="Calibri"/>
              <a:cs typeface="+mn-cs"/>
            </a:endParaRPr>
          </a:p>
        </p:txBody>
      </p:sp>
      <p:sp>
        <p:nvSpPr>
          <p:cNvPr id="19" name="Line 9"/>
          <p:cNvSpPr>
            <a:spLocks noChangeShapeType="1"/>
          </p:cNvSpPr>
          <p:nvPr/>
        </p:nvSpPr>
        <p:spPr bwMode="auto">
          <a:xfrm>
            <a:off x="1478587" y="1"/>
            <a:ext cx="0" cy="1069975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/>
              </a:solidFill>
              <a:latin typeface="Calibri"/>
              <a:cs typeface="+mn-cs"/>
            </a:endParaRPr>
          </a:p>
        </p:txBody>
      </p:sp>
      <p:sp>
        <p:nvSpPr>
          <p:cNvPr id="21" name="Line 15"/>
          <p:cNvSpPr>
            <a:spLocks noChangeShapeType="1"/>
          </p:cNvSpPr>
          <p:nvPr/>
        </p:nvSpPr>
        <p:spPr bwMode="auto">
          <a:xfrm>
            <a:off x="0" y="1068916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/>
              </a:solidFill>
              <a:latin typeface="Calibri"/>
              <a:cs typeface="+mn-cs"/>
            </a:endParaRP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8533" y="141538"/>
            <a:ext cx="1170000" cy="768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12708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kumimoji="0" lang="ru-RU" sz="1900" b="0" i="0" u="none" strike="noStrike" kern="1200" cap="none" spc="0" normalizeH="0" baseline="0" noProof="0" dirty="0" smtClean="0">
          <a:ln>
            <a:noFill/>
          </a:ln>
          <a:solidFill>
            <a:schemeClr val="bg1"/>
          </a:solidFill>
          <a:effectLst/>
          <a:uLnTx/>
          <a:uFillTx/>
          <a:latin typeface="Arial Narrow" pitchFamily="34" charset="0"/>
          <a:ea typeface="+mj-ea"/>
          <a:cs typeface="+mj-cs"/>
        </a:defRPr>
      </a:lvl1pPr>
    </p:titleStyle>
    <p:bodyStyle>
      <a:lvl1pPr marL="0" indent="-342900" algn="l" defTabSz="914400" rtl="0" eaLnBrk="1" latinLnBrk="0" hangingPunct="1">
        <a:spcBef>
          <a:spcPct val="20000"/>
        </a:spcBef>
        <a:buFont typeface="Arial" pitchFamily="34" charset="0"/>
        <a:buNone/>
        <a:defRPr lang="ru-RU" sz="19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1pPr>
      <a:lvl2pPr marL="0" indent="-28575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2pPr>
      <a:lvl3pPr marL="0" indent="-22860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3pPr>
      <a:lvl4pPr marL="0" indent="-22860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4pPr>
      <a:lvl5pPr marL="0" indent="-22860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hyperlink" Target="https://gazpromgr-karelia.ru/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5.xml"/><Relationship Id="rId6" Type="http://schemas.openxmlformats.org/officeDocument/2006/relationships/hyperlink" Target="mailto:ecpu@ktg.sampo.ru" TargetMode="Externa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consultantplus://offline/ref=28DD8D2F28F0F36F3A0D058F15B87EBFE732DEDFCE2D33BC0F97A9050B7E0FF6B110974F3AAA0B7EE8753C71FAb8f6L" TargetMode="Externa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23E428A-98D9-4DC3-9985-0F22A23DFEC6}" type="slidenum">
              <a:rPr lang="ru-RU" smtClean="0"/>
              <a:pPr>
                <a:defRPr/>
              </a:pPr>
              <a:t>1</a:t>
            </a:fld>
            <a:endParaRPr lang="ru-RU" dirty="0"/>
          </a:p>
        </p:txBody>
      </p:sp>
      <p:pic>
        <p:nvPicPr>
          <p:cNvPr id="10" name="Picture 4" descr="ГРО - белый на синем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"/>
            <a:ext cx="1887538" cy="1065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887538" cy="10652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53" t="19178" r="75606" b="63180"/>
          <a:stretch/>
        </p:blipFill>
        <p:spPr bwMode="auto">
          <a:xfrm>
            <a:off x="2" y="-11745"/>
            <a:ext cx="1887536" cy="10812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3" descr="D:\Работа\Лого\Петрозаводск инвертиров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887538" cy="10652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7665" y="1065214"/>
            <a:ext cx="9012194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500" b="1" u="sng" dirty="0" smtClean="0">
                <a:solidFill>
                  <a:srgbClr val="00206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Основные этапы в рамках реализации поручения Президента РФ В.В. Путина</a:t>
            </a:r>
          </a:p>
          <a:p>
            <a:pPr algn="just"/>
            <a:r>
              <a:rPr lang="ru-RU" sz="1500" dirty="0" smtClean="0">
                <a:solidFill>
                  <a:srgbClr val="002060"/>
                </a:solidFill>
                <a:latin typeface="+mj-lt"/>
              </a:rPr>
              <a:t>В </a:t>
            </a:r>
            <a:r>
              <a:rPr lang="ru-RU" sz="1500" dirty="0">
                <a:solidFill>
                  <a:srgbClr val="002060"/>
                </a:solidFill>
                <a:latin typeface="+mj-lt"/>
              </a:rPr>
              <a:t>соответствии с Федеральным законом от 11.06.2021г. № 184 ФЗ «О внесении изменений в Федеральный закон «О газоснабжении в Российской Федерации» от 31.03.1999 № 69-ФЗ создан институт "единого оператора газификации" (далее – ЕОГ), который отвечает за газификацию.  </a:t>
            </a:r>
            <a:endParaRPr lang="ru-RU" sz="1500" dirty="0" smtClean="0">
              <a:solidFill>
                <a:srgbClr val="002060"/>
              </a:solidFill>
              <a:latin typeface="+mj-lt"/>
            </a:endParaRPr>
          </a:p>
          <a:p>
            <a:pPr algn="just"/>
            <a:endParaRPr lang="ru-RU" sz="800" dirty="0">
              <a:solidFill>
                <a:srgbClr val="002060"/>
              </a:solidFill>
              <a:latin typeface="+mj-lt"/>
            </a:endParaRPr>
          </a:p>
          <a:p>
            <a:pPr algn="just"/>
            <a:r>
              <a:rPr lang="ru-RU" sz="1500" dirty="0">
                <a:solidFill>
                  <a:srgbClr val="002060"/>
                </a:solidFill>
                <a:latin typeface="+mj-lt"/>
              </a:rPr>
              <a:t>Распоряжением №2000-р от 20.07.2021 г. Правительством РФ определен ЕОГ в лице ООО «Газпром газификация». </a:t>
            </a:r>
          </a:p>
          <a:p>
            <a:pPr algn="just"/>
            <a:r>
              <a:rPr lang="ru-RU" sz="1500" dirty="0">
                <a:solidFill>
                  <a:srgbClr val="002060"/>
                </a:solidFill>
                <a:latin typeface="+mj-lt"/>
              </a:rPr>
              <a:t>Представителем ЕОГ на территории Республики Карелия является газораспределительная организация – АО «Газпром газораспределение Петрозаводск</a:t>
            </a:r>
            <a:r>
              <a:rPr lang="ru-RU" sz="1500" dirty="0" smtClean="0">
                <a:solidFill>
                  <a:srgbClr val="002060"/>
                </a:solidFill>
                <a:latin typeface="+mj-lt"/>
              </a:rPr>
              <a:t>».</a:t>
            </a:r>
          </a:p>
          <a:p>
            <a:pPr algn="just"/>
            <a:endParaRPr lang="ru-RU" sz="800" dirty="0">
              <a:solidFill>
                <a:srgbClr val="002060"/>
              </a:solidFill>
              <a:latin typeface="+mj-lt"/>
            </a:endParaRPr>
          </a:p>
          <a:p>
            <a:pPr algn="just"/>
            <a:r>
              <a:rPr lang="ru-RU" sz="1500" dirty="0" smtClean="0">
                <a:solidFill>
                  <a:srgbClr val="00206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Распоряжением </a:t>
            </a:r>
            <a:r>
              <a:rPr lang="ru-RU" sz="1500" dirty="0">
                <a:solidFill>
                  <a:srgbClr val="00206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Правительства Республики Карелия от 12 августа 2021 года № 588 </a:t>
            </a:r>
            <a:r>
              <a:rPr lang="ru-RU" sz="1500" dirty="0" smtClean="0">
                <a:solidFill>
                  <a:srgbClr val="00206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р-П </a:t>
            </a:r>
            <a:r>
              <a:rPr lang="ru-RU" sz="1500" dirty="0">
                <a:solidFill>
                  <a:srgbClr val="00206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создан и утвержден </a:t>
            </a:r>
            <a:r>
              <a:rPr lang="ru-RU" sz="1500" dirty="0" smtClean="0">
                <a:solidFill>
                  <a:srgbClr val="00206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Региональный </a:t>
            </a:r>
            <a:r>
              <a:rPr lang="ru-RU" sz="1500" dirty="0">
                <a:solidFill>
                  <a:srgbClr val="00206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Штаб по </a:t>
            </a:r>
            <a:r>
              <a:rPr lang="ru-RU" sz="1500" dirty="0" smtClean="0">
                <a:solidFill>
                  <a:srgbClr val="00206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догазификации, внесены изменения в состав Штаба распоряжением Правительства Республики Карелия от 03 февраля 2022 года № 70 </a:t>
            </a:r>
            <a:r>
              <a:rPr lang="ru-RU" sz="1500" dirty="0" err="1" smtClean="0">
                <a:solidFill>
                  <a:srgbClr val="00206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р-П</a:t>
            </a:r>
            <a:r>
              <a:rPr lang="ru-RU" sz="1500" dirty="0" smtClean="0">
                <a:solidFill>
                  <a:srgbClr val="00206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500" dirty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500" dirty="0" smtClean="0">
                <a:solidFill>
                  <a:srgbClr val="002060"/>
                </a:solidFill>
                <a:latin typeface="+mj-lt"/>
                <a:ea typeface="Calibri" panose="020F0502020204030204" pitchFamily="34" charset="0"/>
              </a:rPr>
              <a:t>Руководитель </a:t>
            </a:r>
            <a:r>
              <a:rPr lang="ru-RU" sz="1500" dirty="0">
                <a:solidFill>
                  <a:srgbClr val="002060"/>
                </a:solidFill>
                <a:latin typeface="+mj-lt"/>
                <a:ea typeface="Calibri" panose="020F0502020204030204" pitchFamily="34" charset="0"/>
              </a:rPr>
              <a:t>Штаба - </a:t>
            </a:r>
            <a:r>
              <a:rPr lang="ru-RU" sz="1500" dirty="0" smtClean="0">
                <a:solidFill>
                  <a:srgbClr val="002060"/>
                </a:solidFill>
                <a:latin typeface="+mj-lt"/>
                <a:ea typeface="Calibri" panose="020F0502020204030204" pitchFamily="34" charset="0"/>
              </a:rPr>
              <a:t>Глава </a:t>
            </a:r>
            <a:r>
              <a:rPr lang="ru-RU" sz="1500" dirty="0">
                <a:solidFill>
                  <a:srgbClr val="002060"/>
                </a:solidFill>
                <a:latin typeface="+mj-lt"/>
                <a:ea typeface="Calibri" panose="020F0502020204030204" pitchFamily="34" charset="0"/>
              </a:rPr>
              <a:t>Республики Карелия </a:t>
            </a:r>
            <a:r>
              <a:rPr lang="ru-RU" sz="1500" dirty="0" err="1" smtClean="0">
                <a:solidFill>
                  <a:srgbClr val="002060"/>
                </a:solidFill>
                <a:latin typeface="+mj-lt"/>
                <a:ea typeface="Calibri" panose="020F0502020204030204" pitchFamily="34" charset="0"/>
              </a:rPr>
              <a:t>Парфенчиков</a:t>
            </a:r>
            <a:r>
              <a:rPr lang="ru-RU" sz="1500" dirty="0" smtClean="0">
                <a:solidFill>
                  <a:srgbClr val="002060"/>
                </a:solidFill>
                <a:latin typeface="+mj-lt"/>
                <a:ea typeface="Calibri" panose="020F0502020204030204" pitchFamily="34" charset="0"/>
              </a:rPr>
              <a:t> </a:t>
            </a:r>
            <a:r>
              <a:rPr lang="ru-RU" sz="1500" smtClean="0">
                <a:solidFill>
                  <a:srgbClr val="002060"/>
                </a:solidFill>
                <a:latin typeface="+mj-lt"/>
                <a:ea typeface="Calibri" panose="020F0502020204030204" pitchFamily="34" charset="0"/>
              </a:rPr>
              <a:t>Артур Олегович. </a:t>
            </a:r>
            <a:endParaRPr lang="ru-RU" sz="1500" dirty="0" smtClean="0">
              <a:solidFill>
                <a:srgbClr val="002060"/>
              </a:solidFill>
              <a:latin typeface="+mj-lt"/>
              <a:ea typeface="Calibri" panose="020F0502020204030204" pitchFamily="34" charset="0"/>
            </a:endParaRPr>
          </a:p>
          <a:p>
            <a:pPr algn="just"/>
            <a:endParaRPr lang="ru-RU" sz="800" dirty="0" smtClean="0">
              <a:solidFill>
                <a:srgbClr val="002060"/>
              </a:solidFill>
              <a:latin typeface="+mj-lt"/>
            </a:endParaRPr>
          </a:p>
          <a:p>
            <a:pPr algn="just"/>
            <a:r>
              <a:rPr lang="ru-RU" sz="1500" dirty="0">
                <a:solidFill>
                  <a:srgbClr val="002060"/>
                </a:solidFill>
                <a:latin typeface="+mn-lt"/>
              </a:rPr>
              <a:t>Постановлением Правительства Российской Федерации от 13.09.2021 № 1547 «Об утверждении Правил подключения (технологического присоединения) газоиспользующего оборудования и объектов капитального строительства к сетям газораспределения, введено понятие</a:t>
            </a:r>
            <a:r>
              <a:rPr lang="ru-RU" sz="1500" dirty="0">
                <a:solidFill>
                  <a:srgbClr val="00206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«</a:t>
            </a:r>
            <a:r>
              <a:rPr lang="ru-RU" sz="1500" dirty="0" err="1">
                <a:solidFill>
                  <a:srgbClr val="00206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догазификация</a:t>
            </a:r>
            <a:r>
              <a:rPr lang="ru-RU" sz="1500" dirty="0">
                <a:solidFill>
                  <a:srgbClr val="00206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» и определен порядок ее реализации.</a:t>
            </a:r>
          </a:p>
          <a:p>
            <a:pPr algn="just"/>
            <a:endParaRPr lang="ru-RU" sz="800" dirty="0">
              <a:solidFill>
                <a:srgbClr val="002060"/>
              </a:solidFill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500" b="1" dirty="0" err="1">
                <a:solidFill>
                  <a:srgbClr val="002060"/>
                </a:solidFill>
                <a:latin typeface="+mn-lt"/>
              </a:rPr>
              <a:t>Догазификация</a:t>
            </a:r>
            <a:r>
              <a:rPr lang="ru-RU" sz="1500" b="1" dirty="0">
                <a:solidFill>
                  <a:srgbClr val="002060"/>
                </a:solidFill>
                <a:latin typeface="+mn-lt"/>
              </a:rPr>
              <a:t> - процесс подключения (технологического присоединения) домовладений, находящихся в газифицированных населенных пунктах, к сетям газораспределения без привлечения средств граждан.</a:t>
            </a:r>
          </a:p>
          <a:p>
            <a:endParaRPr lang="ru-RU" sz="800" dirty="0" smtClean="0">
              <a:solidFill>
                <a:srgbClr val="002060"/>
              </a:solidFill>
              <a:latin typeface="+mj-lt"/>
            </a:endParaRPr>
          </a:p>
          <a:p>
            <a:pPr algn="just"/>
            <a:r>
              <a:rPr lang="ru-RU" sz="1500" dirty="0" smtClean="0">
                <a:solidFill>
                  <a:srgbClr val="002060"/>
                </a:solidFill>
                <a:latin typeface="+mn-lt"/>
              </a:rPr>
              <a:t>Во исполнение постановления </a:t>
            </a:r>
            <a:r>
              <a:rPr lang="ru-RU" sz="1500" dirty="0">
                <a:solidFill>
                  <a:srgbClr val="002060"/>
                </a:solidFill>
                <a:latin typeface="+mn-lt"/>
              </a:rPr>
              <a:t>Правительства Российской Федерации от 10 сентября 2016 года № 903 </a:t>
            </a:r>
            <a:r>
              <a:rPr lang="ru-RU" sz="1500" dirty="0" smtClean="0">
                <a:solidFill>
                  <a:srgbClr val="002060"/>
                </a:solidFill>
                <a:latin typeface="+mn-lt"/>
              </a:rPr>
              <a:t>органами </a:t>
            </a:r>
            <a:r>
              <a:rPr lang="ru-RU" sz="1500" dirty="0">
                <a:solidFill>
                  <a:srgbClr val="002060"/>
                </a:solidFill>
                <a:latin typeface="+mn-lt"/>
              </a:rPr>
              <a:t>государственной власти </a:t>
            </a:r>
            <a:r>
              <a:rPr lang="ru-RU" sz="1500" dirty="0" smtClean="0">
                <a:solidFill>
                  <a:srgbClr val="002060"/>
                </a:solidFill>
                <a:latin typeface="+mn-lt"/>
              </a:rPr>
              <a:t>Республики Карелия совместно </a:t>
            </a:r>
            <a:r>
              <a:rPr lang="ru-RU" sz="1500" dirty="0">
                <a:solidFill>
                  <a:srgbClr val="002060"/>
                </a:solidFill>
                <a:latin typeface="+mn-lt"/>
              </a:rPr>
              <a:t>с единым оператором газификации </a:t>
            </a:r>
            <a:r>
              <a:rPr lang="ru-RU" sz="1500" dirty="0" smtClean="0">
                <a:solidFill>
                  <a:srgbClr val="002060"/>
                </a:solidFill>
                <a:latin typeface="+mn-lt"/>
              </a:rPr>
              <a:t>разработана </a:t>
            </a:r>
            <a:r>
              <a:rPr lang="ru-RU" sz="1500" dirty="0" smtClean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региональная </a:t>
            </a:r>
            <a:r>
              <a:rPr lang="ru-RU" sz="1500" dirty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программа газификации на период 2022-2030 </a:t>
            </a:r>
            <a:r>
              <a:rPr lang="ru-RU" sz="1500" dirty="0" smtClean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годы, </a:t>
            </a:r>
            <a:r>
              <a:rPr lang="ru-RU" sz="1500" dirty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утверждение программы планируется в феврале 2022года. </a:t>
            </a:r>
            <a:r>
              <a:rPr lang="ru-RU" sz="1500" dirty="0" smtClean="0">
                <a:solidFill>
                  <a:srgbClr val="002060"/>
                </a:solidFill>
                <a:latin typeface="+mn-lt"/>
              </a:rPr>
              <a:t>В </a:t>
            </a:r>
            <a:r>
              <a:rPr lang="ru-RU" sz="1500" dirty="0">
                <a:solidFill>
                  <a:srgbClr val="002060"/>
                </a:solidFill>
                <a:latin typeface="+mn-lt"/>
              </a:rPr>
              <a:t>программы газификации включены </a:t>
            </a:r>
            <a:r>
              <a:rPr lang="ru-RU" sz="1500" dirty="0" smtClean="0">
                <a:solidFill>
                  <a:srgbClr val="002060"/>
                </a:solidFill>
                <a:latin typeface="+mn-lt"/>
              </a:rPr>
              <a:t>разделы</a:t>
            </a:r>
            <a:r>
              <a:rPr lang="ru-RU" sz="1500" dirty="0">
                <a:solidFill>
                  <a:srgbClr val="002060"/>
                </a:solidFill>
                <a:latin typeface="+mn-lt"/>
              </a:rPr>
              <a:t>: сводный и </a:t>
            </a:r>
            <a:r>
              <a:rPr lang="ru-RU" sz="1500" dirty="0" err="1">
                <a:solidFill>
                  <a:srgbClr val="002060"/>
                </a:solidFill>
                <a:latin typeface="+mn-lt"/>
              </a:rPr>
              <a:t>пообъектный</a:t>
            </a:r>
            <a:r>
              <a:rPr lang="ru-RU" sz="1500" dirty="0">
                <a:solidFill>
                  <a:srgbClr val="002060"/>
                </a:solidFill>
                <a:latin typeface="+mn-lt"/>
              </a:rPr>
              <a:t> планы-графики </a:t>
            </a:r>
            <a:r>
              <a:rPr lang="ru-RU" sz="1500" dirty="0" err="1" smtClean="0">
                <a:solidFill>
                  <a:srgbClr val="002060"/>
                </a:solidFill>
                <a:latin typeface="+mn-lt"/>
              </a:rPr>
              <a:t>догазификации</a:t>
            </a:r>
            <a:r>
              <a:rPr lang="ru-RU" sz="1500" dirty="0">
                <a:solidFill>
                  <a:srgbClr val="002060"/>
                </a:solidFill>
                <a:latin typeface="+mn-lt"/>
              </a:rPr>
              <a:t>.</a:t>
            </a:r>
            <a:endParaRPr lang="ru-RU" sz="1500" dirty="0" smtClean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1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000" dirty="0" smtClean="0"/>
              <a:t>Социальная газификация </a:t>
            </a:r>
            <a:r>
              <a:rPr lang="ru-RU" sz="2000" dirty="0"/>
              <a:t>домовладений </a:t>
            </a:r>
            <a:r>
              <a:rPr lang="ru-RU" sz="2000" dirty="0" smtClean="0"/>
              <a:t> </a:t>
            </a:r>
            <a:br>
              <a:rPr lang="ru-RU" sz="2000" dirty="0" smtClean="0"/>
            </a:b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825702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23E428A-98D9-4DC3-9985-0F22A23DFEC6}" type="slidenum">
              <a:rPr lang="ru-RU" smtClean="0"/>
              <a:pPr>
                <a:defRPr/>
              </a:pPr>
              <a:t>2</a:t>
            </a:fld>
            <a:endParaRPr lang="ru-RU" dirty="0"/>
          </a:p>
        </p:txBody>
      </p:sp>
      <p:pic>
        <p:nvPicPr>
          <p:cNvPr id="10" name="Picture 4" descr="ГРО - белый на синем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"/>
            <a:ext cx="1887538" cy="1065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887538" cy="10652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53" t="19178" r="75606" b="63180"/>
          <a:stretch/>
        </p:blipFill>
        <p:spPr bwMode="auto">
          <a:xfrm>
            <a:off x="2" y="-11745"/>
            <a:ext cx="1887536" cy="10812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3" descr="D:\Работа\Лого\Петрозаводск инвертиров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887538" cy="10652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ru-RU" sz="2000" dirty="0" smtClean="0"/>
              <a:t>Социальная газификация домовладений</a:t>
            </a:r>
            <a:endParaRPr lang="ru-RU" sz="20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64745" y="1175812"/>
            <a:ext cx="8988639" cy="51360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1325" algn="just">
              <a:lnSpc>
                <a:spcPct val="115000"/>
              </a:lnSpc>
              <a:spcAft>
                <a:spcPts val="0"/>
              </a:spcAft>
            </a:pPr>
            <a:r>
              <a:rPr lang="ru-RU" sz="1500" b="1" u="sng" dirty="0" smtClean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Виды реализуемых мероприятий в рамках </a:t>
            </a:r>
            <a:r>
              <a:rPr lang="ru-RU" sz="1500" b="1" u="sng" dirty="0" err="1" smtClean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догазификации</a:t>
            </a:r>
            <a:endParaRPr lang="ru-RU" sz="1500" b="1" u="sng" dirty="0" smtClean="0">
              <a:solidFill>
                <a:srgbClr val="002060"/>
              </a:solidFill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1325" algn="just">
              <a:lnSpc>
                <a:spcPct val="115000"/>
              </a:lnSpc>
              <a:spcAft>
                <a:spcPts val="0"/>
              </a:spcAft>
            </a:pPr>
            <a:r>
              <a:rPr lang="ru-RU" sz="1500" dirty="0" smtClean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Утверждаемые в составе региональной программы документы по </a:t>
            </a:r>
            <a:r>
              <a:rPr lang="ru-RU" sz="1500" dirty="0" err="1" smtClean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догазификации</a:t>
            </a:r>
            <a:r>
              <a:rPr lang="ru-RU" sz="1500" dirty="0" smtClean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предусматривают </a:t>
            </a:r>
            <a:r>
              <a:rPr lang="ru-RU" sz="1500" dirty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реализацию следующих мероприятий: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1500" dirty="0" smtClean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непосредственно </a:t>
            </a:r>
            <a:r>
              <a:rPr lang="ru-RU" sz="1500" dirty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подключение </a:t>
            </a:r>
            <a:r>
              <a:rPr lang="ru-RU" sz="1500" dirty="0" smtClean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домовладений;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1500" dirty="0" smtClean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строительство </a:t>
            </a:r>
            <a:r>
              <a:rPr lang="ru-RU" sz="1500" dirty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газопровода от проходящей вблизи существующей сети газораспределения до границы земельного участка заявителя (газопроводы-вводы);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1500" dirty="0" smtClean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строительство </a:t>
            </a:r>
            <a:r>
              <a:rPr lang="ru-RU" sz="1500" dirty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сети газораспределения с подводящими газопроводами до границ участков заявителей, в районах газифицированных населенных пунктов, где отсутствует газораспределительная сеть</a:t>
            </a:r>
            <a:r>
              <a:rPr lang="ru-RU" sz="1500" dirty="0" smtClean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000" dirty="0">
              <a:solidFill>
                <a:srgbClr val="002060"/>
              </a:solidFill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1325" algn="just">
              <a:lnSpc>
                <a:spcPct val="115000"/>
              </a:lnSpc>
              <a:spcAft>
                <a:spcPts val="0"/>
              </a:spcAft>
            </a:pPr>
            <a:r>
              <a:rPr lang="ru-RU" sz="1500" b="1" u="sng" dirty="0" smtClean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Сроки реализуемых мероприятий в рамках </a:t>
            </a:r>
            <a:r>
              <a:rPr lang="ru-RU" sz="1500" b="1" u="sng" dirty="0" err="1" smtClean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догазификации</a:t>
            </a:r>
            <a:endParaRPr lang="ru-RU" sz="1500" b="1" u="sng" dirty="0">
              <a:solidFill>
                <a:srgbClr val="002060"/>
              </a:solidFill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1325" algn="just">
              <a:lnSpc>
                <a:spcPct val="115000"/>
              </a:lnSpc>
              <a:spcAft>
                <a:spcPts val="0"/>
              </a:spcAft>
            </a:pPr>
            <a:r>
              <a:rPr lang="ru-RU" sz="1500" dirty="0" smtClean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Согласно </a:t>
            </a:r>
            <a:r>
              <a:rPr lang="ru-RU" sz="1500" dirty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Постановлению №1547, срок осуществления мероприятий по </a:t>
            </a:r>
            <a:r>
              <a:rPr lang="ru-RU" sz="1500" dirty="0" err="1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догазификации</a:t>
            </a:r>
            <a:r>
              <a:rPr lang="ru-RU" sz="1500" dirty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не может выходить за пределы 2022 года, за исключением случаев, </a:t>
            </a:r>
            <a:r>
              <a:rPr lang="ru-RU" sz="1500" dirty="0" smtClean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когда: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1500" dirty="0" smtClean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500" dirty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подключения требуется ликвидация дефицита пропускной способности газораспределительных и (или) газотранспортных </a:t>
            </a:r>
            <a:r>
              <a:rPr lang="ru-RU" sz="1500" dirty="0" smtClean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систем;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1500" dirty="0" smtClean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500" dirty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подключения домовладений, расположенных в населенных пунктах, в которых газораспределительные сети будут проложены после 1 января 2022 г</a:t>
            </a:r>
            <a:r>
              <a:rPr lang="ru-RU" sz="1500" dirty="0" smtClean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.;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1500" dirty="0" smtClean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500" dirty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подключения домовладений требуется осуществление мероприятий по подключению (технологическому присоединению) со сроком, определенным в соответствии с пунктом 122 настоящих Правил, выходящим за пределы 2022 года. </a:t>
            </a:r>
            <a:endParaRPr lang="ru-RU" sz="1500" dirty="0">
              <a:solidFill>
                <a:srgbClr val="002060"/>
              </a:solidFill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6961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23E428A-98D9-4DC3-9985-0F22A23DFEC6}" type="slidenum">
              <a:rPr lang="ru-RU" smtClean="0"/>
              <a:pPr>
                <a:defRPr/>
              </a:pPr>
              <a:t>3</a:t>
            </a:fld>
            <a:endParaRPr lang="ru-RU" dirty="0"/>
          </a:p>
        </p:txBody>
      </p:sp>
      <p:pic>
        <p:nvPicPr>
          <p:cNvPr id="10" name="Picture 4" descr="ГРО - белый на синем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"/>
            <a:ext cx="1887538" cy="1065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887538" cy="10652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53" t="19178" r="75606" b="63180"/>
          <a:stretch/>
        </p:blipFill>
        <p:spPr bwMode="auto">
          <a:xfrm>
            <a:off x="2" y="-11745"/>
            <a:ext cx="1887536" cy="10812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3" descr="D:\Работа\Лого\Петрозаводск инвертиров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887538" cy="10652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079156" y="3116316"/>
            <a:ext cx="7084541" cy="3248364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0" y="1087716"/>
            <a:ext cx="9144000" cy="19505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500" b="1" u="sng" dirty="0" smtClean="0">
                <a:solidFill>
                  <a:srgbClr val="00206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Согласно введенных НПА основные критерии </a:t>
            </a:r>
            <a:r>
              <a:rPr lang="ru-RU" sz="1500" b="1" u="sng" dirty="0" err="1" smtClean="0">
                <a:solidFill>
                  <a:srgbClr val="00206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догазификации</a:t>
            </a:r>
            <a:r>
              <a:rPr lang="ru-RU" sz="1500" b="1" u="sng" dirty="0" smtClean="0">
                <a:solidFill>
                  <a:srgbClr val="00206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1500" dirty="0" smtClean="0">
                <a:solidFill>
                  <a:srgbClr val="00206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домовладения, принадлежит </a:t>
            </a:r>
            <a:r>
              <a:rPr lang="ru-RU" sz="1500" dirty="0">
                <a:solidFill>
                  <a:srgbClr val="00206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физическим лицам на праве собственности или на ином предусмотренном законом </a:t>
            </a:r>
            <a:r>
              <a:rPr lang="ru-RU" sz="1500" dirty="0" smtClean="0">
                <a:solidFill>
                  <a:srgbClr val="00206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праве;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1500" dirty="0">
                <a:solidFill>
                  <a:srgbClr val="00206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ц</a:t>
            </a:r>
            <a:r>
              <a:rPr lang="ru-RU" sz="1500" dirty="0" smtClean="0">
                <a:solidFill>
                  <a:srgbClr val="00206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ель использования газа для </a:t>
            </a:r>
            <a:r>
              <a:rPr lang="ru-RU" sz="1500" dirty="0">
                <a:solidFill>
                  <a:srgbClr val="00206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удовлетворения личных, семейных, домашних и иных нужд, не связанных с осуществлением предпринимательской (профессиональной) </a:t>
            </a:r>
            <a:r>
              <a:rPr lang="ru-RU" sz="1500" dirty="0" smtClean="0">
                <a:solidFill>
                  <a:srgbClr val="00206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деятельности;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1500" dirty="0" smtClean="0">
                <a:solidFill>
                  <a:srgbClr val="00206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земельные участки на котором расположены домовладения принадлежат физическим </a:t>
            </a:r>
            <a:r>
              <a:rPr lang="ru-RU" sz="1500" dirty="0">
                <a:solidFill>
                  <a:srgbClr val="00206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лицам на праве собственности или на ином предусмотренном законом </a:t>
            </a:r>
            <a:r>
              <a:rPr lang="ru-RU" sz="1500" dirty="0" smtClean="0">
                <a:solidFill>
                  <a:srgbClr val="00206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праве.</a:t>
            </a:r>
          </a:p>
        </p:txBody>
      </p:sp>
      <p:sp>
        <p:nvSpPr>
          <p:cNvPr id="17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ru-RU" sz="2000" dirty="0" smtClean="0"/>
              <a:t>Социальная газификация домовладений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420077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23E428A-98D9-4DC3-9985-0F22A23DFEC6}" type="slidenum">
              <a:rPr lang="ru-RU" smtClean="0"/>
              <a:pPr>
                <a:defRPr/>
              </a:pPr>
              <a:t>4</a:t>
            </a:fld>
            <a:endParaRPr lang="ru-RU" dirty="0"/>
          </a:p>
        </p:txBody>
      </p:sp>
      <p:pic>
        <p:nvPicPr>
          <p:cNvPr id="10" name="Picture 4" descr="ГРО - белый на синем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"/>
            <a:ext cx="1887538" cy="1065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887538" cy="10652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53" t="19178" r="75606" b="63180"/>
          <a:stretch/>
        </p:blipFill>
        <p:spPr bwMode="auto">
          <a:xfrm>
            <a:off x="2" y="-11745"/>
            <a:ext cx="1887536" cy="10812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3" descr="D:\Работа\Лого\Петрозаводск инвертиров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887538" cy="10652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ru-RU" sz="2000" dirty="0" smtClean="0"/>
              <a:t>Социальная газификация </a:t>
            </a:r>
            <a:r>
              <a:rPr lang="ru-RU" sz="2000" dirty="0"/>
              <a:t>домовладений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1044362"/>
            <a:ext cx="9144000" cy="54245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500" b="1" u="sng" dirty="0" smtClean="0">
                <a:solidFill>
                  <a:srgbClr val="002060"/>
                </a:solidFill>
                <a:latin typeface="+mj-lt"/>
              </a:rPr>
              <a:t>Прием </a:t>
            </a:r>
            <a:r>
              <a:rPr lang="ru-RU" sz="1500" b="1" u="sng" dirty="0">
                <a:solidFill>
                  <a:srgbClr val="002060"/>
                </a:solidFill>
                <a:latin typeface="+mj-lt"/>
              </a:rPr>
              <a:t>заявок на догазификацию</a:t>
            </a:r>
            <a:endParaRPr lang="ru-RU" sz="1500" b="1" dirty="0">
              <a:solidFill>
                <a:srgbClr val="002060"/>
              </a:solidFill>
              <a:latin typeface="+mj-lt"/>
            </a:endParaRPr>
          </a:p>
          <a:p>
            <a:pPr algn="just"/>
            <a:r>
              <a:rPr lang="ru-RU" sz="1500" dirty="0">
                <a:solidFill>
                  <a:srgbClr val="002060"/>
                </a:solidFill>
                <a:latin typeface="+mj-lt"/>
              </a:rPr>
              <a:t>Прием заявок на </a:t>
            </a:r>
            <a:r>
              <a:rPr lang="ru-RU" sz="1500" dirty="0" err="1">
                <a:solidFill>
                  <a:srgbClr val="002060"/>
                </a:solidFill>
                <a:latin typeface="+mj-lt"/>
              </a:rPr>
              <a:t>догазификация</a:t>
            </a:r>
            <a:r>
              <a:rPr lang="ru-RU" sz="1500" dirty="0">
                <a:solidFill>
                  <a:srgbClr val="002060"/>
                </a:solidFill>
                <a:latin typeface="+mj-lt"/>
              </a:rPr>
              <a:t> осуществляется через «Единое  окно» организации АО «Газпром газораспределение Петрозаводск</a:t>
            </a:r>
            <a:r>
              <a:rPr lang="ru-RU" sz="1500" dirty="0" smtClean="0">
                <a:solidFill>
                  <a:srgbClr val="002060"/>
                </a:solidFill>
                <a:latin typeface="+mj-lt"/>
              </a:rPr>
              <a:t>», </a:t>
            </a:r>
            <a:r>
              <a:rPr lang="ru-RU" sz="1500" dirty="0">
                <a:solidFill>
                  <a:srgbClr val="002060"/>
                </a:solidFill>
                <a:latin typeface="+mn-lt"/>
              </a:rPr>
              <a:t>тел. </a:t>
            </a:r>
            <a:r>
              <a:rPr lang="ru-RU" sz="1500" dirty="0" smtClean="0">
                <a:solidFill>
                  <a:srgbClr val="002060"/>
                </a:solidFill>
                <a:latin typeface="+mn-lt"/>
              </a:rPr>
              <a:t>88004444425, </a:t>
            </a:r>
            <a:r>
              <a:rPr lang="ru-RU" sz="1500" dirty="0" smtClean="0">
                <a:solidFill>
                  <a:srgbClr val="002060"/>
                </a:solidFill>
                <a:latin typeface="+mj-lt"/>
              </a:rPr>
              <a:t>эл. адрес</a:t>
            </a:r>
            <a:r>
              <a:rPr lang="ru-RU" sz="1500" u="sng" dirty="0" smtClean="0">
                <a:solidFill>
                  <a:srgbClr val="002060"/>
                </a:solidFill>
                <a:latin typeface="+mj-lt"/>
                <a:hlinkClick r:id="rId6"/>
              </a:rPr>
              <a:t> </a:t>
            </a:r>
            <a:r>
              <a:rPr lang="ru-RU" sz="1500" u="sng" dirty="0">
                <a:solidFill>
                  <a:srgbClr val="002060"/>
                </a:solidFill>
                <a:latin typeface="+mj-lt"/>
                <a:hlinkClick r:id="rId6"/>
              </a:rPr>
              <a:t>ecpu@ktg.sampo.ru</a:t>
            </a:r>
            <a:r>
              <a:rPr lang="ru-RU" sz="1500" dirty="0" smtClean="0">
                <a:solidFill>
                  <a:srgbClr val="002060"/>
                </a:solidFill>
                <a:latin typeface="+mj-lt"/>
              </a:rPr>
              <a:t>, </a:t>
            </a:r>
            <a:r>
              <a:rPr lang="ru-RU" sz="1500" dirty="0">
                <a:solidFill>
                  <a:srgbClr val="002060"/>
                </a:solidFill>
                <a:latin typeface="+mj-lt"/>
              </a:rPr>
              <a:t>через официальный портал единого оператора </a:t>
            </a:r>
            <a:r>
              <a:rPr lang="ru-RU" sz="1500" dirty="0" smtClean="0">
                <a:solidFill>
                  <a:srgbClr val="002060"/>
                </a:solidFill>
                <a:latin typeface="+mj-lt"/>
              </a:rPr>
              <a:t>газификации, </a:t>
            </a:r>
            <a:r>
              <a:rPr lang="ru-RU" sz="1500" dirty="0">
                <a:solidFill>
                  <a:srgbClr val="002060"/>
                </a:solidFill>
                <a:latin typeface="+mj-lt"/>
              </a:rPr>
              <a:t>через сайт </a:t>
            </a:r>
            <a:r>
              <a:rPr lang="ru-RU" sz="1500" dirty="0" smtClean="0">
                <a:solidFill>
                  <a:srgbClr val="002060"/>
                </a:solidFill>
                <a:latin typeface="+mj-lt"/>
              </a:rPr>
              <a:t>Общества </a:t>
            </a:r>
            <a:r>
              <a:rPr lang="ru-RU" sz="1500" dirty="0" smtClean="0">
                <a:solidFill>
                  <a:srgbClr val="002060"/>
                </a:solidFill>
                <a:latin typeface="+mn-lt"/>
              </a:rPr>
              <a:t>(</a:t>
            </a:r>
            <a:r>
              <a:rPr lang="ru-RU" sz="1500" u="sng" dirty="0" smtClean="0">
                <a:solidFill>
                  <a:srgbClr val="002060"/>
                </a:solidFill>
                <a:latin typeface="+mn-lt"/>
                <a:hlinkClick r:id="rId7"/>
              </a:rPr>
              <a:t>https</a:t>
            </a:r>
            <a:r>
              <a:rPr lang="ru-RU" sz="1500" u="sng" dirty="0">
                <a:solidFill>
                  <a:srgbClr val="002060"/>
                </a:solidFill>
                <a:latin typeface="+mn-lt"/>
                <a:hlinkClick r:id="rId7"/>
              </a:rPr>
              <a:t>://gazpromgr-karelia.ru</a:t>
            </a:r>
            <a:r>
              <a:rPr lang="ru-RU" sz="1500" u="sng" dirty="0" smtClean="0">
                <a:solidFill>
                  <a:srgbClr val="002060"/>
                </a:solidFill>
                <a:latin typeface="+mn-lt"/>
                <a:hlinkClick r:id="rId7"/>
              </a:rPr>
              <a:t>/</a:t>
            </a:r>
            <a:r>
              <a:rPr lang="ru-RU" sz="1500" dirty="0" smtClean="0">
                <a:solidFill>
                  <a:srgbClr val="002060"/>
                </a:solidFill>
                <a:latin typeface="+mn-lt"/>
              </a:rPr>
              <a:t>)</a:t>
            </a:r>
            <a:r>
              <a:rPr lang="ru-RU" sz="1500" dirty="0" smtClean="0">
                <a:solidFill>
                  <a:srgbClr val="002060"/>
                </a:solidFill>
                <a:latin typeface="+mj-lt"/>
              </a:rPr>
              <a:t>, </a:t>
            </a:r>
            <a:r>
              <a:rPr lang="ru-RU" sz="1500" dirty="0">
                <a:solidFill>
                  <a:srgbClr val="002060"/>
                </a:solidFill>
                <a:latin typeface="+mj-lt"/>
              </a:rPr>
              <a:t>а также непосредственно в офисе Общества, по адресу : ул. Балтийская, 22а</a:t>
            </a:r>
            <a:r>
              <a:rPr lang="ru-RU" sz="1500" dirty="0" smtClean="0">
                <a:solidFill>
                  <a:srgbClr val="002060"/>
                </a:solidFill>
                <a:latin typeface="+mj-lt"/>
              </a:rPr>
              <a:t>.</a:t>
            </a:r>
            <a:r>
              <a:rPr lang="ru-RU" sz="1500" dirty="0">
                <a:solidFill>
                  <a:srgbClr val="002060"/>
                </a:solidFill>
                <a:latin typeface="+mn-lt"/>
              </a:rPr>
              <a:t> Также доступна возможность подать заявление </a:t>
            </a:r>
            <a:r>
              <a:rPr lang="ru-RU" sz="1500" dirty="0" smtClean="0">
                <a:solidFill>
                  <a:srgbClr val="002060"/>
                </a:solidFill>
                <a:latin typeface="+mn-lt"/>
              </a:rPr>
              <a:t>в </a:t>
            </a:r>
            <a:r>
              <a:rPr lang="ru-RU" sz="1500" dirty="0" smtClean="0">
                <a:solidFill>
                  <a:srgbClr val="002060"/>
                </a:solidFill>
                <a:latin typeface="+mj-lt"/>
              </a:rPr>
              <a:t>точках </a:t>
            </a:r>
            <a:r>
              <a:rPr lang="ru-RU" sz="1500" dirty="0">
                <a:solidFill>
                  <a:srgbClr val="002060"/>
                </a:solidFill>
                <a:latin typeface="+mj-lt"/>
              </a:rPr>
              <a:t>сбора заявок в администрациях газифицированных </a:t>
            </a:r>
            <a:r>
              <a:rPr lang="ru-RU" sz="1500" dirty="0" smtClean="0">
                <a:solidFill>
                  <a:srgbClr val="002060"/>
                </a:solidFill>
                <a:latin typeface="+mj-lt"/>
              </a:rPr>
              <a:t>поселений, </a:t>
            </a:r>
            <a:r>
              <a:rPr lang="ru-RU" sz="1500" dirty="0" smtClean="0">
                <a:solidFill>
                  <a:srgbClr val="002060"/>
                </a:solidFill>
                <a:latin typeface="+mn-lt"/>
              </a:rPr>
              <a:t>через </a:t>
            </a:r>
            <a:r>
              <a:rPr lang="ru-RU" sz="1500" dirty="0">
                <a:solidFill>
                  <a:srgbClr val="002060"/>
                </a:solidFill>
                <a:latin typeface="+mn-lt"/>
              </a:rPr>
              <a:t>портал </a:t>
            </a:r>
            <a:r>
              <a:rPr lang="ru-RU" sz="1500" dirty="0" err="1">
                <a:solidFill>
                  <a:srgbClr val="002060"/>
                </a:solidFill>
                <a:latin typeface="+mn-lt"/>
              </a:rPr>
              <a:t>Госуслуг</a:t>
            </a:r>
            <a:r>
              <a:rPr lang="ru-RU" sz="1500" dirty="0">
                <a:solidFill>
                  <a:srgbClr val="002060"/>
                </a:solidFill>
                <a:latin typeface="+mn-lt"/>
              </a:rPr>
              <a:t> или через МФЦ.</a:t>
            </a:r>
            <a:endParaRPr lang="ru-RU" sz="1500" dirty="0" smtClean="0">
              <a:solidFill>
                <a:srgbClr val="002060"/>
              </a:solidFill>
              <a:latin typeface="+mj-lt"/>
            </a:endParaRPr>
          </a:p>
          <a:p>
            <a:pPr algn="just">
              <a:lnSpc>
                <a:spcPts val="1800"/>
              </a:lnSpc>
              <a:spcAft>
                <a:spcPts val="0"/>
              </a:spcAft>
            </a:pPr>
            <a:r>
              <a:rPr lang="ru-RU" sz="1500" b="1" u="sng" dirty="0" smtClean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</a:rPr>
              <a:t>Срок подготовки договора</a:t>
            </a:r>
            <a:endParaRPr lang="ru-RU" sz="1500" dirty="0" smtClean="0">
              <a:solidFill>
                <a:srgbClr val="002060"/>
              </a:solidFill>
              <a:latin typeface="+mj-lt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500" dirty="0" smtClean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Срок подготовки договора согласно п. 28 и в случае обращения заявителя в рамках п. 12 Постановления №1547 в течение 30 дней со дня получения заявки о подключении в полном объеме.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500" b="1" u="sng" dirty="0" smtClean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Порядок подключения </a:t>
            </a:r>
            <a:r>
              <a:rPr lang="ru-RU" sz="1500" dirty="0" smtClean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(технологическое </a:t>
            </a:r>
            <a:r>
              <a:rPr lang="ru-RU" sz="1500" dirty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присоединения) </a:t>
            </a:r>
            <a:r>
              <a:rPr lang="ru-RU" sz="1500" dirty="0" smtClean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объектов </a:t>
            </a:r>
            <a:r>
              <a:rPr lang="ru-RU" sz="1500" dirty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капитального строительства к сети </a:t>
            </a:r>
            <a:r>
              <a:rPr lang="ru-RU" sz="1500" dirty="0" smtClean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газораспределения: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500" dirty="0" smtClean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а</a:t>
            </a:r>
            <a:r>
              <a:rPr lang="ru-RU" sz="1500" dirty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) направление заявителем на имя единого оператора газификации заявки о заключении договора о подключении (технологическом присоединении) </a:t>
            </a:r>
            <a:r>
              <a:rPr lang="ru-RU" sz="1500" dirty="0" smtClean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объектов </a:t>
            </a:r>
            <a:r>
              <a:rPr lang="ru-RU" sz="1500" dirty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капитального строительства к сети </a:t>
            </a:r>
            <a:r>
              <a:rPr lang="ru-RU" sz="1500" dirty="0" smtClean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газораспределения;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500" dirty="0" smtClean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б</a:t>
            </a:r>
            <a:r>
              <a:rPr lang="ru-RU" sz="1500" dirty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) заключение договора о подключении (технологическом присоединении) </a:t>
            </a:r>
            <a:r>
              <a:rPr lang="ru-RU" sz="1500" dirty="0" smtClean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объектов </a:t>
            </a:r>
            <a:r>
              <a:rPr lang="ru-RU" sz="1500" dirty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капитального строительства к сети газораспределения </a:t>
            </a:r>
            <a:r>
              <a:rPr lang="ru-RU" sz="1500" dirty="0" smtClean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с </a:t>
            </a:r>
            <a:r>
              <a:rPr lang="ru-RU" sz="1500" dirty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приложением технических условий, являющихся неотъемлемой частью договора о </a:t>
            </a:r>
            <a:r>
              <a:rPr lang="ru-RU" sz="1500" dirty="0" smtClean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подключении;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500" dirty="0" smtClean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в</a:t>
            </a:r>
            <a:r>
              <a:rPr lang="ru-RU" sz="1500" dirty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) выполнение заявителем и исполнителем условий договора о </a:t>
            </a:r>
            <a:r>
              <a:rPr lang="ru-RU" sz="1500" dirty="0" smtClean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подключении;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500" dirty="0" smtClean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г</a:t>
            </a:r>
            <a:r>
              <a:rPr lang="ru-RU" sz="1500" dirty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) составление акта о готовности сетей </a:t>
            </a:r>
            <a:r>
              <a:rPr lang="ru-RU" sz="1500" dirty="0" err="1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газопотребления</a:t>
            </a:r>
            <a:r>
              <a:rPr lang="ru-RU" sz="1500" dirty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 и газоиспользующего оборудования объекта капитального строительства к подключению (технологическому присоединению) </a:t>
            </a:r>
            <a:endParaRPr lang="ru-RU" sz="1500" dirty="0" smtClean="0">
              <a:solidFill>
                <a:srgbClr val="002060"/>
              </a:solidFill>
              <a:latin typeface="+mj-lt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500" dirty="0" smtClean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д</a:t>
            </a:r>
            <a:r>
              <a:rPr lang="ru-RU" sz="1500" dirty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) осуществление исполнителем фактического присоединения и составление акта о подключении (технологическом присоединении), содержащего информацию о разграничении имущественной принадлежности и эксплуатационной ответственности сторон по типовой форме</a:t>
            </a:r>
            <a:r>
              <a:rPr lang="ru-RU" sz="1500" dirty="0" smtClean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95623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ru-RU" sz="2000" dirty="0"/>
              <a:t>Социальная</a:t>
            </a:r>
            <a:r>
              <a:rPr lang="ru-RU" dirty="0"/>
              <a:t> </a:t>
            </a:r>
            <a:r>
              <a:rPr lang="ru-RU" sz="2000" dirty="0"/>
              <a:t>газификация домовладений 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2346325" y="6477896"/>
            <a:ext cx="6797675" cy="307777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23E428A-98D9-4DC3-9985-0F22A23DFEC6}" type="slidenum">
              <a:rPr lang="ru-RU" smtClean="0"/>
              <a:pPr>
                <a:defRPr/>
              </a:pPr>
              <a:t>5</a:t>
            </a:fld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89297" y="1153125"/>
            <a:ext cx="8832120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500" b="1" u="sng" dirty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Требования к заявке на </a:t>
            </a:r>
            <a:r>
              <a:rPr lang="ru-RU" sz="1500" b="1" u="sng" dirty="0" smtClean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догазификацию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ru-RU" sz="800" dirty="0">
              <a:solidFill>
                <a:srgbClr val="002060"/>
              </a:solidFill>
              <a:latin typeface="+mj-lt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500" b="1" dirty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В заявке о подключении, направляемой заявителем на имя единого оператора газификации, указываются следующие сведения:</a:t>
            </a:r>
            <a:endParaRPr lang="ru-RU" sz="1500" dirty="0">
              <a:solidFill>
                <a:srgbClr val="002060"/>
              </a:solidFill>
              <a:latin typeface="+mj-lt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500" dirty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а)</a:t>
            </a:r>
            <a:r>
              <a:rPr lang="ru-RU" sz="1500" spc="-10" dirty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lang="ru-RU" sz="1500" dirty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фамилия, имя, отчество заявителя, серия, номер и дата выдачи паспорта или иного документа, удостоверяющего личность в соответствии с </a:t>
            </a:r>
            <a:r>
              <a:rPr lang="ru-RU" sz="1500" dirty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законодательством</a:t>
            </a:r>
            <a:r>
              <a:rPr lang="ru-RU" sz="1500" dirty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 Российской Федерации, почтовый адрес, контактный телефон и факс, адрес электронной почты (при наличии);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500" dirty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б) наименование и место нахождения объекта капитального строительства, который необходимо подключить (технологически присоединить) к сети </a:t>
            </a:r>
            <a:r>
              <a:rPr lang="ru-RU" sz="1500" dirty="0" smtClean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газораспределения</a:t>
            </a:r>
            <a:r>
              <a:rPr lang="ru-RU" sz="1500" dirty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73806" y="3886299"/>
            <a:ext cx="8847611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500" b="1" dirty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К заявке о подключении, прилагаются следующие документы:</a:t>
            </a:r>
            <a:endParaRPr lang="ru-RU" sz="1500" dirty="0">
              <a:solidFill>
                <a:srgbClr val="002060"/>
              </a:solidFill>
              <a:latin typeface="+mn-lt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500" b="1" dirty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а)</a:t>
            </a:r>
            <a:r>
              <a:rPr lang="ru-RU" sz="1500" dirty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 ситуационный план – месторасположение земельного </a:t>
            </a:r>
            <a:r>
              <a:rPr lang="ru-RU" sz="1500" dirty="0" smtClean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участка и домовладения </a:t>
            </a:r>
            <a:r>
              <a:rPr lang="ru-RU" sz="1500" dirty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на местности.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500" b="1" dirty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б)</a:t>
            </a:r>
            <a:r>
              <a:rPr lang="ru-RU" sz="1500" dirty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 доверенность или иные документы, подтверждающие полномочия представителя заявителя (в случае, если заявка о подключении подается представителем заявителя);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500" b="1" dirty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в)</a:t>
            </a:r>
            <a:r>
              <a:rPr lang="ru-RU" sz="1500" dirty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 копия документа, подтверждающего право собственности или иное предусмотренное законом право на домовладение (объект индивидуального жилищного строительства или часть жилого дома блокированной застройки) и земельный участок, на котором расположено домовладение заявителя, а также страховой номер индивидуального лицевого счета и идентификационный номер налогоплательщика.</a:t>
            </a:r>
            <a:endParaRPr lang="ru-RU" sz="1500" dirty="0">
              <a:solidFill>
                <a:srgbClr val="002060"/>
              </a:solidFill>
              <a:effectLst/>
              <a:latin typeface="+mn-lt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pic>
        <p:nvPicPr>
          <p:cNvPr id="8" name="Picture 13" descr="D:\Работа\Лого\Петрозаводск инвертиров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887538" cy="10652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64248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23E428A-98D9-4DC3-9985-0F22A23DFEC6}" type="slidenum">
              <a:rPr lang="ru-RU" smtClean="0"/>
              <a:pPr>
                <a:defRPr/>
              </a:pPr>
              <a:t>6</a:t>
            </a:fld>
            <a:endParaRPr lang="ru-RU" dirty="0"/>
          </a:p>
        </p:txBody>
      </p:sp>
      <p:pic>
        <p:nvPicPr>
          <p:cNvPr id="10" name="Picture 4" descr="ГРО - белый на синем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"/>
            <a:ext cx="1887538" cy="1065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887538" cy="10652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53" t="19178" r="75606" b="63180"/>
          <a:stretch/>
        </p:blipFill>
        <p:spPr bwMode="auto">
          <a:xfrm>
            <a:off x="2" y="-11745"/>
            <a:ext cx="1887536" cy="10812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3" descr="D:\Работа\Лого\Петрозаводск инвертиров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887538" cy="10652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ru-RU" sz="2000" dirty="0" smtClean="0"/>
              <a:t>Социальная газификация домовладений</a:t>
            </a:r>
            <a:endParaRPr lang="ru-RU" sz="20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0" y="1076958"/>
            <a:ext cx="9086335" cy="5401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ru-RU" sz="1500" b="1" u="sng" dirty="0" smtClean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Пояснения к прилагаемым к заявке документам :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1500" dirty="0" smtClean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В </a:t>
            </a:r>
            <a:r>
              <a:rPr lang="ru-RU" sz="1500" dirty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форме заявки на догазификацию предусматривается необходимость указания данных ИНН и СНИЛС заявителя. </a:t>
            </a:r>
            <a:endParaRPr lang="ru-RU" sz="1500" dirty="0" smtClean="0">
              <a:solidFill>
                <a:srgbClr val="002060"/>
              </a:solidFill>
              <a:latin typeface="+mn-lt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1500" dirty="0" smtClean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Понятие </a:t>
            </a:r>
            <a:r>
              <a:rPr lang="ru-RU" sz="1500" dirty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"ситуационный план" - графическая схема, составленная </a:t>
            </a:r>
            <a:r>
              <a:rPr lang="ru-RU" sz="1500" dirty="0" smtClean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заявителем с </a:t>
            </a:r>
            <a:r>
              <a:rPr lang="ru-RU" sz="1500" dirty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использованием любого имеющегося в наличии документа: выписки ЕГРН, межевого плана, фрагмента публичной кадастровой карты или карты поисковых систем информационно-телекоммуникационной сети "Интернет"</a:t>
            </a:r>
            <a:r>
              <a:rPr lang="ru-RU" sz="1500" dirty="0" smtClean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ru-RU" sz="1500" dirty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на которой </a:t>
            </a:r>
            <a:r>
              <a:rPr lang="ru-RU" sz="1500" dirty="0" smtClean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указано </a:t>
            </a:r>
            <a:r>
              <a:rPr lang="ru-RU" sz="1500" dirty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расположение планируемого к подключению объекта капитального строительства и границы земельного участка, на котором располагается </a:t>
            </a:r>
            <a:r>
              <a:rPr lang="ru-RU" sz="1500" dirty="0" smtClean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объект </a:t>
            </a:r>
            <a:r>
              <a:rPr lang="ru-RU" sz="1500" dirty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капитального строительства, наименование населенного </a:t>
            </a:r>
            <a:r>
              <a:rPr lang="ru-RU" sz="1500" dirty="0" smtClean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пункта. Данные о границах ЗУ необходимы </a:t>
            </a:r>
            <a:r>
              <a:rPr lang="ru-RU" sz="1500" dirty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для исполнения обязательств </a:t>
            </a:r>
            <a:r>
              <a:rPr lang="ru-RU" sz="1500" dirty="0" smtClean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сторон: ГРО в </a:t>
            </a:r>
            <a:r>
              <a:rPr lang="ru-RU" sz="1500" dirty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части строительства сети </a:t>
            </a:r>
            <a:r>
              <a:rPr lang="ru-RU" sz="1500" dirty="0" smtClean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до земельного </a:t>
            </a:r>
            <a:r>
              <a:rPr lang="ru-RU" sz="1500" dirty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участка </a:t>
            </a:r>
            <a:r>
              <a:rPr lang="ru-RU" sz="1500" dirty="0" smtClean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заявителя и Заявителя в части создания </a:t>
            </a:r>
            <a:r>
              <a:rPr lang="ru-RU" sz="1500" dirty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сети и устройство ВДГО в пределах границ земельного участка. 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1500" dirty="0" smtClean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В </a:t>
            </a:r>
            <a:r>
              <a:rPr lang="ru-RU" sz="1500" dirty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случае обращения заявителя на работы внутри земельного </a:t>
            </a:r>
            <a:r>
              <a:rPr lang="ru-RU" sz="1500" dirty="0" smtClean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участка, </a:t>
            </a:r>
            <a:r>
              <a:rPr lang="ru-RU" sz="1500" dirty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при подаче заявки от </a:t>
            </a:r>
            <a:r>
              <a:rPr lang="ru-RU" sz="1500" dirty="0" smtClean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ИЖС, </a:t>
            </a:r>
            <a:r>
              <a:rPr lang="ru-RU" sz="1500" dirty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где домовое имущество находится в общей долевой собственности, необходимо предоставить согласие всех дольщиков о делегировании прав заявителю осуществлять все действия, связанные с реализацией мероприятий в рамках заключаемого </a:t>
            </a:r>
            <a:r>
              <a:rPr lang="ru-RU" sz="1500" dirty="0" smtClean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договора (в</a:t>
            </a:r>
            <a:r>
              <a:rPr lang="ru-RU" sz="1500" dirty="0" smtClean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ru-RU" sz="1500" dirty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</a:rPr>
              <a:t>соответствии со ст. 246 и 247 Гражданского кодекса Российской Федерации распоряжение, владение и пользование имуществом, находящимся в долевой собственности, осуществляются по соглашению всех ее </a:t>
            </a:r>
            <a:r>
              <a:rPr lang="ru-RU" sz="1500" dirty="0" smtClean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</a:rPr>
              <a:t>участников).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800" dirty="0" smtClean="0">
              <a:solidFill>
                <a:srgbClr val="002060"/>
              </a:solidFill>
              <a:latin typeface="+mj-lt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500" dirty="0" smtClean="0">
                <a:solidFill>
                  <a:srgbClr val="002060"/>
                </a:solidFill>
                <a:latin typeface="+mj-lt"/>
              </a:rPr>
              <a:t>Понятие </a:t>
            </a:r>
            <a:r>
              <a:rPr lang="ru-RU" sz="1500" dirty="0">
                <a:solidFill>
                  <a:srgbClr val="002060"/>
                </a:solidFill>
                <a:latin typeface="+mj-lt"/>
              </a:rPr>
              <a:t>"домовладение" это объект индивидуального жилищного строительства или жилой дом блокированной застройки и примыкающие к ним и (или) отдельно стоящие на общем с объектом индивидуального жилищного строительства или жилым домом блокированной застройки земельном участке надворные постройки (гараж, баня (сауна, бассейн), теплица, помещения для содержания домашнего скота и птицы, иные объекты</a:t>
            </a:r>
            <a:r>
              <a:rPr lang="ru-RU" sz="1500" dirty="0" smtClean="0">
                <a:solidFill>
                  <a:srgbClr val="002060"/>
                </a:solidFill>
                <a:latin typeface="+mj-lt"/>
              </a:rPr>
              <a:t>.</a:t>
            </a:r>
            <a:endParaRPr lang="ru-RU" sz="1500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4321827"/>
            <a:ext cx="9045146" cy="334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500" dirty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ru-RU" sz="1500" dirty="0" smtClean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         </a:t>
            </a:r>
            <a:endParaRPr lang="ru-RU" sz="1500" dirty="0">
              <a:solidFill>
                <a:srgbClr val="002060"/>
              </a:solidFill>
              <a:latin typeface="+mn-l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2898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ru-RU" sz="2000" dirty="0"/>
              <a:t>Социальная газификация домовладений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23E428A-98D9-4DC3-9985-0F22A23DFEC6}" type="slidenum">
              <a:rPr lang="ru-RU" smtClean="0"/>
              <a:pPr>
                <a:defRPr/>
              </a:pPr>
              <a:t>7</a:t>
            </a:fld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40043" y="1108504"/>
            <a:ext cx="8889438" cy="50860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lnSpc>
                <a:spcPct val="115000"/>
              </a:lnSpc>
              <a:spcAft>
                <a:spcPts val="0"/>
              </a:spcAft>
            </a:pPr>
            <a:r>
              <a:rPr lang="ru-RU" sz="1500" b="1" u="sng" dirty="0" smtClean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Реализация мероприятий внутри границ земельного участка заявителя</a:t>
            </a:r>
          </a:p>
          <a:p>
            <a:pPr indent="449580" algn="ctr">
              <a:lnSpc>
                <a:spcPct val="115000"/>
              </a:lnSpc>
              <a:spcAft>
                <a:spcPts val="0"/>
              </a:spcAft>
            </a:pPr>
            <a:endParaRPr lang="ru-RU" sz="1500" b="1" u="sng" dirty="0" smtClean="0">
              <a:solidFill>
                <a:srgbClr val="002060"/>
              </a:solidFill>
              <a:latin typeface="+mn-lt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indent="449580">
              <a:lnSpc>
                <a:spcPct val="115000"/>
              </a:lnSpc>
              <a:spcAft>
                <a:spcPts val="0"/>
              </a:spcAft>
            </a:pPr>
            <a:r>
              <a:rPr lang="ru-RU" sz="1500" b="1" dirty="0" smtClean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Данные работы предусматривают</a:t>
            </a:r>
            <a:r>
              <a:rPr lang="ru-RU" sz="1500" dirty="0" smtClean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: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1500" dirty="0" smtClean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Создание сети внутри земельного участка до объекта подключения;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1500" dirty="0" smtClean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Монтаж внутридомового газового оборудования.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500" dirty="0" smtClean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Данные работы может выполнять любая организация специализирующаяся на проектировании сетей </a:t>
            </a:r>
            <a:r>
              <a:rPr lang="ru-RU" sz="1500" dirty="0" err="1" smtClean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газопотребления</a:t>
            </a:r>
            <a:r>
              <a:rPr lang="ru-RU" sz="1500" dirty="0" smtClean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, установки газоиспользующего оборудования, строительства внутренних газопроводов объектов капитального строительства и установке приборов учета газа.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500" dirty="0" smtClean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В </a:t>
            </a:r>
            <a:r>
              <a:rPr lang="ru-RU" sz="1500" dirty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соответствии с п. 12 Постановления №1547 Заявитель вправе обратиться к исполнителю с просьбой осуществить мероприятия по подключению (технологическому присоединению) в пределах границ его земельного участка, и (или) по проектированию сети </a:t>
            </a:r>
            <a:r>
              <a:rPr lang="ru-RU" sz="1500" dirty="0" err="1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газопотребления</a:t>
            </a:r>
            <a:r>
              <a:rPr lang="ru-RU" sz="1500" dirty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, и (или) по установке газоиспользующего оборудования, и (или) по строительству либо реконструкции внутреннего газопровода объекта капитального строительства, и (или) по установке прибора учета газа, и (или) по поставке газоиспользующего оборудования, и (или) по поставке прибора учета газа. </a:t>
            </a:r>
            <a:endParaRPr lang="ru-RU" sz="1500" dirty="0" smtClean="0">
              <a:solidFill>
                <a:srgbClr val="002060"/>
              </a:solidFill>
              <a:latin typeface="+mn-lt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endParaRPr lang="ru-RU" sz="1500" b="1" u="sng" dirty="0" smtClean="0">
              <a:solidFill>
                <a:srgbClr val="002060"/>
              </a:solidFill>
              <a:latin typeface="+mn-lt"/>
            </a:endParaRPr>
          </a:p>
          <a:p>
            <a:r>
              <a:rPr lang="ru-RU" sz="1500" b="1" u="sng" dirty="0" smtClean="0">
                <a:solidFill>
                  <a:srgbClr val="002060"/>
                </a:solidFill>
                <a:latin typeface="+mn-lt"/>
              </a:rPr>
              <a:t>Необходимость </a:t>
            </a:r>
            <a:r>
              <a:rPr lang="ru-RU" sz="1500" b="1" u="sng" dirty="0">
                <a:solidFill>
                  <a:srgbClr val="002060"/>
                </a:solidFill>
                <a:latin typeface="+mn-lt"/>
              </a:rPr>
              <a:t>разработки проекта на </a:t>
            </a:r>
            <a:r>
              <a:rPr lang="ru-RU" sz="1500" b="1" u="sng" dirty="0" smtClean="0">
                <a:solidFill>
                  <a:srgbClr val="002060"/>
                </a:solidFill>
                <a:latin typeface="+mn-lt"/>
              </a:rPr>
              <a:t>ВДГО</a:t>
            </a:r>
          </a:p>
          <a:p>
            <a:endParaRPr lang="ru-RU" sz="800" dirty="0">
              <a:solidFill>
                <a:srgbClr val="002060"/>
              </a:solidFill>
              <a:latin typeface="+mn-lt"/>
            </a:endParaRPr>
          </a:p>
          <a:p>
            <a:r>
              <a:rPr lang="ru-RU" sz="1500" dirty="0">
                <a:solidFill>
                  <a:srgbClr val="002060"/>
                </a:solidFill>
                <a:latin typeface="+mn-lt"/>
              </a:rPr>
              <a:t>Разработка проектной документации на устройство систем инженерно-технического обеспечения (в том числе систем газоснабжения), проектируемых в границах принадлежащего застройщику земельного участка, не обязательна для объектов ИЖС, но может разрабатываться по волеизъявлению заявителя</a:t>
            </a:r>
            <a:r>
              <a:rPr lang="ru-RU" sz="1500" dirty="0" smtClean="0">
                <a:solidFill>
                  <a:srgbClr val="002060"/>
                </a:solidFill>
                <a:latin typeface="+mn-lt"/>
              </a:rPr>
              <a:t>.</a:t>
            </a:r>
            <a:endParaRPr lang="ru-RU" sz="1500" dirty="0">
              <a:solidFill>
                <a:srgbClr val="002060"/>
              </a:solidFill>
              <a:latin typeface="+mn-lt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pic>
        <p:nvPicPr>
          <p:cNvPr id="6" name="Picture 13" descr="D:\Работа\Лого\Петрозаводск инвертиров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869989" cy="1009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29244436"/>
      </p:ext>
    </p:extLst>
  </p:cSld>
  <p:clrMapOvr>
    <a:masterClrMapping/>
  </p:clrMapOvr>
</p:sld>
</file>

<file path=ppt/theme/theme1.xml><?xml version="1.0" encoding="utf-8"?>
<a:theme xmlns:a="http://schemas.openxmlformats.org/drawingml/2006/main" name="10_Специальное оформление">
  <a:themeElements>
    <a:clrScheme name="9_Специальное оформление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9_Специальное оформление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9_Специальное оформление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Специальное оформление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Специальное оформление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Специальное оформление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Специальное оформление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Специальное оформление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Специальное оформление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Специальное оформление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Специальное оформление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Специальное оформление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Специальное оформление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Специальное оформление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1_Специальное оформление">
  <a:themeElements>
    <a:clrScheme name="9_Специальное оформление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9_Специальное оформление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9_Специальное оформление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Специальное оформление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Специальное оформление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Специальное оформление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Специальное оформление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Специальное оформление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Специальное оформление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Специальное оформление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Специальное оформление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Специальное оформление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Специальное оформление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Специальное оформление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Специальное оформление">
  <a:themeElements>
    <a:clrScheme name="3_Специальное оформление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Специальное оформление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3_Специальное оформление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Специальное оформление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Специальное оформление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Специальное оформление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Специальное оформление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Специальное оформление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Специальное оформление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Специальное оформление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Специальное оформление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Специальное оформление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Специальное оформление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Специальное оформление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Специальное оформление">
  <a:themeElements>
    <a:clrScheme name="3_Специальное оформление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Специальное оформление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3_Специальное оформление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Специальное оформление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Специальное оформление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Специальное оформление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Специальное оформление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Специальное оформление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Специальное оформление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Специальное оформление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Специальное оформление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Специальное оформление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Специальное оформление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Специальное оформление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5_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11471</TotalTime>
  <Words>846</Words>
  <Application>Microsoft Office PowerPoint</Application>
  <PresentationFormat>Экран (4:3)</PresentationFormat>
  <Paragraphs>80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5</vt:i4>
      </vt:variant>
      <vt:variant>
        <vt:lpstr>Заголовки слайдов</vt:lpstr>
      </vt:variant>
      <vt:variant>
        <vt:i4>7</vt:i4>
      </vt:variant>
    </vt:vector>
  </HeadingPairs>
  <TitlesOfParts>
    <vt:vector size="16" baseType="lpstr">
      <vt:lpstr>Arial</vt:lpstr>
      <vt:lpstr>Arial Narrow</vt:lpstr>
      <vt:lpstr>Calibri</vt:lpstr>
      <vt:lpstr>Times New Roman</vt:lpstr>
      <vt:lpstr>10_Специальное оформление</vt:lpstr>
      <vt:lpstr>11_Специальное оформление</vt:lpstr>
      <vt:lpstr>3_Специальное оформление</vt:lpstr>
      <vt:lpstr>4_Специальное оформление</vt:lpstr>
      <vt:lpstr>5_Специальное оформление</vt:lpstr>
      <vt:lpstr>Социальная газификация домовладений   </vt:lpstr>
      <vt:lpstr>Социальная газификация домовладений</vt:lpstr>
      <vt:lpstr>Социальная газификация домовладений</vt:lpstr>
      <vt:lpstr>Социальная газификация домовладений </vt:lpstr>
      <vt:lpstr>Социальная газификация домовладений </vt:lpstr>
      <vt:lpstr>Социальная газификация домовладений</vt:lpstr>
      <vt:lpstr>Социальная газификация домовладений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Пислякова Наталья Владимировна</dc:creator>
  <cp:lastModifiedBy>П В. Блатков</cp:lastModifiedBy>
  <cp:revision>560</cp:revision>
  <cp:lastPrinted>2022-02-10T09:35:46Z</cp:lastPrinted>
  <dcterms:created xsi:type="dcterms:W3CDTF">2017-09-10T08:35:35Z</dcterms:created>
  <dcterms:modified xsi:type="dcterms:W3CDTF">2022-03-18T12:31:47Z</dcterms:modified>
</cp:coreProperties>
</file>