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5" r:id="rId1"/>
  </p:sldMasterIdLst>
  <p:sldIdLst>
    <p:sldId id="256" r:id="rId2"/>
    <p:sldId id="267" r:id="rId3"/>
    <p:sldId id="261" r:id="rId4"/>
    <p:sldId id="262" r:id="rId5"/>
    <p:sldId id="263" r:id="rId6"/>
    <p:sldId id="264" r:id="rId7"/>
    <p:sldId id="265" r:id="rId8"/>
    <p:sldId id="257" r:id="rId9"/>
    <p:sldId id="266"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116" d="100"/>
          <a:sy n="116" d="100"/>
        </p:scale>
        <p:origin x="102"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viewProps" Target="view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presProps" Target="presProps.xml" /><Relationship Id="rId5" Type="http://schemas.openxmlformats.org/officeDocument/2006/relationships/slide" Target="slides/slide4.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t>3/23/2021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728454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4509A250-FF31-4206-8172-F9D3106AACB1}" type="datetimeFigureOut">
              <a:rPr lang="en-US" smtClean="0"/>
              <a:t>3/23/2021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767064744"/>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fld id="{4509A250-FF31-4206-8172-F9D3106AACB1}" type="datetimeFigureOut">
              <a:rPr lang="en-US" smtClean="0"/>
              <a:t>3/23/2021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8450653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a:t>Образец заголовка</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fld id="{4509A250-FF31-4206-8172-F9D3106AACB1}" type="datetimeFigureOut">
              <a:rPr lang="en-US" smtClean="0"/>
              <a:t>3/23/2021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9171453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509A250-FF31-4206-8172-F9D3106AACB1}" type="datetimeFigureOut">
              <a:rPr lang="en-US" smtClean="0"/>
              <a:t>3/23/2021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168255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smtClean="0"/>
              <a:t>3/23/2021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40751597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smtClean="0"/>
              <a:t>3/23/2021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830323240"/>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3/23/2021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9730380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3/23/2021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825714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3/23/2021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597674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509A250-FF31-4206-8172-F9D3106AACB1}" type="datetimeFigureOut">
              <a:rPr lang="en-US" smtClean="0"/>
              <a:t>3/23/2021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534915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4509A250-FF31-4206-8172-F9D3106AACB1}" type="datetimeFigureOut">
              <a:rPr lang="en-US" smtClean="0"/>
              <a:t>3/23/2021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4049503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smtClean="0"/>
              <a:t>3/23/2021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986670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smtClean="0"/>
              <a:t>3/23/2021</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944909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smtClean="0"/>
              <a:t>3/23/2021</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629033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ru-RU"/>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7" name="Date Placeholder 4"/>
          <p:cNvSpPr>
            <a:spLocks noGrp="1"/>
          </p:cNvSpPr>
          <p:nvPr>
            <p:ph type="dt" sz="half" idx="10"/>
          </p:nvPr>
        </p:nvSpPr>
        <p:spPr/>
        <p:txBody>
          <a:bodyPr/>
          <a:lstStyle/>
          <a:p>
            <a:fld id="{4509A250-FF31-4206-8172-F9D3106AACB1}" type="datetimeFigureOut">
              <a:rPr lang="en-US" smtClean="0"/>
              <a:t>3/23/2021</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271547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4509A250-FF31-4206-8172-F9D3106AACB1}" type="datetimeFigureOut">
              <a:rPr lang="en-US" smtClean="0"/>
              <a:t>3/23/2021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181271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theme" Target="../theme/theme1.xml" /><Relationship Id="rId3" Type="http://schemas.openxmlformats.org/officeDocument/2006/relationships/slideLayout" Target="../slideLayouts/slideLayout3.xml" /><Relationship Id="rId21" Type="http://schemas.openxmlformats.org/officeDocument/2006/relationships/image" Target="../media/image4.png"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20" Type="http://schemas.openxmlformats.org/officeDocument/2006/relationships/image" Target="../media/image3.png"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19" Type="http://schemas.openxmlformats.org/officeDocument/2006/relationships/image" Target="../media/image2.png"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 Id="rId22" Type="http://schemas.openxmlformats.org/officeDocument/2006/relationships/image" Target="../media/image5.png"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509A250-FF31-4206-8172-F9D3106AACB1}" type="datetimeFigureOut">
              <a:rPr lang="en-US" smtClean="0"/>
              <a:t>3/23/2021</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smtClean="0"/>
              <a:t>‹#›</a:t>
            </a:fld>
            <a:endParaRPr lang="en-US" dirty="0"/>
          </a:p>
        </p:txBody>
      </p:sp>
    </p:spTree>
    <p:extLst>
      <p:ext uri="{BB962C8B-B14F-4D97-AF65-F5344CB8AC3E}">
        <p14:creationId xmlns:p14="http://schemas.microsoft.com/office/powerpoint/2010/main" val="143827003"/>
      </p:ext>
    </p:extLst>
  </p:cSld>
  <p:clrMap bg1="dk1" tx1="lt1" bg2="dk2" tx2="lt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 id="2147483762"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99782" y="669472"/>
            <a:ext cx="9572917" cy="3984170"/>
          </a:xfrm>
        </p:spPr>
        <p:txBody>
          <a:bodyPr>
            <a:normAutofit/>
          </a:bodyPr>
          <a:lstStyle/>
          <a:p>
            <a:pPr algn="ctr"/>
            <a:r>
              <a:rPr lang="ru-RU" sz="4200" dirty="0"/>
              <a:t>Возможности участия сельских поселений в мероприятиях государственной программы Российской Федерации «Комплексное развитие сельских территорий»</a:t>
            </a:r>
          </a:p>
        </p:txBody>
      </p:sp>
      <p:sp>
        <p:nvSpPr>
          <p:cNvPr id="3" name="Подзаголовок 2"/>
          <p:cNvSpPr>
            <a:spLocks noGrp="1"/>
          </p:cNvSpPr>
          <p:nvPr>
            <p:ph type="subTitle" idx="1"/>
          </p:nvPr>
        </p:nvSpPr>
        <p:spPr>
          <a:xfrm>
            <a:off x="7331528" y="4914899"/>
            <a:ext cx="4608511" cy="1698172"/>
          </a:xfrm>
        </p:spPr>
        <p:txBody>
          <a:bodyPr>
            <a:noAutofit/>
          </a:bodyPr>
          <a:lstStyle/>
          <a:p>
            <a:r>
              <a:rPr lang="ru-RU" cap="none" dirty="0">
                <a:latin typeface="Times New Roman" panose="02020603050405020304" pitchFamily="18" charset="0"/>
                <a:cs typeface="Times New Roman" panose="02020603050405020304" pitchFamily="18" charset="0"/>
              </a:rPr>
              <a:t>Терентьев Станислав Олегович, </a:t>
            </a:r>
          </a:p>
          <a:p>
            <a:pPr algn="just"/>
            <a:r>
              <a:rPr lang="ru-RU" cap="none" dirty="0">
                <a:latin typeface="Times New Roman" panose="02020603050405020304" pitchFamily="18" charset="0"/>
                <a:cs typeface="Times New Roman" panose="02020603050405020304" pitchFamily="18" charset="0"/>
              </a:rPr>
              <a:t>ведущий специалист отдела инвестиций и развития сельских территорий Министерства сельского и рыбного хозяйства Республики Карелия</a:t>
            </a:r>
          </a:p>
        </p:txBody>
      </p:sp>
    </p:spTree>
    <p:extLst>
      <p:ext uri="{BB962C8B-B14F-4D97-AF65-F5344CB8AC3E}">
        <p14:creationId xmlns:p14="http://schemas.microsoft.com/office/powerpoint/2010/main" val="1417566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6684" y="222058"/>
            <a:ext cx="9404723" cy="2133963"/>
          </a:xfrm>
        </p:spPr>
        <p:txBody>
          <a:bodyPr/>
          <a:lstStyle/>
          <a:p>
            <a:r>
              <a:rPr lang="ru-RU" dirty="0"/>
              <a:t>Основные мероприятия программы, реализуемые на территории Республики Карелия.</a:t>
            </a:r>
          </a:p>
        </p:txBody>
      </p:sp>
      <p:sp>
        <p:nvSpPr>
          <p:cNvPr id="3" name="Объект 2"/>
          <p:cNvSpPr>
            <a:spLocks noGrp="1"/>
          </p:cNvSpPr>
          <p:nvPr>
            <p:ph idx="1"/>
          </p:nvPr>
        </p:nvSpPr>
        <p:spPr>
          <a:xfrm>
            <a:off x="461319" y="3031524"/>
            <a:ext cx="11236410" cy="2570205"/>
          </a:xfrm>
        </p:spPr>
        <p:txBody>
          <a:bodyPr>
            <a:normAutofit/>
          </a:bodyPr>
          <a:lstStyle/>
          <a:p>
            <a:pPr marL="457200" indent="-457200">
              <a:spcBef>
                <a:spcPts val="8400"/>
              </a:spcBef>
              <a:buFont typeface="+mj-lt"/>
              <a:buAutoNum type="arabicPeriod"/>
            </a:pPr>
            <a:r>
              <a:rPr lang="ru-RU" sz="2800" dirty="0"/>
              <a:t>Благоустройство сельских территорий.</a:t>
            </a:r>
          </a:p>
          <a:p>
            <a:pPr marL="457200" indent="-457200">
              <a:buFont typeface="+mj-lt"/>
              <a:buAutoNum type="arabicPeriod"/>
            </a:pPr>
            <a:r>
              <a:rPr lang="ru-RU" sz="2800" dirty="0"/>
              <a:t>Улучшение жилищных условий граждан, проживающих на сельских территориях.</a:t>
            </a:r>
          </a:p>
          <a:p>
            <a:pPr marL="457200" indent="-457200">
              <a:buFont typeface="+mj-lt"/>
              <a:buAutoNum type="arabicPeriod"/>
            </a:pPr>
            <a:r>
              <a:rPr lang="ru-RU" sz="2800" dirty="0"/>
              <a:t>Механизм предоставления льготных ипотечных кредитов. «Сельская ипотека».</a:t>
            </a:r>
          </a:p>
        </p:txBody>
      </p:sp>
    </p:spTree>
    <p:extLst>
      <p:ext uri="{BB962C8B-B14F-4D97-AF65-F5344CB8AC3E}">
        <p14:creationId xmlns:p14="http://schemas.microsoft.com/office/powerpoint/2010/main" val="3359289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019" y="106729"/>
            <a:ext cx="9404723" cy="1285465"/>
          </a:xfrm>
        </p:spPr>
        <p:txBody>
          <a:bodyPr/>
          <a:lstStyle/>
          <a:p>
            <a:pPr algn="ctr"/>
            <a:r>
              <a:rPr lang="ru-RU" dirty="0"/>
              <a:t>Благоустройство сельских территорий</a:t>
            </a:r>
          </a:p>
        </p:txBody>
      </p:sp>
      <p:sp>
        <p:nvSpPr>
          <p:cNvPr id="3" name="Объект 2"/>
          <p:cNvSpPr>
            <a:spLocks noGrp="1"/>
          </p:cNvSpPr>
          <p:nvPr>
            <p:ph idx="1"/>
          </p:nvPr>
        </p:nvSpPr>
        <p:spPr>
          <a:xfrm>
            <a:off x="436606" y="1507526"/>
            <a:ext cx="11219935" cy="4893274"/>
          </a:xfrm>
        </p:spPr>
        <p:txBody>
          <a:bodyPr>
            <a:noAutofit/>
          </a:bodyPr>
          <a:lstStyle/>
          <a:p>
            <a:pPr algn="just"/>
            <a:r>
              <a:rPr lang="ru-RU" sz="2200" u="sng" dirty="0"/>
              <a:t>Цель:</a:t>
            </a:r>
            <a:r>
              <a:rPr lang="ru-RU" sz="2200" dirty="0"/>
              <a:t> создание комфортных условий для проживания граждан на сельских территориях.</a:t>
            </a:r>
          </a:p>
          <a:p>
            <a:pPr algn="just"/>
            <a:r>
              <a:rPr lang="ru-RU" sz="2200" u="sng" dirty="0"/>
              <a:t>Меры поддержки:</a:t>
            </a:r>
            <a:r>
              <a:rPr lang="ru-RU" sz="2200" dirty="0"/>
              <a:t> предоставление субсидий органу местного самоуправления муниципального образования на реализацию общественно значимых проектов по благоустройству сельских территорий.</a:t>
            </a:r>
          </a:p>
          <a:p>
            <a:r>
              <a:rPr lang="ru-RU" sz="2200" u="sng" dirty="0"/>
              <a:t>Условия финансирования реализации проекта:</a:t>
            </a:r>
          </a:p>
          <a:p>
            <a:pPr marL="457200" indent="-457200" algn="just">
              <a:buFont typeface="+mj-lt"/>
              <a:buAutoNum type="arabicPeriod"/>
            </a:pPr>
            <a:r>
              <a:rPr lang="ru-RU" sz="2200" dirty="0"/>
              <a:t>Размер субсидии не более 2 млн. рублей и 70% стоимости реализации проекта;</a:t>
            </a:r>
          </a:p>
          <a:p>
            <a:pPr marL="457200" indent="-457200" algn="just">
              <a:buFont typeface="+mj-lt"/>
              <a:buAutoNum type="arabicPeriod"/>
            </a:pPr>
            <a:r>
              <a:rPr lang="ru-RU" sz="2200" dirty="0"/>
              <a:t>Объем финансирования местного бюджета и внебюджетных источников не менее 30% стоимости реализации проекта;</a:t>
            </a:r>
          </a:p>
          <a:p>
            <a:pPr marL="457200" indent="-457200" algn="just">
              <a:buFont typeface="+mj-lt"/>
              <a:buAutoNum type="arabicPeriod"/>
            </a:pPr>
            <a:r>
              <a:rPr lang="ru-RU" sz="2200" dirty="0"/>
              <a:t>Обязательно! Объем внебюджетных источников должен составлять не менее 5 % стоимости реализации проекта.</a:t>
            </a:r>
          </a:p>
        </p:txBody>
      </p:sp>
    </p:spTree>
    <p:extLst>
      <p:ext uri="{BB962C8B-B14F-4D97-AF65-F5344CB8AC3E}">
        <p14:creationId xmlns:p14="http://schemas.microsoft.com/office/powerpoint/2010/main" val="2107075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4922" y="189108"/>
            <a:ext cx="9404723" cy="1400530"/>
          </a:xfrm>
        </p:spPr>
        <p:txBody>
          <a:bodyPr/>
          <a:lstStyle/>
          <a:p>
            <a:pPr algn="ctr"/>
            <a:r>
              <a:rPr lang="ru-RU" dirty="0"/>
              <a:t>Благоустройство сельских территорий</a:t>
            </a:r>
          </a:p>
        </p:txBody>
      </p:sp>
      <p:sp>
        <p:nvSpPr>
          <p:cNvPr id="3" name="Объект 2"/>
          <p:cNvSpPr>
            <a:spLocks noGrp="1"/>
          </p:cNvSpPr>
          <p:nvPr>
            <p:ph idx="1"/>
          </p:nvPr>
        </p:nvSpPr>
        <p:spPr>
          <a:xfrm>
            <a:off x="222422" y="1690453"/>
            <a:ext cx="11615351" cy="4982196"/>
          </a:xfrm>
        </p:spPr>
        <p:txBody>
          <a:bodyPr>
            <a:normAutofit fontScale="62500" lnSpcReduction="20000"/>
          </a:bodyPr>
          <a:lstStyle/>
          <a:p>
            <a:r>
              <a:rPr lang="ru-RU" sz="3300" u="sng" dirty="0"/>
              <a:t>Направления реализации проектов:</a:t>
            </a:r>
          </a:p>
          <a:p>
            <a:pPr marL="457200" indent="-457200" algn="just">
              <a:spcBef>
                <a:spcPts val="600"/>
              </a:spcBef>
              <a:buFont typeface="+mj-lt"/>
              <a:buAutoNum type="arabicPeriod"/>
            </a:pPr>
            <a:r>
              <a:rPr lang="ru-RU" sz="2500" dirty="0"/>
              <a:t>создание и обустройство зон отдыха, спортивных и детских игровых площадок, площадок для занятия адаптивной физической культурой и адаптивным спортом для лиц с ограниченными возможностями здоровья;</a:t>
            </a:r>
          </a:p>
          <a:p>
            <a:pPr marL="457200" indent="-457200" algn="just">
              <a:spcBef>
                <a:spcPts val="600"/>
              </a:spcBef>
              <a:buFont typeface="+mj-lt"/>
              <a:buAutoNum type="arabicPeriod"/>
            </a:pPr>
            <a:r>
              <a:rPr lang="ru-RU" sz="2500" dirty="0"/>
              <a:t>организация освещения территории, включая архитектурную подсветку зданий, строений, сооружений, в том числе с использованием энергосберегающих технологий;</a:t>
            </a:r>
          </a:p>
          <a:p>
            <a:pPr marL="457200" indent="-457200" algn="just">
              <a:spcBef>
                <a:spcPts val="600"/>
              </a:spcBef>
              <a:buFont typeface="+mj-lt"/>
              <a:buAutoNum type="arabicPeriod"/>
            </a:pPr>
            <a:r>
              <a:rPr lang="ru-RU" sz="2500" dirty="0"/>
              <a:t>организация пешеходных коммуникаций, в том числе тротуаров, аллей, велосипедных дорожек, тропинок;</a:t>
            </a:r>
          </a:p>
          <a:p>
            <a:pPr marL="457200" indent="-457200" algn="just">
              <a:spcBef>
                <a:spcPts val="600"/>
              </a:spcBef>
              <a:buFont typeface="+mj-lt"/>
              <a:buAutoNum type="arabicPeriod"/>
            </a:pPr>
            <a:r>
              <a:rPr lang="ru-RU" sz="2500" dirty="0"/>
              <a:t>создание и обустройство мест автомобильных и велосипедных парковок;</a:t>
            </a:r>
          </a:p>
          <a:p>
            <a:pPr marL="457200" indent="-457200" algn="just">
              <a:spcBef>
                <a:spcPts val="600"/>
              </a:spcBef>
              <a:buFont typeface="+mj-lt"/>
              <a:buAutoNum type="arabicPeriod"/>
            </a:pPr>
            <a:r>
              <a:rPr lang="ru-RU" sz="2500" dirty="0"/>
              <a:t>ремонтно-восстановительные работы улично-дорожной сети и дворовых проездов;</a:t>
            </a:r>
          </a:p>
          <a:p>
            <a:pPr marL="457200" indent="-457200" algn="just">
              <a:spcBef>
                <a:spcPts val="600"/>
              </a:spcBef>
              <a:buFont typeface="+mj-lt"/>
              <a:buAutoNum type="arabicPeriod"/>
            </a:pPr>
            <a:r>
              <a:rPr lang="ru-RU" sz="2500" dirty="0"/>
              <a:t>организация оформления фасадов (внешнего вида) зданий (административных зданий, объектов социальной сферы, объектов инфраструктуры и др.), находящихся в муниципальной собственности, а также установка (обустройство) ограждений, прилегающих к общественным территориям, газонных и тротуарных ограждений;</a:t>
            </a:r>
          </a:p>
          <a:p>
            <a:pPr marL="457200" indent="-457200" algn="just">
              <a:spcBef>
                <a:spcPts val="600"/>
              </a:spcBef>
              <a:buFont typeface="+mj-lt"/>
              <a:buAutoNum type="arabicPeriod"/>
            </a:pPr>
            <a:r>
              <a:rPr lang="ru-RU" sz="2500" dirty="0"/>
              <a:t>обустройство территории в целях обеспечения беспрепятственного передвижения инвалидов и других маломобильных групп населения;</a:t>
            </a:r>
          </a:p>
          <a:p>
            <a:pPr marL="457200" indent="-457200" algn="just">
              <a:spcBef>
                <a:spcPts val="600"/>
              </a:spcBef>
              <a:buFont typeface="+mj-lt"/>
              <a:buAutoNum type="arabicPeriod"/>
            </a:pPr>
            <a:r>
              <a:rPr lang="ru-RU" sz="2500" dirty="0"/>
              <a:t>организация ливневых стоков;</a:t>
            </a:r>
          </a:p>
          <a:p>
            <a:pPr marL="457200" indent="-457200" algn="just">
              <a:spcBef>
                <a:spcPts val="600"/>
              </a:spcBef>
              <a:buFont typeface="+mj-lt"/>
              <a:buAutoNum type="arabicPeriod"/>
            </a:pPr>
            <a:r>
              <a:rPr lang="ru-RU" sz="2500" dirty="0"/>
              <a:t>обустройство общественных колодцев и водоразборных колонок;</a:t>
            </a:r>
          </a:p>
          <a:p>
            <a:pPr marL="457200" indent="-457200" algn="just">
              <a:spcBef>
                <a:spcPts val="600"/>
              </a:spcBef>
              <a:buFont typeface="+mj-lt"/>
              <a:buAutoNum type="arabicPeriod"/>
            </a:pPr>
            <a:r>
              <a:rPr lang="ru-RU" sz="2500" dirty="0"/>
              <a:t>обустройство площадок накопления твердых коммунальных отходов;</a:t>
            </a:r>
          </a:p>
          <a:p>
            <a:pPr marL="457200" indent="-457200" algn="just">
              <a:spcBef>
                <a:spcPts val="600"/>
              </a:spcBef>
              <a:buFont typeface="+mj-lt"/>
              <a:buAutoNum type="arabicPeriod"/>
            </a:pPr>
            <a:r>
              <a:rPr lang="ru-RU" sz="2500" dirty="0"/>
              <a:t>сохранение и восстановление природных ландшафтов и историко-культурных памятников.</a:t>
            </a:r>
          </a:p>
        </p:txBody>
      </p:sp>
    </p:spTree>
    <p:extLst>
      <p:ext uri="{BB962C8B-B14F-4D97-AF65-F5344CB8AC3E}">
        <p14:creationId xmlns:p14="http://schemas.microsoft.com/office/powerpoint/2010/main" val="21203951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296199"/>
            <a:ext cx="9404723" cy="758244"/>
          </a:xfrm>
        </p:spPr>
        <p:txBody>
          <a:bodyPr/>
          <a:lstStyle/>
          <a:p>
            <a:pPr algn="ctr"/>
            <a:r>
              <a:rPr lang="ru-RU" dirty="0"/>
              <a:t>Улучшение жилищных условий</a:t>
            </a:r>
          </a:p>
        </p:txBody>
      </p:sp>
      <p:sp>
        <p:nvSpPr>
          <p:cNvPr id="3" name="Объект 2"/>
          <p:cNvSpPr>
            <a:spLocks noGrp="1"/>
          </p:cNvSpPr>
          <p:nvPr>
            <p:ph idx="1"/>
          </p:nvPr>
        </p:nvSpPr>
        <p:spPr>
          <a:xfrm>
            <a:off x="337752" y="1268627"/>
            <a:ext cx="11648302" cy="5379307"/>
          </a:xfrm>
        </p:spPr>
        <p:txBody>
          <a:bodyPr>
            <a:normAutofit lnSpcReduction="10000"/>
          </a:bodyPr>
          <a:lstStyle/>
          <a:p>
            <a:pPr algn="just"/>
            <a:r>
              <a:rPr lang="ru-RU" u="sng" dirty="0">
                <a:latin typeface="+mn-lt"/>
              </a:rPr>
              <a:t>Цель:</a:t>
            </a:r>
            <a:r>
              <a:rPr lang="ru-RU" dirty="0">
                <a:latin typeface="+mn-lt"/>
              </a:rPr>
              <a:t> </a:t>
            </a:r>
            <a:r>
              <a:rPr lang="ru-RU" kern="0" dirty="0">
                <a:latin typeface="+mn-lt"/>
              </a:rPr>
              <a:t>удовлетворение потребностей сельских граждан в благоустроенном жилье, привлечение и закрепление молодых специалистов, улучшение демографической ситуации в сельской местности.</a:t>
            </a:r>
          </a:p>
          <a:p>
            <a:pPr algn="just"/>
            <a:r>
              <a:rPr lang="ru-RU" u="sng" kern="0" dirty="0">
                <a:latin typeface="+mn-lt"/>
              </a:rPr>
              <a:t>Меры поддержки:</a:t>
            </a:r>
            <a:r>
              <a:rPr lang="ru-RU" kern="0" dirty="0">
                <a:latin typeface="+mn-lt"/>
              </a:rPr>
              <a:t> предоставление социальных выплат гражданам на строительство (приобретение) жилья на сельских территориях.</a:t>
            </a:r>
          </a:p>
          <a:p>
            <a:pPr algn="just"/>
            <a:r>
              <a:rPr lang="ru-RU" u="sng" kern="0" dirty="0">
                <a:latin typeface="+mn-lt"/>
              </a:rPr>
              <a:t>Основные критерии соответствия граждан:</a:t>
            </a:r>
          </a:p>
          <a:p>
            <a:pPr marL="457200" indent="-457200" algn="just">
              <a:buFont typeface="+mj-lt"/>
              <a:buAutoNum type="arabicPeriod"/>
            </a:pPr>
            <a:r>
              <a:rPr lang="ru-RU" dirty="0">
                <a:latin typeface="+mn-lt"/>
              </a:rPr>
              <a:t>Постоянное проживание или изъявление желания постоянно проживать на сельских территориях;</a:t>
            </a:r>
          </a:p>
          <a:p>
            <a:pPr marL="457200" indent="-457200" algn="just">
              <a:buFont typeface="+mj-lt"/>
              <a:buAutoNum type="arabicPeriod"/>
            </a:pPr>
            <a:r>
              <a:rPr lang="ru-RU" dirty="0"/>
              <a:t>Осуществлять деятельность на сельских территориях по трудовому договору или индивидуальную предпринимательскую деятельность в сфере агропромышленного комплекса, или социальной сфере, или в организациях, осуществляющих ветеринарную деятельность для сельскохозяйственных животных (основное место работы);</a:t>
            </a:r>
          </a:p>
          <a:p>
            <a:pPr marL="457200" indent="-457200" algn="just">
              <a:buFont typeface="+mj-lt"/>
              <a:buAutoNum type="arabicPeriod"/>
            </a:pPr>
            <a:r>
              <a:rPr lang="ru-RU" dirty="0">
                <a:latin typeface="+mn-lt"/>
              </a:rPr>
              <a:t>Наличие собственных или заемных средств в размере не менее 30% расчетной стоимости строительства жилья;</a:t>
            </a:r>
          </a:p>
          <a:p>
            <a:pPr marL="457200" indent="-457200" algn="just">
              <a:buFont typeface="+mj-lt"/>
              <a:buAutoNum type="arabicPeriod"/>
            </a:pPr>
            <a:r>
              <a:rPr lang="ru-RU" dirty="0">
                <a:latin typeface="+mn-lt"/>
              </a:rPr>
              <a:t>Признание ОМСУ нуждающимся в улучшении жилищных условий.</a:t>
            </a:r>
          </a:p>
        </p:txBody>
      </p:sp>
    </p:spTree>
    <p:extLst>
      <p:ext uri="{BB962C8B-B14F-4D97-AF65-F5344CB8AC3E}">
        <p14:creationId xmlns:p14="http://schemas.microsoft.com/office/powerpoint/2010/main" val="152361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7873" y="238534"/>
            <a:ext cx="9404723" cy="700579"/>
          </a:xfrm>
        </p:spPr>
        <p:txBody>
          <a:bodyPr/>
          <a:lstStyle/>
          <a:p>
            <a:pPr algn="ctr"/>
            <a:r>
              <a:rPr lang="ru-RU" dirty="0"/>
              <a:t>Улучшение жилищных условий</a:t>
            </a:r>
          </a:p>
        </p:txBody>
      </p:sp>
      <p:sp>
        <p:nvSpPr>
          <p:cNvPr id="3" name="Объект 2"/>
          <p:cNvSpPr>
            <a:spLocks noGrp="1"/>
          </p:cNvSpPr>
          <p:nvPr>
            <p:ph idx="1"/>
          </p:nvPr>
        </p:nvSpPr>
        <p:spPr>
          <a:xfrm>
            <a:off x="255373" y="1252152"/>
            <a:ext cx="11681253" cy="5371070"/>
          </a:xfrm>
        </p:spPr>
        <p:txBody>
          <a:bodyPr/>
          <a:lstStyle/>
          <a:p>
            <a:pPr>
              <a:spcBef>
                <a:spcPts val="3000"/>
              </a:spcBef>
            </a:pPr>
            <a:r>
              <a:rPr lang="ru-RU" u="sng" dirty="0"/>
              <a:t>Расчет размера социальной выплаты:</a:t>
            </a:r>
          </a:p>
          <a:p>
            <a:pPr marL="457200" indent="-457200" algn="just">
              <a:spcBef>
                <a:spcPts val="3000"/>
              </a:spcBef>
              <a:buFont typeface="+mj-lt"/>
              <a:buAutoNum type="arabicPeriod"/>
            </a:pPr>
            <a:r>
              <a:rPr lang="ru-RU" sz="2800" dirty="0"/>
              <a:t>РСТЖ = Размер общей площади жилого помещения * стоимость 1 кв.м. общей площади жилья.</a:t>
            </a:r>
          </a:p>
          <a:p>
            <a:pPr marL="457200" indent="-457200" algn="just">
              <a:buFont typeface="+mj-lt"/>
              <a:buAutoNum type="arabicPeriod"/>
            </a:pPr>
            <a:r>
              <a:rPr lang="ru-RU" sz="2800" dirty="0"/>
              <a:t>Размер социальной выплаты = РСТЖ * 0,7</a:t>
            </a:r>
          </a:p>
          <a:p>
            <a:pPr marL="0" indent="0">
              <a:buNone/>
            </a:pPr>
            <a:endParaRPr lang="ru-RU" u="sng" dirty="0"/>
          </a:p>
          <a:p>
            <a:pPr marL="0" indent="0">
              <a:buNone/>
            </a:pPr>
            <a:r>
              <a:rPr lang="ru-RU" u="sng" dirty="0"/>
              <a:t>РСТЖ – расчетная стоимость строительства жилья;</a:t>
            </a:r>
          </a:p>
          <a:p>
            <a:pPr marL="0" indent="0">
              <a:buNone/>
            </a:pPr>
            <a:r>
              <a:rPr lang="ru-RU" u="sng" dirty="0"/>
              <a:t>Размер общей площади жилого помещения:</a:t>
            </a:r>
          </a:p>
          <a:p>
            <a:pPr>
              <a:buFont typeface="Arial" panose="020B0604020202020204" pitchFamily="34" charset="0"/>
              <a:buChar char="•"/>
            </a:pPr>
            <a:r>
              <a:rPr lang="ru-RU" u="sng" dirty="0"/>
              <a:t>1 чел – 33 кв.м;</a:t>
            </a:r>
          </a:p>
          <a:p>
            <a:pPr>
              <a:buFont typeface="Arial" panose="020B0604020202020204" pitchFamily="34" charset="0"/>
              <a:buChar char="•"/>
            </a:pPr>
            <a:r>
              <a:rPr lang="ru-RU" u="sng" dirty="0"/>
              <a:t>2 чел. – 42 кв.м.;</a:t>
            </a:r>
          </a:p>
          <a:p>
            <a:pPr>
              <a:buFont typeface="Arial" panose="020B0604020202020204" pitchFamily="34" charset="0"/>
              <a:buChar char="•"/>
            </a:pPr>
            <a:r>
              <a:rPr lang="ru-RU" u="sng" dirty="0"/>
              <a:t>3 чел и более – по 18 кв.м. на каждого члена семьи.</a:t>
            </a:r>
          </a:p>
          <a:p>
            <a:pPr marL="0" indent="0">
              <a:buNone/>
            </a:pPr>
            <a:r>
              <a:rPr lang="ru-RU" dirty="0"/>
              <a:t>Стоимость 1 кв. м. общей площади жилья на 2021 год = 34 312 рублей</a:t>
            </a:r>
          </a:p>
        </p:txBody>
      </p:sp>
    </p:spTree>
    <p:extLst>
      <p:ext uri="{BB962C8B-B14F-4D97-AF65-F5344CB8AC3E}">
        <p14:creationId xmlns:p14="http://schemas.microsoft.com/office/powerpoint/2010/main" val="3216894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3159" y="312675"/>
            <a:ext cx="9404723" cy="717055"/>
          </a:xfrm>
        </p:spPr>
        <p:txBody>
          <a:bodyPr/>
          <a:lstStyle/>
          <a:p>
            <a:pPr algn="ctr"/>
            <a:r>
              <a:rPr lang="ru-RU" dirty="0"/>
              <a:t>Механизм «Сельская ипотека»</a:t>
            </a:r>
          </a:p>
        </p:txBody>
      </p:sp>
      <p:sp>
        <p:nvSpPr>
          <p:cNvPr id="3" name="Объект 2"/>
          <p:cNvSpPr>
            <a:spLocks noGrp="1"/>
          </p:cNvSpPr>
          <p:nvPr>
            <p:ph idx="1"/>
          </p:nvPr>
        </p:nvSpPr>
        <p:spPr>
          <a:xfrm>
            <a:off x="329514" y="1276865"/>
            <a:ext cx="11582400" cy="5362831"/>
          </a:xfrm>
        </p:spPr>
        <p:txBody>
          <a:bodyPr/>
          <a:lstStyle/>
          <a:p>
            <a:pPr algn="just"/>
            <a:r>
              <a:rPr lang="ru-RU" u="sng" dirty="0"/>
              <a:t>Цель:</a:t>
            </a:r>
            <a:r>
              <a:rPr lang="ru-RU" dirty="0"/>
              <a:t> </a:t>
            </a:r>
            <a:r>
              <a:rPr lang="ru-RU" kern="0" dirty="0"/>
              <a:t>удовлетворение потребностей сельских граждан в благоустроенном жилье, привлечение и закрепление молодых специалистов, улучшение демографической ситуации в сельской местности.</a:t>
            </a:r>
          </a:p>
          <a:p>
            <a:pPr algn="just"/>
            <a:r>
              <a:rPr lang="ru-RU" u="sng" dirty="0"/>
              <a:t>Мера поддержки</a:t>
            </a:r>
            <a:r>
              <a:rPr lang="ru-RU" dirty="0"/>
              <a:t>: предоставление гражданам льготных ипотечных кредитов на строительство (приобретение) жилья на сельских территориях.</a:t>
            </a:r>
          </a:p>
          <a:p>
            <a:r>
              <a:rPr lang="ru-RU" u="sng" dirty="0"/>
              <a:t>Характеристики льготного ипотечного кредита:</a:t>
            </a:r>
          </a:p>
          <a:p>
            <a:pPr marL="457200" indent="-457200">
              <a:buFont typeface="+mj-lt"/>
              <a:buAutoNum type="arabicPeriod"/>
            </a:pPr>
            <a:r>
              <a:rPr lang="ru-RU" dirty="0"/>
              <a:t>Процентная ставка по кредиту – до 3 % годовых;</a:t>
            </a:r>
          </a:p>
          <a:p>
            <a:pPr marL="457200" indent="-457200">
              <a:buFont typeface="+mj-lt"/>
              <a:buAutoNum type="arabicPeriod"/>
            </a:pPr>
            <a:r>
              <a:rPr lang="ru-RU" dirty="0"/>
              <a:t>Срок предоставления кредита до 25 лет;</a:t>
            </a:r>
          </a:p>
          <a:p>
            <a:pPr marL="457200" indent="-457200">
              <a:buFont typeface="+mj-lt"/>
              <a:buAutoNum type="arabicPeriod"/>
            </a:pPr>
            <a:r>
              <a:rPr lang="ru-RU" dirty="0"/>
              <a:t>Размер кредита до 3 млн. рублей;</a:t>
            </a:r>
          </a:p>
          <a:p>
            <a:pPr marL="457200" indent="-457200">
              <a:buFont typeface="+mj-lt"/>
              <a:buAutoNum type="arabicPeriod"/>
            </a:pPr>
            <a:r>
              <a:rPr lang="ru-RU" dirty="0"/>
              <a:t>Оплата за счет средств заемщика 10 и более процентов стоимости приобретаемого (строящегося) жилья.</a:t>
            </a:r>
          </a:p>
        </p:txBody>
      </p:sp>
    </p:spTree>
    <p:extLst>
      <p:ext uri="{BB962C8B-B14F-4D97-AF65-F5344CB8AC3E}">
        <p14:creationId xmlns:p14="http://schemas.microsoft.com/office/powerpoint/2010/main" val="1085228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01709" y="305172"/>
            <a:ext cx="8024360" cy="788253"/>
          </a:xfrm>
        </p:spPr>
        <p:txBody>
          <a:bodyPr/>
          <a:lstStyle/>
          <a:p>
            <a:r>
              <a:rPr lang="ru-RU" dirty="0"/>
              <a:t>Нормативные правовые акты</a:t>
            </a:r>
          </a:p>
        </p:txBody>
      </p:sp>
      <p:sp>
        <p:nvSpPr>
          <p:cNvPr id="3" name="Объект 2"/>
          <p:cNvSpPr>
            <a:spLocks noGrp="1"/>
          </p:cNvSpPr>
          <p:nvPr>
            <p:ph idx="1"/>
          </p:nvPr>
        </p:nvSpPr>
        <p:spPr>
          <a:xfrm>
            <a:off x="230659" y="1210962"/>
            <a:ext cx="11747157" cy="5371070"/>
          </a:xfrm>
        </p:spPr>
        <p:txBody>
          <a:bodyPr>
            <a:normAutofit fontScale="92500" lnSpcReduction="20000"/>
          </a:bodyPr>
          <a:lstStyle/>
          <a:p>
            <a:pPr algn="just"/>
            <a:r>
              <a:rPr lang="ru-RU" dirty="0"/>
              <a:t>Государственная программа Российской Федерации «Комплексное развитие сельских территорий» (утверждена постановлением Правительства Российской Федерации от 31 мая 2019 года № 696);</a:t>
            </a:r>
          </a:p>
          <a:p>
            <a:pPr algn="just"/>
            <a:r>
              <a:rPr lang="ru-RU" dirty="0"/>
              <a:t>Государственная программа Республики Карелия «Развитие агропромышленного и рыбохозяйственного комплексов» (утверждена постановлением Правительства Республики Карелия от 20 января 2015 года № 7-П);</a:t>
            </a:r>
          </a:p>
          <a:p>
            <a:pPr algn="just"/>
            <a:r>
              <a:rPr lang="ru-RU" dirty="0"/>
              <a:t>Положение о социальных выплатах на строительство (приобретение) жилья гражданам Российской Федерации, проживающим на сельских территориях в Республике Карелия (утверждено постановлением Правительства Республики Карелия от 9 декабря 2019 года № 460-П);</a:t>
            </a:r>
          </a:p>
          <a:p>
            <a:pPr algn="just"/>
            <a:r>
              <a:rPr lang="ru-RU" dirty="0"/>
              <a:t>Правила предоставления субсидий из федерального бюджета российским кредитным организациям и акционерному обществу «ДОМ.РФ» на возмещение недополученных доходов по выданным (приобретенным) жилищным (ипотечным) кредитам (займам), предоставленным гражданам РФ на строительство (приобретение) жилого помещения (жилого дома) на сельских территориях (сельских агломерациях) (утверждены постановлением Правительства Российской Федерации от 30 ноября 2019 года № 1567);</a:t>
            </a:r>
          </a:p>
          <a:p>
            <a:pPr algn="just"/>
            <a:r>
              <a:rPr lang="ru-RU" dirty="0"/>
              <a:t>Порядок конкурсного отбора общественно значимых проектов по благоустройству сельских территорий (утвержден приказом Министерства сельского и рыбного хозяйства Республики Карелия от 8 сентября 2020 года </a:t>
            </a:r>
            <a:r>
              <a:rPr lang="ru-RU"/>
              <a:t>№ 24</a:t>
            </a:r>
            <a:r>
              <a:rPr lang="en-US"/>
              <a:t>1</a:t>
            </a:r>
            <a:r>
              <a:rPr lang="ru-RU"/>
              <a:t>).</a:t>
            </a:r>
            <a:endParaRPr lang="ru-RU" dirty="0"/>
          </a:p>
        </p:txBody>
      </p:sp>
    </p:spTree>
    <p:extLst>
      <p:ext uri="{BB962C8B-B14F-4D97-AF65-F5344CB8AC3E}">
        <p14:creationId xmlns:p14="http://schemas.microsoft.com/office/powerpoint/2010/main" val="11583633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7837" y="2825215"/>
            <a:ext cx="11211697" cy="1400530"/>
          </a:xfrm>
        </p:spPr>
        <p:txBody>
          <a:bodyPr/>
          <a:lstStyle/>
          <a:p>
            <a:pPr algn="ctr"/>
            <a:r>
              <a:rPr lang="ru-RU" sz="6000" dirty="0"/>
              <a:t>Спасибо за внимание!</a:t>
            </a:r>
          </a:p>
        </p:txBody>
      </p:sp>
    </p:spTree>
    <p:extLst>
      <p:ext uri="{BB962C8B-B14F-4D97-AF65-F5344CB8AC3E}">
        <p14:creationId xmlns:p14="http://schemas.microsoft.com/office/powerpoint/2010/main" val="34723518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Ион">
  <a:themeElements>
    <a:clrScheme name="Ион">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И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201</TotalTime>
  <Words>812</Words>
  <Application>Microsoft Office PowerPoint</Application>
  <PresentationFormat>Широкоэкранный</PresentationFormat>
  <Paragraphs>61</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Ион</vt:lpstr>
      <vt:lpstr>Возможности участия сельских поселений в мероприятиях государственной программы Российской Федерации «Комплексное развитие сельских территорий»</vt:lpstr>
      <vt:lpstr>Основные мероприятия программы, реализуемые на территории Республики Карелия.</vt:lpstr>
      <vt:lpstr>Благоустройство сельских территорий</vt:lpstr>
      <vt:lpstr>Благоустройство сельских территорий</vt:lpstr>
      <vt:lpstr>Улучшение жилищных условий</vt:lpstr>
      <vt:lpstr>Улучшение жилищных условий</vt:lpstr>
      <vt:lpstr>Механизм «Сельская ипотека»</vt:lpstr>
      <vt:lpstr>Нормативные правовые акты</vt:lpstr>
      <vt:lpstr>Спасибо за внимание!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Возможности участия сельских поселений в мероприятиях государственной программы Российской Федерации «Комплексное развитие сельских территорий»</dc:title>
  <dc:creator>Станислав Олегович Терентьев</dc:creator>
  <cp:lastModifiedBy>Неизвестный пользователь</cp:lastModifiedBy>
  <cp:revision>22</cp:revision>
  <dcterms:created xsi:type="dcterms:W3CDTF">2020-10-26T13:03:12Z</dcterms:created>
  <dcterms:modified xsi:type="dcterms:W3CDTF">2021-03-23T08:40:25Z</dcterms:modified>
</cp:coreProperties>
</file>