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503" r:id="rId2"/>
    <p:sldId id="521" r:id="rId3"/>
    <p:sldId id="522" r:id="rId4"/>
    <p:sldId id="523" r:id="rId5"/>
    <p:sldId id="524" r:id="rId6"/>
    <p:sldId id="525" r:id="rId7"/>
    <p:sldId id="526" r:id="rId8"/>
    <p:sldId id="527" r:id="rId9"/>
    <p:sldId id="528" r:id="rId10"/>
    <p:sldId id="532" r:id="rId11"/>
    <p:sldId id="529" r:id="rId12"/>
    <p:sldId id="530" r:id="rId13"/>
    <p:sldId id="533" r:id="rId14"/>
    <p:sldId id="534" r:id="rId15"/>
    <p:sldId id="531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808000"/>
    <a:srgbClr val="66FF99"/>
    <a:srgbClr val="660033"/>
    <a:srgbClr val="99FF33"/>
    <a:srgbClr val="CCFFCC"/>
    <a:srgbClr val="CCFFFF"/>
    <a:srgbClr val="E7E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81CB7E-928B-4140-9604-8F82F2C2F1E8}" v="1748" dt="2021-04-01T21:58:06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3" autoAdjust="0"/>
    <p:restoredTop sz="94555" autoAdjust="0"/>
  </p:normalViewPr>
  <p:slideViewPr>
    <p:cSldViewPr>
      <p:cViewPr>
        <p:scale>
          <a:sx n="82" d="100"/>
          <a:sy n="82" d="100"/>
        </p:scale>
        <p:origin x="-2106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mailto:komp@mcx.karelia.ru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mailto:komp@mcx.karelia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0B6CC-4297-4AE7-A0A5-047BF7936760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9EA6CCE-46BA-42EB-BE01-CAC8A0A19FB7}">
      <dgm:prSet phldrT="[Текст]" custT="1"/>
      <dgm:spPr>
        <a:ln w="9525">
          <a:solidFill>
            <a:schemeClr val="accent2"/>
          </a:solidFill>
        </a:ln>
      </dgm:spPr>
      <dgm:t>
        <a:bodyPr/>
        <a:lstStyle/>
        <a:p>
          <a:pPr rtl="0"/>
          <a:r>
            <a:rPr lang="ru-RU" sz="20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Arial"/>
            </a:rPr>
            <a:t>Поддержка граждан, К(Ф)Х и ИП, осуществляющих деятельность в сфере сельского хозяйства</a:t>
          </a:r>
        </a:p>
      </dgm:t>
    </dgm:pt>
    <dgm:pt modelId="{95D77244-CAF1-49F9-94B6-7B6F4989C8D0}" type="parTrans" cxnId="{9B7C8493-48B3-4A6D-84FB-2AEE39FFF6F4}">
      <dgm:prSet/>
      <dgm:spPr/>
      <dgm:t>
        <a:bodyPr/>
        <a:lstStyle/>
        <a:p>
          <a:endParaRPr lang="ru-RU"/>
        </a:p>
      </dgm:t>
    </dgm:pt>
    <dgm:pt modelId="{7499C4FC-91EA-4858-9153-C482F292AE1D}" type="sibTrans" cxnId="{9B7C8493-48B3-4A6D-84FB-2AEE39FFF6F4}">
      <dgm:prSet/>
      <dgm:spPr/>
      <dgm:t>
        <a:bodyPr/>
        <a:lstStyle/>
        <a:p>
          <a:endParaRPr lang="ru-RU"/>
        </a:p>
      </dgm:t>
    </dgm:pt>
    <dgm:pt modelId="{5474EE62-B6E0-4F12-B133-05872FCD0FC9}">
      <dgm:prSet phldrT="[Текст]" custT="1"/>
      <dgm:spPr/>
      <dgm:t>
        <a:bodyPr/>
        <a:lstStyle/>
        <a:p>
          <a:r>
            <a:rPr lang="ru-RU" sz="2000" b="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Arial"/>
            </a:rPr>
            <a:t>Грант «</a:t>
          </a:r>
          <a:r>
            <a:rPr lang="ru-RU" sz="2000" b="0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Arial"/>
            </a:rPr>
            <a:t>Агростартап</a:t>
          </a:r>
          <a:r>
            <a:rPr lang="ru-RU" sz="2000" b="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Arial"/>
            </a:rPr>
            <a:t>»</a:t>
          </a:r>
        </a:p>
      </dgm:t>
    </dgm:pt>
    <dgm:pt modelId="{38926469-AADF-4E26-BCD9-560A7179086F}" type="parTrans" cxnId="{762F8C40-A0B5-4302-A798-8CBCB4ACC4FE}">
      <dgm:prSet/>
      <dgm:spPr/>
      <dgm:t>
        <a:bodyPr/>
        <a:lstStyle/>
        <a:p>
          <a:endParaRPr lang="ru-RU"/>
        </a:p>
      </dgm:t>
    </dgm:pt>
    <dgm:pt modelId="{30E23C00-64E4-4FF0-8499-CD64DEEF7ACA}" type="sibTrans" cxnId="{762F8C40-A0B5-4302-A798-8CBCB4ACC4FE}">
      <dgm:prSet/>
      <dgm:spPr/>
      <dgm:t>
        <a:bodyPr/>
        <a:lstStyle/>
        <a:p>
          <a:endParaRPr lang="ru-RU"/>
        </a:p>
      </dgm:t>
    </dgm:pt>
    <dgm:pt modelId="{536610BE-35AA-4CEC-9B7E-DD02A5A6985F}">
      <dgm:prSet phldrT="[Текст]" custT="1"/>
      <dgm:spPr>
        <a:ln>
          <a:solidFill>
            <a:schemeClr val="tx2"/>
          </a:solidFill>
        </a:ln>
      </dgm:spPr>
      <dgm:t>
        <a:bodyPr/>
        <a:lstStyle/>
        <a:p>
          <a:r>
            <a:rPr lang="ru-RU" sz="20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Arial"/>
            </a:rPr>
            <a:t>Поддержка сельскохозяйственной кооперации</a:t>
          </a:r>
        </a:p>
      </dgm:t>
    </dgm:pt>
    <dgm:pt modelId="{D27CD637-0933-4C18-8E80-63997F823BF7}" type="parTrans" cxnId="{2D5430EB-9F5B-4522-B4BB-26A29AEDC0ED}">
      <dgm:prSet/>
      <dgm:spPr/>
      <dgm:t>
        <a:bodyPr/>
        <a:lstStyle/>
        <a:p>
          <a:endParaRPr lang="ru-RU"/>
        </a:p>
      </dgm:t>
    </dgm:pt>
    <dgm:pt modelId="{6C0B0A11-90EB-405A-B175-F739DADCDDC8}" type="sibTrans" cxnId="{2D5430EB-9F5B-4522-B4BB-26A29AEDC0ED}">
      <dgm:prSet/>
      <dgm:spPr/>
      <dgm:t>
        <a:bodyPr/>
        <a:lstStyle/>
        <a:p>
          <a:endParaRPr lang="ru-RU"/>
        </a:p>
      </dgm:t>
    </dgm:pt>
    <dgm:pt modelId="{444D9740-1393-40A1-9526-6256947AB6B2}">
      <dgm:prSet phldrT="[Текст]" custT="1"/>
      <dgm:spPr/>
      <dgm:t>
        <a:bodyPr/>
        <a:lstStyle/>
        <a:p>
          <a:r>
            <a:rPr lang="ru-RU" sz="2000" b="0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Arial"/>
            </a:rPr>
            <a:t>Субсидии кооперативам</a:t>
          </a:r>
        </a:p>
      </dgm:t>
    </dgm:pt>
    <dgm:pt modelId="{E6D6B2D7-C0C7-4BD4-B40F-D04A7B196A5B}" type="parTrans" cxnId="{8286A3CA-F407-4C81-BC34-B0CC3D793EBE}">
      <dgm:prSet/>
      <dgm:spPr/>
      <dgm:t>
        <a:bodyPr/>
        <a:lstStyle/>
        <a:p>
          <a:endParaRPr lang="ru-RU"/>
        </a:p>
      </dgm:t>
    </dgm:pt>
    <dgm:pt modelId="{D6F06BA9-18BA-49AE-9ACA-D5BBC131980A}" type="sibTrans" cxnId="{8286A3CA-F407-4C81-BC34-B0CC3D793EBE}">
      <dgm:prSet/>
      <dgm:spPr/>
      <dgm:t>
        <a:bodyPr/>
        <a:lstStyle/>
        <a:p>
          <a:endParaRPr lang="ru-RU"/>
        </a:p>
      </dgm:t>
    </dgm:pt>
    <dgm:pt modelId="{45F4DF4E-F223-4E0B-BC56-D38E377D5B82}">
      <dgm:prSet phldrT="[Текст]" custT="1"/>
      <dgm:spPr/>
      <dgm:t>
        <a:bodyPr/>
        <a:lstStyle/>
        <a:p>
          <a:r>
            <a:rPr lang="ru-RU" sz="2000" b="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Arial"/>
            </a:rPr>
            <a:t>Грант на развитие семейной фермы</a:t>
          </a:r>
        </a:p>
      </dgm:t>
    </dgm:pt>
    <dgm:pt modelId="{BB2E23DC-C2F8-43C1-B7E5-A997288DAF46}" type="parTrans" cxnId="{D68BC3A9-6DC9-41BC-A50B-2F2B7F7B4450}">
      <dgm:prSet/>
      <dgm:spPr/>
      <dgm:t>
        <a:bodyPr/>
        <a:lstStyle/>
        <a:p>
          <a:endParaRPr lang="ru-RU"/>
        </a:p>
      </dgm:t>
    </dgm:pt>
    <dgm:pt modelId="{1044F97C-AD8B-4268-8ED4-EC825BD6C239}" type="sibTrans" cxnId="{D68BC3A9-6DC9-41BC-A50B-2F2B7F7B4450}">
      <dgm:prSet/>
      <dgm:spPr/>
      <dgm:t>
        <a:bodyPr/>
        <a:lstStyle/>
        <a:p>
          <a:endParaRPr lang="ru-RU"/>
        </a:p>
      </dgm:t>
    </dgm:pt>
    <dgm:pt modelId="{98E2ED4C-35F2-431A-9DC2-584810399D56}">
      <dgm:prSet phldrT="[Текст]" custT="1"/>
      <dgm:spPr/>
      <dgm:t>
        <a:bodyPr/>
        <a:lstStyle/>
        <a:p>
          <a:endParaRPr lang="ru-RU" sz="20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/>
            <a:ea typeface="+mj-ea"/>
            <a:cs typeface="Arial"/>
          </a:endParaRPr>
        </a:p>
      </dgm:t>
    </dgm:pt>
    <dgm:pt modelId="{7E13A5B7-A337-452F-BD7A-0629189FA07E}" type="parTrans" cxnId="{5847BFE3-8A99-4687-9FAA-384E6AF16969}">
      <dgm:prSet/>
      <dgm:spPr/>
      <dgm:t>
        <a:bodyPr/>
        <a:lstStyle/>
        <a:p>
          <a:endParaRPr lang="ru-RU"/>
        </a:p>
      </dgm:t>
    </dgm:pt>
    <dgm:pt modelId="{732B6A9B-61FD-487E-9BAF-8BAFBB2931B5}" type="sibTrans" cxnId="{5847BFE3-8A99-4687-9FAA-384E6AF16969}">
      <dgm:prSet/>
      <dgm:spPr/>
      <dgm:t>
        <a:bodyPr/>
        <a:lstStyle/>
        <a:p>
          <a:endParaRPr lang="ru-RU"/>
        </a:p>
      </dgm:t>
    </dgm:pt>
    <dgm:pt modelId="{2CE0FC91-B800-4C3D-AB84-4CB297752160}">
      <dgm:prSet phldrT="[Текст]" custT="1"/>
      <dgm:spPr/>
      <dgm:t>
        <a:bodyPr/>
        <a:lstStyle/>
        <a:p>
          <a:endParaRPr lang="ru-RU" sz="20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/>
            <a:ea typeface="+mj-ea"/>
            <a:cs typeface="Arial"/>
          </a:endParaRPr>
        </a:p>
      </dgm:t>
    </dgm:pt>
    <dgm:pt modelId="{6FC2B235-FAD0-41B0-B612-73FC31BFF664}" type="parTrans" cxnId="{1C787912-FCF2-4804-B64B-81B03CA626FD}">
      <dgm:prSet/>
      <dgm:spPr/>
      <dgm:t>
        <a:bodyPr/>
        <a:lstStyle/>
        <a:p>
          <a:endParaRPr lang="ru-RU"/>
        </a:p>
      </dgm:t>
    </dgm:pt>
    <dgm:pt modelId="{C35DCE20-7DF6-4CA1-A8E7-B411F505BC62}" type="sibTrans" cxnId="{1C787912-FCF2-4804-B64B-81B03CA626FD}">
      <dgm:prSet/>
      <dgm:spPr/>
      <dgm:t>
        <a:bodyPr/>
        <a:lstStyle/>
        <a:p>
          <a:endParaRPr lang="ru-RU"/>
        </a:p>
      </dgm:t>
    </dgm:pt>
    <dgm:pt modelId="{EAC0BC1C-41BE-44AD-A605-19CF93A84C15}">
      <dgm:prSet phldrT="[Текст]" custT="1"/>
      <dgm:spPr/>
      <dgm:t>
        <a:bodyPr/>
        <a:lstStyle/>
        <a:p>
          <a:pPr rtl="0"/>
          <a:r>
            <a:rPr lang="ru-RU" sz="2000" b="0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Arial"/>
            </a:rPr>
            <a:t>Грант на развитие материально-технической базы сельскохозяйственного потребительского кооператива</a:t>
          </a:r>
        </a:p>
      </dgm:t>
    </dgm:pt>
    <dgm:pt modelId="{75939C0C-9468-4588-B02E-8B5614EB70D0}" type="parTrans" cxnId="{94E00D8F-5264-44A2-9341-6CDED5AFFB19}">
      <dgm:prSet/>
      <dgm:spPr/>
      <dgm:t>
        <a:bodyPr/>
        <a:lstStyle/>
        <a:p>
          <a:endParaRPr lang="ru-RU"/>
        </a:p>
      </dgm:t>
    </dgm:pt>
    <dgm:pt modelId="{CFF9F457-D6F0-4D17-88C5-B73A7E160F8C}" type="sibTrans" cxnId="{94E00D8F-5264-44A2-9341-6CDED5AFFB19}">
      <dgm:prSet/>
      <dgm:spPr/>
      <dgm:t>
        <a:bodyPr/>
        <a:lstStyle/>
        <a:p>
          <a:endParaRPr lang="ru-RU"/>
        </a:p>
      </dgm:t>
    </dgm:pt>
    <dgm:pt modelId="{B95EF547-173E-408C-B900-7FD0B4FFEE09}" type="pres">
      <dgm:prSet presAssocID="{4DE0B6CC-4297-4AE7-A0A5-047BF79367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0AAF52-5401-4467-B76B-149311A86BD9}" type="pres">
      <dgm:prSet presAssocID="{89EA6CCE-46BA-42EB-BE01-CAC8A0A19FB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C8252-7A95-4461-B43B-B7D3D1882F0F}" type="pres">
      <dgm:prSet presAssocID="{89EA6CCE-46BA-42EB-BE01-CAC8A0A19FB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BE608-4E31-4D74-B373-7982B1BD48DA}" type="pres">
      <dgm:prSet presAssocID="{536610BE-35AA-4CEC-9B7E-DD02A5A6985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54DD0-A05A-4E8C-AE08-F9A8AD0CF187}" type="pres">
      <dgm:prSet presAssocID="{536610BE-35AA-4CEC-9B7E-DD02A5A6985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D2541E-13B8-490E-AE12-7C5429EDD612}" type="presOf" srcId="{5474EE62-B6E0-4F12-B133-05872FCD0FC9}" destId="{B66C8252-7A95-4461-B43B-B7D3D1882F0F}" srcOrd="0" destOrd="0" presId="urn:microsoft.com/office/officeart/2005/8/layout/vList2"/>
    <dgm:cxn modelId="{94E00D8F-5264-44A2-9341-6CDED5AFFB19}" srcId="{536610BE-35AA-4CEC-9B7E-DD02A5A6985F}" destId="{EAC0BC1C-41BE-44AD-A605-19CF93A84C15}" srcOrd="1" destOrd="0" parTransId="{75939C0C-9468-4588-B02E-8B5614EB70D0}" sibTransId="{CFF9F457-D6F0-4D17-88C5-B73A7E160F8C}"/>
    <dgm:cxn modelId="{0B325B9F-66F3-4187-9D31-DC8CC3B2128D}" type="presOf" srcId="{EAC0BC1C-41BE-44AD-A605-19CF93A84C15}" destId="{FAE54DD0-A05A-4E8C-AE08-F9A8AD0CF187}" srcOrd="0" destOrd="1" presId="urn:microsoft.com/office/officeart/2005/8/layout/vList2"/>
    <dgm:cxn modelId="{14F5EB04-BA66-4539-AAD0-16FE2C45E768}" type="presOf" srcId="{444D9740-1393-40A1-9526-6256947AB6B2}" destId="{FAE54DD0-A05A-4E8C-AE08-F9A8AD0CF187}" srcOrd="0" destOrd="0" presId="urn:microsoft.com/office/officeart/2005/8/layout/vList2"/>
    <dgm:cxn modelId="{59EBE8CD-7623-4694-BB5B-03F2EDEFE19F}" type="presOf" srcId="{98E2ED4C-35F2-431A-9DC2-584810399D56}" destId="{B66C8252-7A95-4461-B43B-B7D3D1882F0F}" srcOrd="0" destOrd="3" presId="urn:microsoft.com/office/officeart/2005/8/layout/vList2"/>
    <dgm:cxn modelId="{0E8E03A5-CD88-4D7C-84AD-304BAF9E2240}" type="presOf" srcId="{2CE0FC91-B800-4C3D-AB84-4CB297752160}" destId="{B66C8252-7A95-4461-B43B-B7D3D1882F0F}" srcOrd="0" destOrd="2" presId="urn:microsoft.com/office/officeart/2005/8/layout/vList2"/>
    <dgm:cxn modelId="{8286A3CA-F407-4C81-BC34-B0CC3D793EBE}" srcId="{536610BE-35AA-4CEC-9B7E-DD02A5A6985F}" destId="{444D9740-1393-40A1-9526-6256947AB6B2}" srcOrd="0" destOrd="0" parTransId="{E6D6B2D7-C0C7-4BD4-B40F-D04A7B196A5B}" sibTransId="{D6F06BA9-18BA-49AE-9ACA-D5BBC131980A}"/>
    <dgm:cxn modelId="{762F8C40-A0B5-4302-A798-8CBCB4ACC4FE}" srcId="{89EA6CCE-46BA-42EB-BE01-CAC8A0A19FB7}" destId="{5474EE62-B6E0-4F12-B133-05872FCD0FC9}" srcOrd="0" destOrd="0" parTransId="{38926469-AADF-4E26-BCD9-560A7179086F}" sibTransId="{30E23C00-64E4-4FF0-8499-CD64DEEF7ACA}"/>
    <dgm:cxn modelId="{DCBBAC00-F135-43AF-A91A-5DE3D69829B8}" type="presOf" srcId="{45F4DF4E-F223-4E0B-BC56-D38E377D5B82}" destId="{B66C8252-7A95-4461-B43B-B7D3D1882F0F}" srcOrd="0" destOrd="1" presId="urn:microsoft.com/office/officeart/2005/8/layout/vList2"/>
    <dgm:cxn modelId="{5847BFE3-8A99-4687-9FAA-384E6AF16969}" srcId="{89EA6CCE-46BA-42EB-BE01-CAC8A0A19FB7}" destId="{98E2ED4C-35F2-431A-9DC2-584810399D56}" srcOrd="3" destOrd="0" parTransId="{7E13A5B7-A337-452F-BD7A-0629189FA07E}" sibTransId="{732B6A9B-61FD-487E-9BAF-8BAFBB2931B5}"/>
    <dgm:cxn modelId="{E83EB18E-EF20-4FCC-BBE6-2542CD41CEBC}" type="presOf" srcId="{89EA6CCE-46BA-42EB-BE01-CAC8A0A19FB7}" destId="{E20AAF52-5401-4467-B76B-149311A86BD9}" srcOrd="0" destOrd="0" presId="urn:microsoft.com/office/officeart/2005/8/layout/vList2"/>
    <dgm:cxn modelId="{2D5430EB-9F5B-4522-B4BB-26A29AEDC0ED}" srcId="{4DE0B6CC-4297-4AE7-A0A5-047BF7936760}" destId="{536610BE-35AA-4CEC-9B7E-DD02A5A6985F}" srcOrd="1" destOrd="0" parTransId="{D27CD637-0933-4C18-8E80-63997F823BF7}" sibTransId="{6C0B0A11-90EB-405A-B175-F739DADCDDC8}"/>
    <dgm:cxn modelId="{1C787912-FCF2-4804-B64B-81B03CA626FD}" srcId="{89EA6CCE-46BA-42EB-BE01-CAC8A0A19FB7}" destId="{2CE0FC91-B800-4C3D-AB84-4CB297752160}" srcOrd="2" destOrd="0" parTransId="{6FC2B235-FAD0-41B0-B612-73FC31BFF664}" sibTransId="{C35DCE20-7DF6-4CA1-A8E7-B411F505BC62}"/>
    <dgm:cxn modelId="{A10F4C57-935C-493F-9494-0AD7D80DC518}" type="presOf" srcId="{4DE0B6CC-4297-4AE7-A0A5-047BF7936760}" destId="{B95EF547-173E-408C-B900-7FD0B4FFEE09}" srcOrd="0" destOrd="0" presId="urn:microsoft.com/office/officeart/2005/8/layout/vList2"/>
    <dgm:cxn modelId="{812BAFB0-ED7F-4574-9BF0-E09C06CCBD94}" type="presOf" srcId="{536610BE-35AA-4CEC-9B7E-DD02A5A6985F}" destId="{6B2BE608-4E31-4D74-B373-7982B1BD48DA}" srcOrd="0" destOrd="0" presId="urn:microsoft.com/office/officeart/2005/8/layout/vList2"/>
    <dgm:cxn modelId="{9B7C8493-48B3-4A6D-84FB-2AEE39FFF6F4}" srcId="{4DE0B6CC-4297-4AE7-A0A5-047BF7936760}" destId="{89EA6CCE-46BA-42EB-BE01-CAC8A0A19FB7}" srcOrd="0" destOrd="0" parTransId="{95D77244-CAF1-49F9-94B6-7B6F4989C8D0}" sibTransId="{7499C4FC-91EA-4858-9153-C482F292AE1D}"/>
    <dgm:cxn modelId="{D68BC3A9-6DC9-41BC-A50B-2F2B7F7B4450}" srcId="{89EA6CCE-46BA-42EB-BE01-CAC8A0A19FB7}" destId="{45F4DF4E-F223-4E0B-BC56-D38E377D5B82}" srcOrd="1" destOrd="0" parTransId="{BB2E23DC-C2F8-43C1-B7E5-A997288DAF46}" sibTransId="{1044F97C-AD8B-4268-8ED4-EC825BD6C239}"/>
    <dgm:cxn modelId="{CB7D6CE2-D572-4273-A0E7-F19522F41B3E}" type="presParOf" srcId="{B95EF547-173E-408C-B900-7FD0B4FFEE09}" destId="{E20AAF52-5401-4467-B76B-149311A86BD9}" srcOrd="0" destOrd="0" presId="urn:microsoft.com/office/officeart/2005/8/layout/vList2"/>
    <dgm:cxn modelId="{2AFD7D8F-05DA-47F4-93CA-8C146C6DA020}" type="presParOf" srcId="{B95EF547-173E-408C-B900-7FD0B4FFEE09}" destId="{B66C8252-7A95-4461-B43B-B7D3D1882F0F}" srcOrd="1" destOrd="0" presId="urn:microsoft.com/office/officeart/2005/8/layout/vList2"/>
    <dgm:cxn modelId="{C71FD4D1-F7B9-421C-BE0A-9DE48D5E1C5B}" type="presParOf" srcId="{B95EF547-173E-408C-B900-7FD0B4FFEE09}" destId="{6B2BE608-4E31-4D74-B373-7982B1BD48DA}" srcOrd="2" destOrd="0" presId="urn:microsoft.com/office/officeart/2005/8/layout/vList2"/>
    <dgm:cxn modelId="{6C8F2A27-FEAB-4F87-B155-9447862ED434}" type="presParOf" srcId="{B95EF547-173E-408C-B900-7FD0B4FFEE09}" destId="{FAE54DD0-A05A-4E8C-AE08-F9A8AD0CF187}" srcOrd="3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662DCB-9500-415B-88DD-702CC64E4B3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926880-3D39-4E25-BF33-75575EEEBF87}">
      <dgm:prSet phldrT="[Текст]" custT="1"/>
      <dgm:spPr/>
      <dgm:t>
        <a:bodyPr/>
        <a:lstStyle/>
        <a:p>
          <a:r>
            <a: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Перерабатывающие</a:t>
          </a:r>
        </a:p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приобретает в свою собственность у своих членов произведённую сельхозпродукцию, перерабатывает её и реализует его третьим лицам</a:t>
          </a:r>
        </a:p>
      </dgm:t>
    </dgm:pt>
    <dgm:pt modelId="{430EBD16-D269-48B2-92D0-9E29936DA4A9}" type="parTrans" cxnId="{FEA8A145-6FEF-4650-B08F-EA714D71060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270AB-DA4A-48CC-A18B-EDB7D005F345}" type="sibTrans" cxnId="{FEA8A145-6FEF-4650-B08F-EA714D71060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E1467-F637-4A8B-8629-ACF63BCCB337}">
      <dgm:prSet custT="1"/>
      <dgm:spPr/>
      <dgm:t>
        <a:bodyPr/>
        <a:lstStyle/>
        <a:p>
          <a:r>
            <a: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Снабженческие</a:t>
          </a:r>
        </a:p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приобретает у третьих лиц оптовые партии необходимых в сельхоз производстве материальных ресурсов и продаёт их членам кооператива</a:t>
          </a:r>
        </a:p>
      </dgm:t>
    </dgm:pt>
    <dgm:pt modelId="{F7F8EA4B-113A-42E5-A58B-FC3046E343F1}" type="parTrans" cxnId="{366C0142-7DB8-4D7D-8705-143F7D4B76E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F29A5D-812E-4977-8997-3AF02A9143A1}" type="sibTrans" cxnId="{366C0142-7DB8-4D7D-8705-143F7D4B76E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355A85-6271-4C2E-8F56-EF09FF0E58E6}">
      <dgm:prSet custT="1"/>
      <dgm:spPr/>
      <dgm:t>
        <a:bodyPr/>
        <a:lstStyle/>
        <a:p>
          <a:r>
            <a: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Сбытовые (торговые) 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осуществляют хранение, мойку, сушку, упаковку, транспортировку и реализацию сельхозпродукции своих членов</a:t>
          </a:r>
        </a:p>
      </dgm:t>
    </dgm:pt>
    <dgm:pt modelId="{7510307F-3BD7-412F-899A-847DB1E46601}" type="parTrans" cxnId="{088F5A37-A085-4586-A03E-8166CC6E4CF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B53365-D926-41DB-922B-9A8989DACB54}" type="sibTrans" cxnId="{088F5A37-A085-4586-A03E-8166CC6E4CF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E5BDF-5EA0-4789-8B64-A543D86C8DC6}">
      <dgm:prSet custT="1"/>
      <dgm:spPr/>
      <dgm:t>
        <a:bodyPr/>
        <a:lstStyle/>
        <a:p>
          <a:r>
            <a: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Обслуживающие</a:t>
          </a:r>
        </a:p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оказывает своим членам услуги (на основании гражданско-правового договора или за членские взносы)  </a:t>
          </a:r>
        </a:p>
      </dgm:t>
    </dgm:pt>
    <dgm:pt modelId="{75D02F04-A608-442C-AAC4-A4B4F41D99C0}" type="parTrans" cxnId="{D21B56B4-D98C-4BAD-9931-FED3D84626C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EC745-3D2F-4539-922E-002513F2C257}" type="sibTrans" cxnId="{D21B56B4-D98C-4BAD-9931-FED3D84626C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A4A711-FAD1-4B15-8E98-AFA9D4035A55}" type="pres">
      <dgm:prSet presAssocID="{0F662DCB-9500-415B-88DD-702CC64E4B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EE90EF-639D-49EC-BED9-7B0415DAF045}" type="pres">
      <dgm:prSet presAssocID="{C8926880-3D39-4E25-BF33-75575EEEBF87}" presName="composite" presStyleCnt="0"/>
      <dgm:spPr/>
    </dgm:pt>
    <dgm:pt modelId="{27B0B76E-6CE0-4D8A-A899-14B664F024B8}" type="pres">
      <dgm:prSet presAssocID="{C8926880-3D39-4E25-BF33-75575EEEBF87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9343C-88E4-4D72-9DF0-B407093502E1}" type="pres">
      <dgm:prSet presAssocID="{C8926880-3D39-4E25-BF33-75575EEEBF87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DED80C48-3542-48C2-830D-2A9B43114235}" type="pres">
      <dgm:prSet presAssocID="{F74270AB-DA4A-48CC-A18B-EDB7D005F345}" presName="sibTrans" presStyleCnt="0"/>
      <dgm:spPr/>
    </dgm:pt>
    <dgm:pt modelId="{C8F3960E-9EDF-445F-B605-6CA6B76E1D87}" type="pres">
      <dgm:prSet presAssocID="{C18E5BDF-5EA0-4789-8B64-A543D86C8DC6}" presName="composite" presStyleCnt="0"/>
      <dgm:spPr/>
    </dgm:pt>
    <dgm:pt modelId="{204EDB90-A937-4BB1-86DC-1730BB1A356D}" type="pres">
      <dgm:prSet presAssocID="{C18E5BDF-5EA0-4789-8B64-A543D86C8DC6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050DA-6FAC-4AE1-A9B2-5BD48E54FD21}" type="pres">
      <dgm:prSet presAssocID="{C18E5BDF-5EA0-4789-8B64-A543D86C8DC6}" presName="rect2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E6CCAFE9-E06C-4213-A104-EFBEB80E4C91}" type="pres">
      <dgm:prSet presAssocID="{D51EC745-3D2F-4539-922E-002513F2C257}" presName="sibTrans" presStyleCnt="0"/>
      <dgm:spPr/>
    </dgm:pt>
    <dgm:pt modelId="{8820D734-217B-42E9-98B1-82D544ED9571}" type="pres">
      <dgm:prSet presAssocID="{80355A85-6271-4C2E-8F56-EF09FF0E58E6}" presName="composite" presStyleCnt="0"/>
      <dgm:spPr/>
    </dgm:pt>
    <dgm:pt modelId="{80098872-B99D-4A01-A010-0DFDA085B496}" type="pres">
      <dgm:prSet presAssocID="{80355A85-6271-4C2E-8F56-EF09FF0E58E6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D2A37-42BA-4D7D-B6BF-7B81E4DE06E7}" type="pres">
      <dgm:prSet presAssocID="{80355A85-6271-4C2E-8F56-EF09FF0E58E6}" presName="rect2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B7D204F-85B9-4B15-B99B-D8DE7A7067DB}" type="pres">
      <dgm:prSet presAssocID="{94B53365-D926-41DB-922B-9A8989DACB54}" presName="sibTrans" presStyleCnt="0"/>
      <dgm:spPr/>
    </dgm:pt>
    <dgm:pt modelId="{789C6442-9B09-4FCD-B883-6AFB8878260C}" type="pres">
      <dgm:prSet presAssocID="{CE1E1467-F637-4A8B-8629-ACF63BCCB337}" presName="composite" presStyleCnt="0"/>
      <dgm:spPr/>
    </dgm:pt>
    <dgm:pt modelId="{2E6B1359-5E5F-40EB-B74C-1AA5D8FD71EA}" type="pres">
      <dgm:prSet presAssocID="{CE1E1467-F637-4A8B-8629-ACF63BCCB337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7CF1A-D85A-4146-8F48-1379D7D36AAD}" type="pres">
      <dgm:prSet presAssocID="{CE1E1467-F637-4A8B-8629-ACF63BCCB337}" presName="rect2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</dgm:ptLst>
  <dgm:cxnLst>
    <dgm:cxn modelId="{FEA8A145-6FEF-4650-B08F-EA714D710600}" srcId="{0F662DCB-9500-415B-88DD-702CC64E4B33}" destId="{C8926880-3D39-4E25-BF33-75575EEEBF87}" srcOrd="0" destOrd="0" parTransId="{430EBD16-D269-48B2-92D0-9E29936DA4A9}" sibTransId="{F74270AB-DA4A-48CC-A18B-EDB7D005F345}"/>
    <dgm:cxn modelId="{366C0142-7DB8-4D7D-8705-143F7D4B76E8}" srcId="{0F662DCB-9500-415B-88DD-702CC64E4B33}" destId="{CE1E1467-F637-4A8B-8629-ACF63BCCB337}" srcOrd="3" destOrd="0" parTransId="{F7F8EA4B-113A-42E5-A58B-FC3046E343F1}" sibTransId="{7CF29A5D-812E-4977-8997-3AF02A9143A1}"/>
    <dgm:cxn modelId="{F143D4DA-12A4-44D6-A256-683E16FA07BC}" type="presOf" srcId="{CE1E1467-F637-4A8B-8629-ACF63BCCB337}" destId="{2E6B1359-5E5F-40EB-B74C-1AA5D8FD71EA}" srcOrd="0" destOrd="0" presId="urn:microsoft.com/office/officeart/2008/layout/PictureStrips"/>
    <dgm:cxn modelId="{EE9B6589-494D-4BE5-A660-5A10895FE0D0}" type="presOf" srcId="{0F662DCB-9500-415B-88DD-702CC64E4B33}" destId="{E7A4A711-FAD1-4B15-8E98-AFA9D4035A55}" srcOrd="0" destOrd="0" presId="urn:microsoft.com/office/officeart/2008/layout/PictureStrips"/>
    <dgm:cxn modelId="{D21B56B4-D98C-4BAD-9931-FED3D84626C9}" srcId="{0F662DCB-9500-415B-88DD-702CC64E4B33}" destId="{C18E5BDF-5EA0-4789-8B64-A543D86C8DC6}" srcOrd="1" destOrd="0" parTransId="{75D02F04-A608-442C-AAC4-A4B4F41D99C0}" sibTransId="{D51EC745-3D2F-4539-922E-002513F2C257}"/>
    <dgm:cxn modelId="{BEC35FE7-326A-47A7-B7A4-3951EF6F09A3}" type="presOf" srcId="{C8926880-3D39-4E25-BF33-75575EEEBF87}" destId="{27B0B76E-6CE0-4D8A-A899-14B664F024B8}" srcOrd="0" destOrd="0" presId="urn:microsoft.com/office/officeart/2008/layout/PictureStrips"/>
    <dgm:cxn modelId="{4FDB2FE4-17AD-49A6-868E-F5B89765B377}" type="presOf" srcId="{80355A85-6271-4C2E-8F56-EF09FF0E58E6}" destId="{80098872-B99D-4A01-A010-0DFDA085B496}" srcOrd="0" destOrd="0" presId="urn:microsoft.com/office/officeart/2008/layout/PictureStrips"/>
    <dgm:cxn modelId="{088F5A37-A085-4586-A03E-8166CC6E4CF3}" srcId="{0F662DCB-9500-415B-88DD-702CC64E4B33}" destId="{80355A85-6271-4C2E-8F56-EF09FF0E58E6}" srcOrd="2" destOrd="0" parTransId="{7510307F-3BD7-412F-899A-847DB1E46601}" sibTransId="{94B53365-D926-41DB-922B-9A8989DACB54}"/>
    <dgm:cxn modelId="{E8C14A71-5EAA-4147-AF34-D1034CB236D5}" type="presOf" srcId="{C18E5BDF-5EA0-4789-8B64-A543D86C8DC6}" destId="{204EDB90-A937-4BB1-86DC-1730BB1A356D}" srcOrd="0" destOrd="0" presId="urn:microsoft.com/office/officeart/2008/layout/PictureStrips"/>
    <dgm:cxn modelId="{21E17A0F-FDE5-41CA-A737-4BCBF560E76F}" type="presParOf" srcId="{E7A4A711-FAD1-4B15-8E98-AFA9D4035A55}" destId="{55EE90EF-639D-49EC-BED9-7B0415DAF045}" srcOrd="0" destOrd="0" presId="urn:microsoft.com/office/officeart/2008/layout/PictureStrips"/>
    <dgm:cxn modelId="{B1D1BCF0-894D-466F-9675-9AA2DCCAFF59}" type="presParOf" srcId="{55EE90EF-639D-49EC-BED9-7B0415DAF045}" destId="{27B0B76E-6CE0-4D8A-A899-14B664F024B8}" srcOrd="0" destOrd="0" presId="urn:microsoft.com/office/officeart/2008/layout/PictureStrips"/>
    <dgm:cxn modelId="{914CB67B-1D4A-40C0-BEC5-DB3CDB2B4BD1}" type="presParOf" srcId="{55EE90EF-639D-49EC-BED9-7B0415DAF045}" destId="{2BF9343C-88E4-4D72-9DF0-B407093502E1}" srcOrd="1" destOrd="0" presId="urn:microsoft.com/office/officeart/2008/layout/PictureStrips"/>
    <dgm:cxn modelId="{031EAB60-1B13-441E-9969-B79973E1210E}" type="presParOf" srcId="{E7A4A711-FAD1-4B15-8E98-AFA9D4035A55}" destId="{DED80C48-3542-48C2-830D-2A9B43114235}" srcOrd="1" destOrd="0" presId="urn:microsoft.com/office/officeart/2008/layout/PictureStrips"/>
    <dgm:cxn modelId="{527B8BD3-06EF-42D0-B4BC-DBAA618E97EC}" type="presParOf" srcId="{E7A4A711-FAD1-4B15-8E98-AFA9D4035A55}" destId="{C8F3960E-9EDF-445F-B605-6CA6B76E1D87}" srcOrd="2" destOrd="0" presId="urn:microsoft.com/office/officeart/2008/layout/PictureStrips"/>
    <dgm:cxn modelId="{0490E34F-84EB-4438-915D-87670AB6266B}" type="presParOf" srcId="{C8F3960E-9EDF-445F-B605-6CA6B76E1D87}" destId="{204EDB90-A937-4BB1-86DC-1730BB1A356D}" srcOrd="0" destOrd="0" presId="urn:microsoft.com/office/officeart/2008/layout/PictureStrips"/>
    <dgm:cxn modelId="{2364B978-C5EC-4175-8648-9D100B2C1546}" type="presParOf" srcId="{C8F3960E-9EDF-445F-B605-6CA6B76E1D87}" destId="{990050DA-6FAC-4AE1-A9B2-5BD48E54FD21}" srcOrd="1" destOrd="0" presId="urn:microsoft.com/office/officeart/2008/layout/PictureStrips"/>
    <dgm:cxn modelId="{A16F5F36-4E0E-4CCF-8C1F-4526D04A3368}" type="presParOf" srcId="{E7A4A711-FAD1-4B15-8E98-AFA9D4035A55}" destId="{E6CCAFE9-E06C-4213-A104-EFBEB80E4C91}" srcOrd="3" destOrd="0" presId="urn:microsoft.com/office/officeart/2008/layout/PictureStrips"/>
    <dgm:cxn modelId="{E50B4E19-4DB8-40BC-B790-4460F7C63A55}" type="presParOf" srcId="{E7A4A711-FAD1-4B15-8E98-AFA9D4035A55}" destId="{8820D734-217B-42E9-98B1-82D544ED9571}" srcOrd="4" destOrd="0" presId="urn:microsoft.com/office/officeart/2008/layout/PictureStrips"/>
    <dgm:cxn modelId="{61B6AF47-79CD-4D08-A44B-5C3A6F9AEC4C}" type="presParOf" srcId="{8820D734-217B-42E9-98B1-82D544ED9571}" destId="{80098872-B99D-4A01-A010-0DFDA085B496}" srcOrd="0" destOrd="0" presId="urn:microsoft.com/office/officeart/2008/layout/PictureStrips"/>
    <dgm:cxn modelId="{23D0DAE7-DC42-4B6C-BCCD-A367421C407A}" type="presParOf" srcId="{8820D734-217B-42E9-98B1-82D544ED9571}" destId="{EFFD2A37-42BA-4D7D-B6BF-7B81E4DE06E7}" srcOrd="1" destOrd="0" presId="urn:microsoft.com/office/officeart/2008/layout/PictureStrips"/>
    <dgm:cxn modelId="{6C118D74-7F57-4298-9EE3-5628F761E027}" type="presParOf" srcId="{E7A4A711-FAD1-4B15-8E98-AFA9D4035A55}" destId="{9B7D204F-85B9-4B15-B99B-D8DE7A7067DB}" srcOrd="5" destOrd="0" presId="urn:microsoft.com/office/officeart/2008/layout/PictureStrips"/>
    <dgm:cxn modelId="{752C83AD-1B7C-49C3-BFB1-F3FEB7F69590}" type="presParOf" srcId="{E7A4A711-FAD1-4B15-8E98-AFA9D4035A55}" destId="{789C6442-9B09-4FCD-B883-6AFB8878260C}" srcOrd="6" destOrd="0" presId="urn:microsoft.com/office/officeart/2008/layout/PictureStrips"/>
    <dgm:cxn modelId="{6358EC08-4751-455E-B462-B2831556070F}" type="presParOf" srcId="{789C6442-9B09-4FCD-B883-6AFB8878260C}" destId="{2E6B1359-5E5F-40EB-B74C-1AA5D8FD71EA}" srcOrd="0" destOrd="0" presId="urn:microsoft.com/office/officeart/2008/layout/PictureStrips"/>
    <dgm:cxn modelId="{6D915EF9-7383-4E4D-99B3-0865502C64E1}" type="presParOf" srcId="{789C6442-9B09-4FCD-B883-6AFB8878260C}" destId="{55A7CF1A-D85A-4146-8F48-1379D7D36AA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EBDB1B-AD4A-4751-88F2-EBCD0D7DE0E6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09F67E-59DB-4758-A35D-28B4E5D676DF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К(Ф)Х </a:t>
          </a:r>
        </a:p>
      </dgm:t>
    </dgm:pt>
    <dgm:pt modelId="{7C8830CD-ABDE-4833-8059-8CB4851A74FC}" type="parTrans" cxnId="{D53E3682-B5B5-434D-8BAF-BC4FAD61256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80CE2F-4CB0-4837-81D3-D1036868D798}" type="sibTrans" cxnId="{D53E3682-B5B5-434D-8BAF-BC4FAD61256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8679C8-977E-4097-BFC3-0D27B502DBEE}">
      <dgm:prSet phldrT="[Текст]" custT="1"/>
      <dgm:spPr/>
      <dgm:t>
        <a:bodyPr/>
        <a:lstStyle/>
        <a:p>
          <a:r>
            <a:rPr lang="ru-RU" sz="13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СПоК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E9B357-2DA2-457A-ACBD-9B7C090F13E5}" type="parTrans" cxnId="{CDFB07CB-A88A-4968-BE8E-DB3B9A04F88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F70047-340A-4C8B-B510-121146BDC7D2}" type="sibTrans" cxnId="{CDFB07CB-A88A-4968-BE8E-DB3B9A04F88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976E7-ABF4-4B7F-BC13-7916828A4C03}">
      <dgm:prSet phldrT="[Текст]" custT="1"/>
      <dgm:spPr/>
      <dgm:t>
        <a:bodyPr/>
        <a:lstStyle/>
        <a:p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Юр. лица</a:t>
          </a:r>
        </a:p>
      </dgm:t>
    </dgm:pt>
    <dgm:pt modelId="{1E9A672D-EA4E-48A0-B18C-515E1D6E1DDF}" type="parTrans" cxnId="{23ECB209-CB99-4374-BF8D-F5653791CB1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31B794-8CE0-42D6-A696-807C7D5D1B8A}" type="sibTrans" cxnId="{23ECB209-CB99-4374-BF8D-F5653791CB1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75E7F0-1D61-4B44-8C65-5274F02AF792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организации и ИП, 70% производимой и переработанной продукции которых является сельхозпродукция</a:t>
          </a:r>
        </a:p>
      </dgm:t>
    </dgm:pt>
    <dgm:pt modelId="{B2C7FFC8-A60D-438A-9A61-B0ADA253E841}" type="parTrans" cxnId="{61D72E1B-84DC-4111-9DE1-1F9762FC4E9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762469-910B-43E4-A368-A852017C1E28}" type="sibTrans" cxnId="{61D72E1B-84DC-4111-9DE1-1F9762FC4E9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5EC57-05DE-4282-9FBC-E72F930A267D}">
      <dgm:prSet phldrT="[Текст]" custT="1"/>
      <dgm:spPr/>
      <dgm:t>
        <a:bodyPr/>
        <a:lstStyle/>
        <a:p>
          <a:r>
            <a:rPr lang="ru-RU" sz="1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Гражданами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6B31D-5A81-47AD-8DFC-44D2D2EBEA47}" type="parTrans" cxnId="{C148E40E-7A4C-4F29-B66E-FA5A2AFB0C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513D97-6AA9-4F01-B1AB-2204FAEAC4AE}" type="sibTrans" cxnId="{C148E40E-7A4C-4F29-B66E-FA5A2AFB0C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B2A45F-E919-4204-A713-E1CC32B03CD7}">
      <dgm:prSet phldrT="[Текст]" custT="1"/>
      <dgm:spPr/>
      <dgm:t>
        <a:bodyPr/>
        <a:lstStyle/>
        <a:p>
          <a:r>
            <a:rPr lang="ru-RU" sz="1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ЛПХ</a:t>
          </a:r>
        </a:p>
        <a:p>
          <a:r>
            <a:rPr lang="ru-RU" sz="1200" dirty="0">
              <a:latin typeface="Times New Roman"/>
              <a:cs typeface="Times New Roman"/>
            </a:rPr>
            <a:t>ведется гражданином в целях удовлетворения личных потребностей на земельному участке, предоставленном и (или) приобретенном для ведения ЛПХ</a:t>
          </a:r>
        </a:p>
      </dgm:t>
    </dgm:pt>
    <dgm:pt modelId="{8D17E8C5-A3A9-46FD-97B1-B92B4382C359}" type="parTrans" cxnId="{4689CDFC-18C7-4916-A448-C0A91BB3675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D081BF-6F66-44CF-8E28-78AED8E553AD}" type="sibTrans" cxnId="{4689CDFC-18C7-4916-A448-C0A91BB3675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02D3B6-CAEC-4D22-B1B0-1D390FE7CC52}" type="pres">
      <dgm:prSet presAssocID="{4FEBDB1B-AD4A-4751-88F2-EBCD0D7DE0E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CD85EFA-DAA0-416A-BF5B-508949C2C375}" type="pres">
      <dgm:prSet presAssocID="{5809F67E-59DB-4758-A35D-28B4E5D676DF}" presName="composite" presStyleCnt="0"/>
      <dgm:spPr/>
    </dgm:pt>
    <dgm:pt modelId="{17AEA23D-F634-439D-AC71-010CFCE4168E}" type="pres">
      <dgm:prSet presAssocID="{5809F67E-59DB-4758-A35D-28B4E5D676DF}" presName="BackAccent" presStyleLbl="bgShp" presStyleIdx="0" presStyleCnt="3"/>
      <dgm:spPr/>
    </dgm:pt>
    <dgm:pt modelId="{5CD16310-AA71-4E08-8DBC-F24196A994F8}" type="pres">
      <dgm:prSet presAssocID="{5809F67E-59DB-4758-A35D-28B4E5D676DF}" presName="Accent" presStyleLbl="alignNode1" presStyleIdx="0" presStyleCnt="3"/>
      <dgm:spPr/>
    </dgm:pt>
    <dgm:pt modelId="{2C7906C3-1C9A-4407-8F07-9E5BE0AD97CF}" type="pres">
      <dgm:prSet presAssocID="{5809F67E-59DB-4758-A35D-28B4E5D676DF}" presName="Child" presStyleLbl="revTx" presStyleIdx="0" presStyleCnt="6" custScaleX="99796" custLinFactNeighborX="2608" custLinFactNeighborY="50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6D2B6-99A4-493E-81A9-4404CCF9EF1D}" type="pres">
      <dgm:prSet presAssocID="{5809F67E-59DB-4758-A35D-28B4E5D676DF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8FCC1-D6EF-4EB3-82A1-65255D79FB62}" type="pres">
      <dgm:prSet presAssocID="{8980CE2F-4CB0-4837-81D3-D1036868D798}" presName="sibTrans" presStyleCnt="0"/>
      <dgm:spPr/>
    </dgm:pt>
    <dgm:pt modelId="{5AFB43FD-FDA1-4FE6-AF23-A72722040000}" type="pres">
      <dgm:prSet presAssocID="{78E976E7-ABF4-4B7F-BC13-7916828A4C03}" presName="composite" presStyleCnt="0"/>
      <dgm:spPr/>
    </dgm:pt>
    <dgm:pt modelId="{016A1836-0726-4D14-9FBC-F4E6C5B063DA}" type="pres">
      <dgm:prSet presAssocID="{78E976E7-ABF4-4B7F-BC13-7916828A4C03}" presName="BackAccent" presStyleLbl="bgShp" presStyleIdx="1" presStyleCnt="3"/>
      <dgm:spPr/>
    </dgm:pt>
    <dgm:pt modelId="{6D9FF059-8958-4BBF-84E7-11BDB487BBB2}" type="pres">
      <dgm:prSet presAssocID="{78E976E7-ABF4-4B7F-BC13-7916828A4C03}" presName="Accent" presStyleLbl="alignNode1" presStyleIdx="1" presStyleCnt="3"/>
      <dgm:spPr/>
    </dgm:pt>
    <dgm:pt modelId="{7AA64457-10CA-4104-9A4C-0421B4A02B8F}" type="pres">
      <dgm:prSet presAssocID="{78E976E7-ABF4-4B7F-BC13-7916828A4C03}" presName="Child" presStyleLbl="revTx" presStyleIdx="2" presStyleCnt="6" custScaleX="208411" custLinFactNeighborX="-4228" custLinFactNeighborY="263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69A8A-30C5-42AD-B278-7272CD64FC16}" type="pres">
      <dgm:prSet presAssocID="{78E976E7-ABF4-4B7F-BC13-7916828A4C03}" presName="Parent" presStyleLbl="revTx" presStyleIdx="3" presStyleCnt="6" custScaleX="173673" custScaleY="81767" custLinFactNeighborX="33131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EF573-6270-4A5B-BFD7-F22FB8851756}" type="pres">
      <dgm:prSet presAssocID="{F431B794-8CE0-42D6-A696-807C7D5D1B8A}" presName="sibTrans" presStyleCnt="0"/>
      <dgm:spPr/>
    </dgm:pt>
    <dgm:pt modelId="{174B89F6-3A76-4F18-A309-E75200748EF6}" type="pres">
      <dgm:prSet presAssocID="{FD75EC57-05DE-4282-9FBC-E72F930A267D}" presName="composite" presStyleCnt="0"/>
      <dgm:spPr/>
    </dgm:pt>
    <dgm:pt modelId="{68A4D6E2-5E90-4EF9-B6C5-568FCC8CEB2D}" type="pres">
      <dgm:prSet presAssocID="{FD75EC57-05DE-4282-9FBC-E72F930A267D}" presName="BackAccent" presStyleLbl="bgShp" presStyleIdx="2" presStyleCnt="3"/>
      <dgm:spPr/>
    </dgm:pt>
    <dgm:pt modelId="{BACDFD72-1200-4D31-8D48-667E82CFC9A5}" type="pres">
      <dgm:prSet presAssocID="{FD75EC57-05DE-4282-9FBC-E72F930A267D}" presName="Accent" presStyleLbl="alignNode1" presStyleIdx="2" presStyleCnt="3"/>
      <dgm:spPr/>
    </dgm:pt>
    <dgm:pt modelId="{64244F46-5835-499A-95B1-5B6E0FCFAFA3}" type="pres">
      <dgm:prSet presAssocID="{FD75EC57-05DE-4282-9FBC-E72F930A267D}" presName="Child" presStyleLbl="revTx" presStyleIdx="4" presStyleCnt="6" custScaleX="207107" custLinFactNeighborX="413" custLinFactNeighborY="12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04281-713F-4E23-B4C6-9BE602F158C5}" type="pres">
      <dgm:prSet presAssocID="{FD75EC57-05DE-4282-9FBC-E72F930A267D}" presName="Parent" presStyleLbl="revTx" presStyleIdx="5" presStyleCnt="6" custScaleX="152601" custLinFactNeighborX="267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E091AA-49E0-4B30-A36D-ADBC1DA7D68A}" type="presOf" srcId="{1B75E7F0-1D61-4B44-8C65-5274F02AF792}" destId="{7AA64457-10CA-4104-9A4C-0421B4A02B8F}" srcOrd="0" destOrd="0" presId="urn:microsoft.com/office/officeart/2008/layout/IncreasingCircleProcess"/>
    <dgm:cxn modelId="{4689CDFC-18C7-4916-A448-C0A91BB3675F}" srcId="{FD75EC57-05DE-4282-9FBC-E72F930A267D}" destId="{61B2A45F-E919-4204-A713-E1CC32B03CD7}" srcOrd="0" destOrd="0" parTransId="{8D17E8C5-A3A9-46FD-97B1-B92B4382C359}" sibTransId="{20D081BF-6F66-44CF-8E28-78AED8E553AD}"/>
    <dgm:cxn modelId="{EE98F23F-9B67-4E9B-8911-127F8D91CB25}" type="presOf" srcId="{61B2A45F-E919-4204-A713-E1CC32B03CD7}" destId="{64244F46-5835-499A-95B1-5B6E0FCFAFA3}" srcOrd="0" destOrd="0" presId="urn:microsoft.com/office/officeart/2008/layout/IncreasingCircleProcess"/>
    <dgm:cxn modelId="{35275ED1-7026-4404-9CA2-765DEC59A4DF}" type="presOf" srcId="{FD75EC57-05DE-4282-9FBC-E72F930A267D}" destId="{AC404281-713F-4E23-B4C6-9BE602F158C5}" srcOrd="0" destOrd="0" presId="urn:microsoft.com/office/officeart/2008/layout/IncreasingCircleProcess"/>
    <dgm:cxn modelId="{23ECB209-CB99-4374-BF8D-F5653791CB1A}" srcId="{4FEBDB1B-AD4A-4751-88F2-EBCD0D7DE0E6}" destId="{78E976E7-ABF4-4B7F-BC13-7916828A4C03}" srcOrd="1" destOrd="0" parTransId="{1E9A672D-EA4E-48A0-B18C-515E1D6E1DDF}" sibTransId="{F431B794-8CE0-42D6-A696-807C7D5D1B8A}"/>
    <dgm:cxn modelId="{61D72E1B-84DC-4111-9DE1-1F9762FC4E9C}" srcId="{78E976E7-ABF4-4B7F-BC13-7916828A4C03}" destId="{1B75E7F0-1D61-4B44-8C65-5274F02AF792}" srcOrd="0" destOrd="0" parTransId="{B2C7FFC8-A60D-438A-9A61-B0ADA253E841}" sibTransId="{4B762469-910B-43E4-A368-A852017C1E28}"/>
    <dgm:cxn modelId="{C148E40E-7A4C-4F29-B66E-FA5A2AFB0C28}" srcId="{4FEBDB1B-AD4A-4751-88F2-EBCD0D7DE0E6}" destId="{FD75EC57-05DE-4282-9FBC-E72F930A267D}" srcOrd="2" destOrd="0" parTransId="{9E86B31D-5A81-47AD-8DFC-44D2D2EBEA47}" sibTransId="{0E513D97-6AA9-4F01-B1AB-2204FAEAC4AE}"/>
    <dgm:cxn modelId="{CDFB07CB-A88A-4968-BE8E-DB3B9A04F886}" srcId="{5809F67E-59DB-4758-A35D-28B4E5D676DF}" destId="{078679C8-977E-4097-BFC3-0D27B502DBEE}" srcOrd="0" destOrd="0" parTransId="{41E9B357-2DA2-457A-ACBD-9B7C090F13E5}" sibTransId="{C6F70047-340A-4C8B-B510-121146BDC7D2}"/>
    <dgm:cxn modelId="{30E3859C-AAC4-466F-AAFD-6E1008AD2CD4}" type="presOf" srcId="{4FEBDB1B-AD4A-4751-88F2-EBCD0D7DE0E6}" destId="{FC02D3B6-CAEC-4D22-B1B0-1D390FE7CC52}" srcOrd="0" destOrd="0" presId="urn:microsoft.com/office/officeart/2008/layout/IncreasingCircleProcess"/>
    <dgm:cxn modelId="{2AA2915B-36F2-4AA8-8DE1-EA96B5C472F7}" type="presOf" srcId="{078679C8-977E-4097-BFC3-0D27B502DBEE}" destId="{2C7906C3-1C9A-4407-8F07-9E5BE0AD97CF}" srcOrd="0" destOrd="0" presId="urn:microsoft.com/office/officeart/2008/layout/IncreasingCircleProcess"/>
    <dgm:cxn modelId="{D53E3682-B5B5-434D-8BAF-BC4FAD612567}" srcId="{4FEBDB1B-AD4A-4751-88F2-EBCD0D7DE0E6}" destId="{5809F67E-59DB-4758-A35D-28B4E5D676DF}" srcOrd="0" destOrd="0" parTransId="{7C8830CD-ABDE-4833-8059-8CB4851A74FC}" sibTransId="{8980CE2F-4CB0-4837-81D3-D1036868D798}"/>
    <dgm:cxn modelId="{F8A2EB1D-958B-41BB-8FD6-921DEA5445A3}" type="presOf" srcId="{78E976E7-ABF4-4B7F-BC13-7916828A4C03}" destId="{97D69A8A-30C5-42AD-B278-7272CD64FC16}" srcOrd="0" destOrd="0" presId="urn:microsoft.com/office/officeart/2008/layout/IncreasingCircleProcess"/>
    <dgm:cxn modelId="{88044A38-22F7-45CE-82F0-17FF32805951}" type="presOf" srcId="{5809F67E-59DB-4758-A35D-28B4E5D676DF}" destId="{3916D2B6-99A4-493E-81A9-4404CCF9EF1D}" srcOrd="0" destOrd="0" presId="urn:microsoft.com/office/officeart/2008/layout/IncreasingCircleProcess"/>
    <dgm:cxn modelId="{58BAACF1-7901-41DD-962B-C185C109D0A6}" type="presParOf" srcId="{FC02D3B6-CAEC-4D22-B1B0-1D390FE7CC52}" destId="{6CD85EFA-DAA0-416A-BF5B-508949C2C375}" srcOrd="0" destOrd="0" presId="urn:microsoft.com/office/officeart/2008/layout/IncreasingCircleProcess"/>
    <dgm:cxn modelId="{A3DF30AA-DDE9-4BD3-B8B0-1E5EC45B3595}" type="presParOf" srcId="{6CD85EFA-DAA0-416A-BF5B-508949C2C375}" destId="{17AEA23D-F634-439D-AC71-010CFCE4168E}" srcOrd="0" destOrd="0" presId="urn:microsoft.com/office/officeart/2008/layout/IncreasingCircleProcess"/>
    <dgm:cxn modelId="{92A4A207-71CB-4825-8CF8-9A043CA40529}" type="presParOf" srcId="{6CD85EFA-DAA0-416A-BF5B-508949C2C375}" destId="{5CD16310-AA71-4E08-8DBC-F24196A994F8}" srcOrd="1" destOrd="0" presId="urn:microsoft.com/office/officeart/2008/layout/IncreasingCircleProcess"/>
    <dgm:cxn modelId="{3C2E0C36-031B-4676-A16A-1FFFF14DED8B}" type="presParOf" srcId="{6CD85EFA-DAA0-416A-BF5B-508949C2C375}" destId="{2C7906C3-1C9A-4407-8F07-9E5BE0AD97CF}" srcOrd="2" destOrd="0" presId="urn:microsoft.com/office/officeart/2008/layout/IncreasingCircleProcess"/>
    <dgm:cxn modelId="{F35EECE1-2ED7-48FC-979C-1BCC54AD897C}" type="presParOf" srcId="{6CD85EFA-DAA0-416A-BF5B-508949C2C375}" destId="{3916D2B6-99A4-493E-81A9-4404CCF9EF1D}" srcOrd="3" destOrd="0" presId="urn:microsoft.com/office/officeart/2008/layout/IncreasingCircleProcess"/>
    <dgm:cxn modelId="{7039893C-A2DB-4CD6-BD8F-255B052D773B}" type="presParOf" srcId="{FC02D3B6-CAEC-4D22-B1B0-1D390FE7CC52}" destId="{3918FCC1-D6EF-4EB3-82A1-65255D79FB62}" srcOrd="1" destOrd="0" presId="urn:microsoft.com/office/officeart/2008/layout/IncreasingCircleProcess"/>
    <dgm:cxn modelId="{11468622-B10F-46CF-B1A1-BA4D2E121D98}" type="presParOf" srcId="{FC02D3B6-CAEC-4D22-B1B0-1D390FE7CC52}" destId="{5AFB43FD-FDA1-4FE6-AF23-A72722040000}" srcOrd="2" destOrd="0" presId="urn:microsoft.com/office/officeart/2008/layout/IncreasingCircleProcess"/>
    <dgm:cxn modelId="{526B55A0-9DB8-4AB2-B383-8C8C7168A820}" type="presParOf" srcId="{5AFB43FD-FDA1-4FE6-AF23-A72722040000}" destId="{016A1836-0726-4D14-9FBC-F4E6C5B063DA}" srcOrd="0" destOrd="0" presId="urn:microsoft.com/office/officeart/2008/layout/IncreasingCircleProcess"/>
    <dgm:cxn modelId="{7D359B08-29E4-4BFA-96C7-4821E76B6E81}" type="presParOf" srcId="{5AFB43FD-FDA1-4FE6-AF23-A72722040000}" destId="{6D9FF059-8958-4BBF-84E7-11BDB487BBB2}" srcOrd="1" destOrd="0" presId="urn:microsoft.com/office/officeart/2008/layout/IncreasingCircleProcess"/>
    <dgm:cxn modelId="{EBFB05AA-EB95-4D93-A67F-1ABC4B06420F}" type="presParOf" srcId="{5AFB43FD-FDA1-4FE6-AF23-A72722040000}" destId="{7AA64457-10CA-4104-9A4C-0421B4A02B8F}" srcOrd="2" destOrd="0" presId="urn:microsoft.com/office/officeart/2008/layout/IncreasingCircleProcess"/>
    <dgm:cxn modelId="{2C229900-12B3-4724-B2EA-6973C7D1DCED}" type="presParOf" srcId="{5AFB43FD-FDA1-4FE6-AF23-A72722040000}" destId="{97D69A8A-30C5-42AD-B278-7272CD64FC16}" srcOrd="3" destOrd="0" presId="urn:microsoft.com/office/officeart/2008/layout/IncreasingCircleProcess"/>
    <dgm:cxn modelId="{00CCF9BA-6891-450A-9E86-A59CEFA8A4DD}" type="presParOf" srcId="{FC02D3B6-CAEC-4D22-B1B0-1D390FE7CC52}" destId="{43DEF573-6270-4A5B-BFD7-F22FB8851756}" srcOrd="3" destOrd="0" presId="urn:microsoft.com/office/officeart/2008/layout/IncreasingCircleProcess"/>
    <dgm:cxn modelId="{73983F13-E97D-4C33-B3CC-56209A734FA3}" type="presParOf" srcId="{FC02D3B6-CAEC-4D22-B1B0-1D390FE7CC52}" destId="{174B89F6-3A76-4F18-A309-E75200748EF6}" srcOrd="4" destOrd="0" presId="urn:microsoft.com/office/officeart/2008/layout/IncreasingCircleProcess"/>
    <dgm:cxn modelId="{8774C8F8-FEF7-4145-897C-CD9473166254}" type="presParOf" srcId="{174B89F6-3A76-4F18-A309-E75200748EF6}" destId="{68A4D6E2-5E90-4EF9-B6C5-568FCC8CEB2D}" srcOrd="0" destOrd="0" presId="urn:microsoft.com/office/officeart/2008/layout/IncreasingCircleProcess"/>
    <dgm:cxn modelId="{F6BCF39F-AF9A-4418-92BB-027867B77723}" type="presParOf" srcId="{174B89F6-3A76-4F18-A309-E75200748EF6}" destId="{BACDFD72-1200-4D31-8D48-667E82CFC9A5}" srcOrd="1" destOrd="0" presId="urn:microsoft.com/office/officeart/2008/layout/IncreasingCircleProcess"/>
    <dgm:cxn modelId="{313CFCEA-D8AB-4DF1-AFC1-51469DD2CF1C}" type="presParOf" srcId="{174B89F6-3A76-4F18-A309-E75200748EF6}" destId="{64244F46-5835-499A-95B1-5B6E0FCFAFA3}" srcOrd="2" destOrd="0" presId="urn:microsoft.com/office/officeart/2008/layout/IncreasingCircleProcess"/>
    <dgm:cxn modelId="{9807F23E-C1DF-435B-B5B1-8E57837AB497}" type="presParOf" srcId="{174B89F6-3A76-4F18-A309-E75200748EF6}" destId="{AC404281-713F-4E23-B4C6-9BE602F158C5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AA6E58-4CB0-4C37-904D-5D0016BC01D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FC9E7F-363E-4F85-A15B-932F5707BDC3}">
      <dgm:prSet phldr="0"/>
      <dgm:spPr/>
      <dgm:t>
        <a:bodyPr/>
        <a:lstStyle/>
        <a:p>
          <a:pPr algn="l" rtl="0"/>
          <a:r>
            <a:rPr lang="ru-RU" dirty="0">
              <a:latin typeface="Times New Roman"/>
              <a:cs typeface="Times New Roman"/>
            </a:rPr>
            <a:t>Субсидирование до 50% затрат на приобретение имущества (не более 3 млн. рублей на кооператив и 30% на одного члена):</a:t>
          </a:r>
        </a:p>
      </dgm:t>
    </dgm:pt>
    <dgm:pt modelId="{17106E90-D347-45C6-BE1B-6BCE6CF0162D}" type="parTrans" cxnId="{A6930190-6896-48C9-97C6-AF58E1AE6F59}">
      <dgm:prSet/>
      <dgm:spPr/>
    </dgm:pt>
    <dgm:pt modelId="{3B26CA0D-3ACC-4A1C-9AEF-6CFDE5C791B5}" type="sibTrans" cxnId="{A6930190-6896-48C9-97C6-AF58E1AE6F59}">
      <dgm:prSet/>
      <dgm:spPr/>
    </dgm:pt>
    <dgm:pt modelId="{002ECCD3-0B04-4DE6-ABE9-A63CB0DDE5A5}">
      <dgm:prSet phldr="0"/>
      <dgm:spPr/>
      <dgm:t>
        <a:bodyPr/>
        <a:lstStyle/>
        <a:p>
          <a:pPr algn="l" rtl="0"/>
          <a:r>
            <a:rPr lang="ru-RU" dirty="0">
              <a:latin typeface="Times New Roman"/>
              <a:cs typeface="Times New Roman"/>
            </a:rPr>
            <a:t>Субсидирование до 50% на приобретение (не более 10 млн. рублей на кооператив):</a:t>
          </a:r>
        </a:p>
      </dgm:t>
    </dgm:pt>
    <dgm:pt modelId="{435C8AD5-7F18-4520-B4D2-D3FA7E365EC9}" type="parTrans" cxnId="{370A1505-8843-48DC-89CE-1CB096E948BB}">
      <dgm:prSet/>
      <dgm:spPr/>
    </dgm:pt>
    <dgm:pt modelId="{FEB30F76-6BD5-4826-B6BD-C0D40C3699BE}" type="sibTrans" cxnId="{370A1505-8843-48DC-89CE-1CB096E948BB}">
      <dgm:prSet/>
      <dgm:spPr/>
    </dgm:pt>
    <dgm:pt modelId="{D4AAE5E0-40D9-4561-87FD-2FFD84FCF1D9}">
      <dgm:prSet phldr="0"/>
      <dgm:spPr/>
      <dgm:t>
        <a:bodyPr/>
        <a:lstStyle/>
        <a:p>
          <a:pPr algn="l"/>
          <a:r>
            <a:rPr lang="ru-RU" dirty="0">
              <a:latin typeface="Times New Roman"/>
              <a:cs typeface="Times New Roman"/>
            </a:rPr>
            <a:t>Возмещение затрат на закупку сельхозпродукции у членов СПоК:</a:t>
          </a:r>
          <a:endParaRPr lang="en-US" dirty="0">
            <a:latin typeface="Times New Roman"/>
            <a:cs typeface="Times New Roman"/>
          </a:endParaRPr>
        </a:p>
      </dgm:t>
    </dgm:pt>
    <dgm:pt modelId="{5DD086F9-6C35-496E-8E90-C50F611D325E}" type="parTrans" cxnId="{496A0451-D7FF-4DD7-BDD4-6E3EDB8B1B05}">
      <dgm:prSet/>
      <dgm:spPr/>
    </dgm:pt>
    <dgm:pt modelId="{E3DCC12C-BB38-4AE3-805B-59CB9324D90B}" type="sibTrans" cxnId="{496A0451-D7FF-4DD7-BDD4-6E3EDB8B1B05}">
      <dgm:prSet/>
      <dgm:spPr/>
    </dgm:pt>
    <dgm:pt modelId="{CB080741-AAF1-4898-8CC6-6EB735435E79}">
      <dgm:prSet phldr="0"/>
      <dgm:spPr/>
      <dgm:t>
        <a:bodyPr/>
        <a:lstStyle/>
        <a:p>
          <a:pPr algn="l" rtl="0"/>
          <a:r>
            <a:rPr lang="ru-RU" u="sng" dirty="0">
              <a:latin typeface="Times New Roman"/>
              <a:cs typeface="Arial"/>
            </a:rPr>
            <a:t>сельскохозяйственной техники, оборудования для переработки сельскохозяйственной продукции;</a:t>
          </a:r>
          <a:endParaRPr lang="en-US" dirty="0">
            <a:latin typeface="Times New Roman"/>
            <a:cs typeface="Times New Roman"/>
          </a:endParaRPr>
        </a:p>
      </dgm:t>
    </dgm:pt>
    <dgm:pt modelId="{0ED5342F-AE5A-4F29-A428-79C6B6276114}" type="parTrans" cxnId="{4DF7FB8E-C122-4258-ADB4-0A882DCC5156}">
      <dgm:prSet/>
      <dgm:spPr/>
    </dgm:pt>
    <dgm:pt modelId="{6F4E0158-B5E6-453D-9F14-9084EF5078A5}" type="sibTrans" cxnId="{4DF7FB8E-C122-4258-ADB4-0A882DCC5156}">
      <dgm:prSet/>
      <dgm:spPr/>
    </dgm:pt>
    <dgm:pt modelId="{5926EBDA-A54B-45F7-9BB2-8CBBAEBA21A4}">
      <dgm:prSet phldr="0"/>
      <dgm:spPr/>
      <dgm:t>
        <a:bodyPr/>
        <a:lstStyle/>
        <a:p>
          <a:pPr algn="l"/>
          <a:r>
            <a:rPr lang="ru-RU" u="sng" dirty="0">
              <a:latin typeface="Times New Roman"/>
              <a:cs typeface="Arial"/>
            </a:rPr>
            <a:t>мобильных торговых объектов для оказания услуг членам сельскохозяйственного потребительского кооператива</a:t>
          </a:r>
          <a:endParaRPr lang="en-US" dirty="0">
            <a:latin typeface="Times New Roman"/>
            <a:cs typeface="Times New Roman"/>
          </a:endParaRPr>
        </a:p>
      </dgm:t>
    </dgm:pt>
    <dgm:pt modelId="{779687CA-59F5-4448-8D5A-13E8762FB909}" type="parTrans" cxnId="{BF9AA8E0-2BE7-499B-9B5D-496F1E75EFF0}">
      <dgm:prSet/>
      <dgm:spPr/>
    </dgm:pt>
    <dgm:pt modelId="{F6307964-E145-4BA8-AA72-487EC8D5F469}" type="sibTrans" cxnId="{BF9AA8E0-2BE7-499B-9B5D-496F1E75EFF0}">
      <dgm:prSet/>
      <dgm:spPr/>
    </dgm:pt>
    <dgm:pt modelId="{A1781FDC-B051-4A39-9BC7-24778F6651E4}">
      <dgm:prSet phldr="0"/>
      <dgm:spPr/>
      <dgm:t>
        <a:bodyPr/>
        <a:lstStyle/>
        <a:p>
          <a:pPr algn="l"/>
          <a:r>
            <a:rPr lang="ru-RU" b="1" dirty="0">
              <a:solidFill>
                <a:srgbClr val="C00000"/>
              </a:solidFill>
              <a:latin typeface="Times New Roman"/>
              <a:cs typeface="Arial"/>
            </a:rPr>
            <a:t>Требования:</a:t>
          </a:r>
          <a:endParaRPr lang="en-US" dirty="0">
            <a:solidFill>
              <a:srgbClr val="C00000"/>
            </a:solidFill>
            <a:latin typeface="Times New Roman"/>
            <a:cs typeface="Times New Roman"/>
          </a:endParaRPr>
        </a:p>
      </dgm:t>
    </dgm:pt>
    <dgm:pt modelId="{A99EFC24-91EC-49FC-A339-BB39305E5991}" type="parTrans" cxnId="{361CA684-3572-4984-A80A-246C323436B9}">
      <dgm:prSet/>
      <dgm:spPr/>
    </dgm:pt>
    <dgm:pt modelId="{8C000042-146C-41FF-B604-49A461B20285}" type="sibTrans" cxnId="{361CA684-3572-4984-A80A-246C323436B9}">
      <dgm:prSet/>
      <dgm:spPr/>
    </dgm:pt>
    <dgm:pt modelId="{AC0ADBF4-D71E-4E5E-B5CE-35475AD24650}">
      <dgm:prSet phldr="0"/>
      <dgm:spPr/>
      <dgm:t>
        <a:bodyPr/>
        <a:lstStyle/>
        <a:p>
          <a:pPr algn="l"/>
          <a:r>
            <a:rPr lang="ru-RU" dirty="0">
              <a:latin typeface="Times New Roman"/>
              <a:cs typeface="Arial"/>
            </a:rPr>
            <a:t>срок эксплуатации сельскохозяйственной техники, оборудования, мобильных торговых объектов не должен превышать 3 (трех) лет с даты производства.</a:t>
          </a:r>
          <a:endParaRPr lang="en-US" dirty="0">
            <a:latin typeface="Times New Roman"/>
            <a:cs typeface="Times New Roman"/>
          </a:endParaRPr>
        </a:p>
      </dgm:t>
    </dgm:pt>
    <dgm:pt modelId="{419C60B7-1FBE-4004-820E-ADD1F981F837}" type="parTrans" cxnId="{4ABE2303-A4B9-476A-8A61-504C49E5E9AB}">
      <dgm:prSet/>
      <dgm:spPr/>
    </dgm:pt>
    <dgm:pt modelId="{93740E15-2E1E-4714-9AB3-767644D5B8E7}" type="sibTrans" cxnId="{4ABE2303-A4B9-476A-8A61-504C49E5E9AB}">
      <dgm:prSet/>
      <dgm:spPr/>
    </dgm:pt>
    <dgm:pt modelId="{14A7D6C1-022E-4393-869A-57D8CCB630E7}">
      <dgm:prSet phldr="0"/>
      <dgm:spPr/>
      <dgm:t>
        <a:bodyPr/>
        <a:lstStyle/>
        <a:p>
          <a:pPr algn="l" rtl="0"/>
          <a:r>
            <a:rPr lang="ru-RU" dirty="0">
              <a:latin typeface="Times New Roman"/>
              <a:cs typeface="Arial"/>
            </a:rPr>
            <a:t>сельскохозяйственные животные (кроме свиней);</a:t>
          </a:r>
          <a:endParaRPr lang="en-US" dirty="0">
            <a:latin typeface="Times New Roman"/>
            <a:cs typeface="Times New Roman"/>
          </a:endParaRPr>
        </a:p>
      </dgm:t>
    </dgm:pt>
    <dgm:pt modelId="{302E80F8-3BF3-4A07-AA62-70F668E85C64}" type="parTrans" cxnId="{63687825-35CD-4DF1-B746-42E76B2E1E20}">
      <dgm:prSet/>
      <dgm:spPr/>
    </dgm:pt>
    <dgm:pt modelId="{8770D9FC-D066-48EC-99E3-AE595E7E2FCD}" type="sibTrans" cxnId="{63687825-35CD-4DF1-B746-42E76B2E1E20}">
      <dgm:prSet/>
      <dgm:spPr/>
    </dgm:pt>
    <dgm:pt modelId="{8D1DED5F-4CAC-4A29-8C49-ADCF9FC404D1}">
      <dgm:prSet phldr="0"/>
      <dgm:spPr/>
      <dgm:t>
        <a:bodyPr/>
        <a:lstStyle/>
        <a:p>
          <a:pPr algn="l"/>
          <a:r>
            <a:rPr lang="ru-RU" dirty="0">
              <a:latin typeface="Times New Roman"/>
              <a:cs typeface="Arial"/>
            </a:rPr>
            <a:t>рыбопосадочный материал;</a:t>
          </a:r>
          <a:endParaRPr lang="en-US" dirty="0">
            <a:latin typeface="Times New Roman"/>
            <a:cs typeface="Times New Roman"/>
          </a:endParaRPr>
        </a:p>
      </dgm:t>
    </dgm:pt>
    <dgm:pt modelId="{A40B9A39-944C-40BB-9AD8-932B5DC969DA}" type="parTrans" cxnId="{A1D80F34-CF9E-4BFF-95A8-2C4EB6C72AF7}">
      <dgm:prSet/>
      <dgm:spPr/>
    </dgm:pt>
    <dgm:pt modelId="{373AFE75-0C51-42E6-B6B8-C89E7041F58C}" type="sibTrans" cxnId="{A1D80F34-CF9E-4BFF-95A8-2C4EB6C72AF7}">
      <dgm:prSet/>
      <dgm:spPr/>
    </dgm:pt>
    <dgm:pt modelId="{DF0BE7F7-7A7E-43B6-8849-16E74A6D9054}">
      <dgm:prSet phldr="0"/>
      <dgm:spPr/>
      <dgm:t>
        <a:bodyPr/>
        <a:lstStyle/>
        <a:p>
          <a:pPr algn="l"/>
          <a:r>
            <a:rPr lang="ru-RU" u="sng" dirty="0">
              <a:latin typeface="Times New Roman"/>
              <a:cs typeface="Arial"/>
            </a:rPr>
            <a:t>инвентарь, материалы и оборудование для производства с/х продукции (кроме свиней</a:t>
          </a:r>
          <a:r>
            <a:rPr lang="ru-RU" dirty="0">
              <a:latin typeface="Times New Roman"/>
              <a:cs typeface="Arial"/>
            </a:rPr>
            <a:t>);</a:t>
          </a:r>
          <a:endParaRPr lang="en-US" dirty="0">
            <a:latin typeface="Times New Roman"/>
            <a:cs typeface="Times New Roman"/>
          </a:endParaRPr>
        </a:p>
      </dgm:t>
    </dgm:pt>
    <dgm:pt modelId="{0D15869D-938A-4D60-97F4-AFAB86039D6B}" type="parTrans" cxnId="{378DA10E-CC1A-4DCA-A580-845A3AE79930}">
      <dgm:prSet/>
      <dgm:spPr/>
    </dgm:pt>
    <dgm:pt modelId="{9143A9E0-5C89-4E2A-9430-B951D9B63485}" type="sibTrans" cxnId="{378DA10E-CC1A-4DCA-A580-845A3AE79930}">
      <dgm:prSet/>
      <dgm:spPr/>
    </dgm:pt>
    <dgm:pt modelId="{2ED1A21E-3262-4561-83DB-DE3EF8EFA1BB}">
      <dgm:prSet phldr="0"/>
      <dgm:spPr/>
      <dgm:t>
        <a:bodyPr/>
        <a:lstStyle/>
        <a:p>
          <a:pPr algn="l"/>
          <a:r>
            <a:rPr lang="ru-RU" u="sng" dirty="0">
              <a:latin typeface="Times New Roman"/>
              <a:cs typeface="Arial"/>
            </a:rPr>
            <a:t>инвентарь, материалы и оборудование для промышленного производства овощей в защищенном грунте, мини-теплицы до 1 га;</a:t>
          </a:r>
          <a:endParaRPr lang="en-US" dirty="0">
            <a:latin typeface="Times New Roman"/>
            <a:cs typeface="Times New Roman"/>
          </a:endParaRPr>
        </a:p>
      </dgm:t>
    </dgm:pt>
    <dgm:pt modelId="{1239E030-6750-466C-AD13-881C5D3EE729}" type="parTrans" cxnId="{D2173B83-8F8F-46C7-8FA2-D3691F65E272}">
      <dgm:prSet/>
      <dgm:spPr/>
    </dgm:pt>
    <dgm:pt modelId="{318347ED-ED12-4175-8354-DDF3E584F4A0}" type="sibTrans" cxnId="{D2173B83-8F8F-46C7-8FA2-D3691F65E272}">
      <dgm:prSet/>
      <dgm:spPr/>
    </dgm:pt>
    <dgm:pt modelId="{BBE3A3FD-322B-4969-8F62-52EE7F7A1893}">
      <dgm:prSet phldr="0"/>
      <dgm:spPr/>
      <dgm:t>
        <a:bodyPr/>
        <a:lstStyle/>
        <a:p>
          <a:pPr algn="l"/>
          <a:r>
            <a:rPr lang="ru-RU" dirty="0">
              <a:latin typeface="Times New Roman"/>
              <a:cs typeface="Arial"/>
            </a:rPr>
            <a:t>посадочный материал многолетних насаждений, включая виноградники;</a:t>
          </a:r>
          <a:endParaRPr lang="en-US" dirty="0">
            <a:latin typeface="Times New Roman"/>
            <a:cs typeface="Times New Roman"/>
          </a:endParaRPr>
        </a:p>
      </dgm:t>
    </dgm:pt>
    <dgm:pt modelId="{C8BEF10C-0C93-4C5F-A388-5EC73A03B158}" type="parTrans" cxnId="{A9B913F3-1870-4493-A8FE-4946013FF354}">
      <dgm:prSet/>
      <dgm:spPr/>
    </dgm:pt>
    <dgm:pt modelId="{CEC9D9D2-A95F-43B9-8D64-EB3FFF5B6C09}" type="sibTrans" cxnId="{A9B913F3-1870-4493-A8FE-4946013FF354}">
      <dgm:prSet/>
      <dgm:spPr/>
    </dgm:pt>
    <dgm:pt modelId="{BB989F59-3BA0-4BE9-A5AB-A5B0C8A46B80}">
      <dgm:prSet phldr="0"/>
      <dgm:spPr/>
      <dgm:t>
        <a:bodyPr/>
        <a:lstStyle/>
        <a:p>
          <a:pPr algn="l"/>
          <a:r>
            <a:rPr lang="ru-RU" dirty="0">
              <a:latin typeface="Times New Roman"/>
              <a:cs typeface="Arial"/>
            </a:rPr>
            <a:t>племенная продукция (кроме свиней).</a:t>
          </a:r>
          <a:endParaRPr lang="en-US" dirty="0">
            <a:latin typeface="Times New Roman"/>
            <a:cs typeface="Times New Roman"/>
          </a:endParaRPr>
        </a:p>
      </dgm:t>
    </dgm:pt>
    <dgm:pt modelId="{605AA123-4A46-4095-BDD4-25B153365895}" type="parTrans" cxnId="{D7E01842-21B2-4590-AC93-13C44C7ECC54}">
      <dgm:prSet/>
      <dgm:spPr/>
    </dgm:pt>
    <dgm:pt modelId="{B7A300FB-220F-49F6-BFEA-EB1CAAFEA97F}" type="sibTrans" cxnId="{D7E01842-21B2-4590-AC93-13C44C7ECC54}">
      <dgm:prSet/>
      <dgm:spPr/>
    </dgm:pt>
    <dgm:pt modelId="{C87254F0-6C46-445B-B800-E3EC2CCBBA13}">
      <dgm:prSet phldr="0"/>
      <dgm:spPr/>
      <dgm:t>
        <a:bodyPr/>
        <a:lstStyle/>
        <a:p>
          <a:pPr algn="l" rtl="0"/>
          <a:r>
            <a:rPr lang="ru-RU" b="1" u="sng" dirty="0">
              <a:solidFill>
                <a:srgbClr val="C00000"/>
              </a:solidFill>
              <a:latin typeface="Times New Roman"/>
              <a:cs typeface="Arial"/>
            </a:rPr>
            <a:t> в последующем осуществляется передача имущества в собственность членам кооператива</a:t>
          </a:r>
          <a:endParaRPr lang="en-US" dirty="0">
            <a:solidFill>
              <a:srgbClr val="C00000"/>
            </a:solidFill>
            <a:latin typeface="Times New Roman"/>
            <a:cs typeface="Times New Roman"/>
          </a:endParaRPr>
        </a:p>
      </dgm:t>
    </dgm:pt>
    <dgm:pt modelId="{CCFADF5A-3E2E-471A-9BFE-4A54FD20E1DC}" type="parTrans" cxnId="{40C62314-8149-4DA7-AC0F-48AAA2D37F9F}">
      <dgm:prSet/>
      <dgm:spPr/>
    </dgm:pt>
    <dgm:pt modelId="{C05B3AD1-EEAA-4BCC-8CBA-7C819865048D}" type="sibTrans" cxnId="{40C62314-8149-4DA7-AC0F-48AAA2D37F9F}">
      <dgm:prSet/>
      <dgm:spPr/>
    </dgm:pt>
    <dgm:pt modelId="{85AE4BC6-E0BE-47A4-9FB0-58ED6B8E5DC9}">
      <dgm:prSet phldr="0"/>
      <dgm:spPr/>
      <dgm:t>
        <a:bodyPr/>
        <a:lstStyle/>
        <a:p>
          <a:pPr algn="l" rtl="0"/>
          <a:r>
            <a:rPr lang="ru-RU" dirty="0">
              <a:latin typeface="Times New Roman"/>
              <a:cs typeface="Arial"/>
            </a:rPr>
            <a:t>10%, если выручка от реализованной продукции от 100 тыс. руб. до 5000 тыс. руб.;</a:t>
          </a:r>
          <a:endParaRPr lang="en-US" dirty="0">
            <a:latin typeface="Times New Roman"/>
            <a:cs typeface="Times New Roman"/>
          </a:endParaRPr>
        </a:p>
      </dgm:t>
    </dgm:pt>
    <dgm:pt modelId="{909DB3CE-85AC-4BC4-B9AE-5B1635CD3D75}" type="parTrans" cxnId="{804D3B1C-EAD9-49EA-BE95-350F2995F728}">
      <dgm:prSet/>
      <dgm:spPr/>
    </dgm:pt>
    <dgm:pt modelId="{5C046A84-B4E6-4D82-AD42-FA0C0B1B5BCB}" type="sibTrans" cxnId="{804D3B1C-EAD9-49EA-BE95-350F2995F728}">
      <dgm:prSet/>
      <dgm:spPr/>
    </dgm:pt>
    <dgm:pt modelId="{DF9A57BC-501B-4C9A-9A4C-1574A614495C}">
      <dgm:prSet phldr="0"/>
      <dgm:spPr/>
      <dgm:t>
        <a:bodyPr/>
        <a:lstStyle/>
        <a:p>
          <a:pPr algn="l"/>
          <a:r>
            <a:rPr lang="ru-RU" dirty="0">
              <a:latin typeface="Times New Roman"/>
              <a:cs typeface="Arial"/>
            </a:rPr>
            <a:t>12%, если выручка от реализованной продукции 5001 тыс. руб. до 25000 тыс. руб.;</a:t>
          </a:r>
          <a:endParaRPr lang="en-US" dirty="0">
            <a:latin typeface="Times New Roman"/>
            <a:cs typeface="Times New Roman"/>
          </a:endParaRPr>
        </a:p>
      </dgm:t>
    </dgm:pt>
    <dgm:pt modelId="{2CE1AEF7-299A-4756-B7B0-49656EFF74E8}" type="parTrans" cxnId="{4E82396E-DFC8-453C-93AC-EF94C99BD841}">
      <dgm:prSet/>
      <dgm:spPr/>
    </dgm:pt>
    <dgm:pt modelId="{969CCD8A-FE1E-47F2-85A8-216BC4659DC1}" type="sibTrans" cxnId="{4E82396E-DFC8-453C-93AC-EF94C99BD841}">
      <dgm:prSet/>
      <dgm:spPr/>
    </dgm:pt>
    <dgm:pt modelId="{8FAD3E6D-B144-4551-9019-0265B32EFEFB}">
      <dgm:prSet phldr="0"/>
      <dgm:spPr/>
      <dgm:t>
        <a:bodyPr/>
        <a:lstStyle/>
        <a:p>
          <a:pPr algn="l"/>
          <a:r>
            <a:rPr lang="ru-RU" dirty="0">
              <a:latin typeface="Times New Roman"/>
              <a:cs typeface="Arial"/>
            </a:rPr>
            <a:t>15%, если выручка от реализованной продукции от 25000 тыс. руб.;</a:t>
          </a:r>
          <a:endParaRPr lang="en-US" dirty="0">
            <a:latin typeface="Times New Roman"/>
            <a:cs typeface="Times New Roman"/>
          </a:endParaRPr>
        </a:p>
      </dgm:t>
    </dgm:pt>
    <dgm:pt modelId="{F1A6D2E6-6B47-42C5-BBC9-00ED0A7A580E}" type="parTrans" cxnId="{ED6DCDEA-15CD-43DA-B238-274C63FC4DD6}">
      <dgm:prSet/>
      <dgm:spPr/>
    </dgm:pt>
    <dgm:pt modelId="{117410D0-ED84-4B9C-BD57-B8C72099E2D1}" type="sibTrans" cxnId="{ED6DCDEA-15CD-43DA-B238-274C63FC4DD6}">
      <dgm:prSet/>
      <dgm:spPr/>
    </dgm:pt>
    <dgm:pt modelId="{F31F4894-9EA0-4E7E-A05D-8FEA0E2EB2D7}">
      <dgm:prSet phldr="0"/>
      <dgm:spPr/>
      <dgm:t>
        <a:bodyPr/>
        <a:lstStyle/>
        <a:p>
          <a:pPr algn="l"/>
          <a:r>
            <a:rPr lang="ru-RU" b="1" dirty="0">
              <a:solidFill>
                <a:srgbClr val="C00000"/>
              </a:solidFill>
              <a:latin typeface="Times New Roman"/>
              <a:cs typeface="Arial"/>
            </a:rPr>
            <a:t>Ограничение:</a:t>
          </a:r>
          <a:endParaRPr lang="en-US" dirty="0">
            <a:solidFill>
              <a:srgbClr val="C00000"/>
            </a:solidFill>
            <a:latin typeface="Times New Roman"/>
            <a:cs typeface="Times New Roman"/>
          </a:endParaRPr>
        </a:p>
      </dgm:t>
    </dgm:pt>
    <dgm:pt modelId="{7EC7D90D-8DCA-4921-B2BE-17062337A56B}" type="parTrans" cxnId="{6C4A59A9-61D6-4722-89D0-DA13316F96F5}">
      <dgm:prSet/>
      <dgm:spPr/>
    </dgm:pt>
    <dgm:pt modelId="{5F2FB016-993A-4AD2-AC7C-159AA5EDE88F}" type="sibTrans" cxnId="{6C4A59A9-61D6-4722-89D0-DA13316F96F5}">
      <dgm:prSet/>
      <dgm:spPr/>
    </dgm:pt>
    <dgm:pt modelId="{ED5D5289-CFD6-4D5A-8CC0-C071C75685D1}">
      <dgm:prSet phldr="0"/>
      <dgm:spPr/>
      <dgm:t>
        <a:bodyPr/>
        <a:lstStyle/>
        <a:p>
          <a:pPr algn="l"/>
          <a:r>
            <a:rPr lang="ru-RU" dirty="0">
              <a:latin typeface="Times New Roman"/>
              <a:cs typeface="Arial"/>
            </a:rPr>
            <a:t>объем продукции, закупленный у одного члена – не более 15% от всего объема всех членов СПоК</a:t>
          </a:r>
          <a:endParaRPr lang="ru-RU" dirty="0">
            <a:latin typeface="Times New Roman"/>
          </a:endParaRPr>
        </a:p>
      </dgm:t>
    </dgm:pt>
    <dgm:pt modelId="{48AF347D-181E-406D-8C55-B05D7D619753}" type="parTrans" cxnId="{B10ED1C7-078B-42B6-9927-3A1F7739B8D5}">
      <dgm:prSet/>
      <dgm:spPr/>
    </dgm:pt>
    <dgm:pt modelId="{C1C96875-8CCB-4D1C-8561-200DCC3BE66D}" type="sibTrans" cxnId="{B10ED1C7-078B-42B6-9927-3A1F7739B8D5}">
      <dgm:prSet/>
      <dgm:spPr/>
    </dgm:pt>
    <dgm:pt modelId="{BCB0D5FA-6EA1-46BE-BBE9-BDE7B80CDA11}" type="pres">
      <dgm:prSet presAssocID="{D1AA6E58-4CB0-4C37-904D-5D0016BC01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F80FB7-602E-43E8-9837-B9BC999893AC}" type="pres">
      <dgm:prSet presAssocID="{58FC9E7F-363E-4F85-A15B-932F5707BDC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8B5C9-E594-412C-AF71-9E7E05AA235A}" type="pres">
      <dgm:prSet presAssocID="{58FC9E7F-363E-4F85-A15B-932F5707BDC3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F86E1-1AAD-4E81-8E06-C0DF7F007D11}" type="pres">
      <dgm:prSet presAssocID="{002ECCD3-0B04-4DE6-ABE9-A63CB0DDE5A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EBD0D-384C-48AC-921D-C81F720B3B2A}" type="pres">
      <dgm:prSet presAssocID="{002ECCD3-0B04-4DE6-ABE9-A63CB0DDE5A5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E035A-BC3F-4759-AB34-B79F2E0FB4B2}" type="pres">
      <dgm:prSet presAssocID="{D4AAE5E0-40D9-4561-87FD-2FFD84FCF1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9E725-4242-447E-9B7F-0EFEA39BF5E1}" type="pres">
      <dgm:prSet presAssocID="{D4AAE5E0-40D9-4561-87FD-2FFD84FCF1D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ACAD1B-C5BD-4CEE-9344-BF98C8923B46}" type="presOf" srcId="{D1AA6E58-4CB0-4C37-904D-5D0016BC01DD}" destId="{BCB0D5FA-6EA1-46BE-BBE9-BDE7B80CDA11}" srcOrd="0" destOrd="0" presId="urn:microsoft.com/office/officeart/2005/8/layout/vList2"/>
    <dgm:cxn modelId="{34294151-D852-413F-A036-D3C64386E7B3}" type="presOf" srcId="{8D1DED5F-4CAC-4A29-8C49-ADCF9FC404D1}" destId="{9E98B5C9-E594-412C-AF71-9E7E05AA235A}" srcOrd="0" destOrd="1" presId="urn:microsoft.com/office/officeart/2005/8/layout/vList2"/>
    <dgm:cxn modelId="{210909F9-1F31-41BC-9C45-C1905F64789C}" type="presOf" srcId="{C87254F0-6C46-445B-B800-E3EC2CCBBA13}" destId="{9E98B5C9-E594-412C-AF71-9E7E05AA235A}" srcOrd="0" destOrd="6" presId="urn:microsoft.com/office/officeart/2005/8/layout/vList2"/>
    <dgm:cxn modelId="{EA5F516E-57A7-42C7-988E-10D8B983A64D}" type="presOf" srcId="{BBE3A3FD-322B-4969-8F62-52EE7F7A1893}" destId="{9E98B5C9-E594-412C-AF71-9E7E05AA235A}" srcOrd="0" destOrd="4" presId="urn:microsoft.com/office/officeart/2005/8/layout/vList2"/>
    <dgm:cxn modelId="{A6930190-6896-48C9-97C6-AF58E1AE6F59}" srcId="{D1AA6E58-4CB0-4C37-904D-5D0016BC01DD}" destId="{58FC9E7F-363E-4F85-A15B-932F5707BDC3}" srcOrd="0" destOrd="0" parTransId="{17106E90-D347-45C6-BE1B-6BCE6CF0162D}" sibTransId="{3B26CA0D-3ACC-4A1C-9AEF-6CFDE5C791B5}"/>
    <dgm:cxn modelId="{BF9AA8E0-2BE7-499B-9B5D-496F1E75EFF0}" srcId="{002ECCD3-0B04-4DE6-ABE9-A63CB0DDE5A5}" destId="{5926EBDA-A54B-45F7-9BB2-8CBBAEBA21A4}" srcOrd="1" destOrd="0" parTransId="{779687CA-59F5-4448-8D5A-13E8762FB909}" sibTransId="{F6307964-E145-4BA8-AA72-487EC8D5F469}"/>
    <dgm:cxn modelId="{3ABBD2E7-33FD-4918-9B39-8E3B741A7194}" type="presOf" srcId="{D4AAE5E0-40D9-4561-87FD-2FFD84FCF1D9}" destId="{CCBE035A-BC3F-4759-AB34-B79F2E0FB4B2}" srcOrd="0" destOrd="0" presId="urn:microsoft.com/office/officeart/2005/8/layout/vList2"/>
    <dgm:cxn modelId="{32ED920C-E174-46B5-9313-A5F7366D3F17}" type="presOf" srcId="{AC0ADBF4-D71E-4E5E-B5CE-35475AD24650}" destId="{C04EBD0D-384C-48AC-921D-C81F720B3B2A}" srcOrd="0" destOrd="3" presId="urn:microsoft.com/office/officeart/2005/8/layout/vList2"/>
    <dgm:cxn modelId="{2B3EC9FA-AAFA-43E7-B176-D92052FA4382}" type="presOf" srcId="{002ECCD3-0B04-4DE6-ABE9-A63CB0DDE5A5}" destId="{72DF86E1-1AAD-4E81-8E06-C0DF7F007D11}" srcOrd="0" destOrd="0" presId="urn:microsoft.com/office/officeart/2005/8/layout/vList2"/>
    <dgm:cxn modelId="{804D3B1C-EAD9-49EA-BE95-350F2995F728}" srcId="{D4AAE5E0-40D9-4561-87FD-2FFD84FCF1D9}" destId="{85AE4BC6-E0BE-47A4-9FB0-58ED6B8E5DC9}" srcOrd="0" destOrd="0" parTransId="{909DB3CE-85AC-4BC4-B9AE-5B1635CD3D75}" sibTransId="{5C046A84-B4E6-4D82-AD42-FA0C0B1B5BCB}"/>
    <dgm:cxn modelId="{D7E01842-21B2-4590-AC93-13C44C7ECC54}" srcId="{58FC9E7F-363E-4F85-A15B-932F5707BDC3}" destId="{BB989F59-3BA0-4BE9-A5AB-A5B0C8A46B80}" srcOrd="5" destOrd="0" parTransId="{605AA123-4A46-4095-BDD4-25B153365895}" sibTransId="{B7A300FB-220F-49F6-BFEA-EB1CAAFEA97F}"/>
    <dgm:cxn modelId="{4DF7FB8E-C122-4258-ADB4-0A882DCC5156}" srcId="{002ECCD3-0B04-4DE6-ABE9-A63CB0DDE5A5}" destId="{CB080741-AAF1-4898-8CC6-6EB735435E79}" srcOrd="0" destOrd="0" parTransId="{0ED5342F-AE5A-4F29-A428-79C6B6276114}" sibTransId="{6F4E0158-B5E6-453D-9F14-9084EF5078A5}"/>
    <dgm:cxn modelId="{B10ED1C7-078B-42B6-9927-3A1F7739B8D5}" srcId="{D4AAE5E0-40D9-4561-87FD-2FFD84FCF1D9}" destId="{ED5D5289-CFD6-4D5A-8CC0-C071C75685D1}" srcOrd="4" destOrd="0" parTransId="{48AF347D-181E-406D-8C55-B05D7D619753}" sibTransId="{C1C96875-8CCB-4D1C-8561-200DCC3BE66D}"/>
    <dgm:cxn modelId="{B12C6E36-449F-43C3-A2B3-CC4AB80570F2}" type="presOf" srcId="{CB080741-AAF1-4898-8CC6-6EB735435E79}" destId="{C04EBD0D-384C-48AC-921D-C81F720B3B2A}" srcOrd="0" destOrd="0" presId="urn:microsoft.com/office/officeart/2005/8/layout/vList2"/>
    <dgm:cxn modelId="{571F3789-208E-4C36-8109-D701186071D2}" type="presOf" srcId="{ED5D5289-CFD6-4D5A-8CC0-C071C75685D1}" destId="{99F9E725-4242-447E-9B7F-0EFEA39BF5E1}" srcOrd="0" destOrd="4" presId="urn:microsoft.com/office/officeart/2005/8/layout/vList2"/>
    <dgm:cxn modelId="{40C62314-8149-4DA7-AC0F-48AAA2D37F9F}" srcId="{58FC9E7F-363E-4F85-A15B-932F5707BDC3}" destId="{C87254F0-6C46-445B-B800-E3EC2CCBBA13}" srcOrd="6" destOrd="0" parTransId="{CCFADF5A-3E2E-471A-9BFE-4A54FD20E1DC}" sibTransId="{C05B3AD1-EEAA-4BCC-8CBA-7C819865048D}"/>
    <dgm:cxn modelId="{4ABE2303-A4B9-476A-8A61-504C49E5E9AB}" srcId="{002ECCD3-0B04-4DE6-ABE9-A63CB0DDE5A5}" destId="{AC0ADBF4-D71E-4E5E-B5CE-35475AD24650}" srcOrd="3" destOrd="0" parTransId="{419C60B7-1FBE-4004-820E-ADD1F981F837}" sibTransId="{93740E15-2E1E-4714-9AB3-767644D5B8E7}"/>
    <dgm:cxn modelId="{D2173B83-8F8F-46C7-8FA2-D3691F65E272}" srcId="{58FC9E7F-363E-4F85-A15B-932F5707BDC3}" destId="{2ED1A21E-3262-4561-83DB-DE3EF8EFA1BB}" srcOrd="3" destOrd="0" parTransId="{1239E030-6750-466C-AD13-881C5D3EE729}" sibTransId="{318347ED-ED12-4175-8354-DDF3E584F4A0}"/>
    <dgm:cxn modelId="{8DD79BFA-18DF-4350-8337-D8FFC162FFC0}" type="presOf" srcId="{85AE4BC6-E0BE-47A4-9FB0-58ED6B8E5DC9}" destId="{99F9E725-4242-447E-9B7F-0EFEA39BF5E1}" srcOrd="0" destOrd="0" presId="urn:microsoft.com/office/officeart/2005/8/layout/vList2"/>
    <dgm:cxn modelId="{817FA1B0-2A5E-454D-AE94-584867AB410C}" type="presOf" srcId="{A1781FDC-B051-4A39-9BC7-24778F6651E4}" destId="{C04EBD0D-384C-48AC-921D-C81F720B3B2A}" srcOrd="0" destOrd="2" presId="urn:microsoft.com/office/officeart/2005/8/layout/vList2"/>
    <dgm:cxn modelId="{593F5C68-02FA-4C5C-B300-8368E63E2A75}" type="presOf" srcId="{DF0BE7F7-7A7E-43B6-8849-16E74A6D9054}" destId="{9E98B5C9-E594-412C-AF71-9E7E05AA235A}" srcOrd="0" destOrd="2" presId="urn:microsoft.com/office/officeart/2005/8/layout/vList2"/>
    <dgm:cxn modelId="{4E82396E-DFC8-453C-93AC-EF94C99BD841}" srcId="{D4AAE5E0-40D9-4561-87FD-2FFD84FCF1D9}" destId="{DF9A57BC-501B-4C9A-9A4C-1574A614495C}" srcOrd="1" destOrd="0" parTransId="{2CE1AEF7-299A-4756-B7B0-49656EFF74E8}" sibTransId="{969CCD8A-FE1E-47F2-85A8-216BC4659DC1}"/>
    <dgm:cxn modelId="{60F0185D-94D8-4B40-B5F6-062577768DED}" type="presOf" srcId="{5926EBDA-A54B-45F7-9BB2-8CBBAEBA21A4}" destId="{C04EBD0D-384C-48AC-921D-C81F720B3B2A}" srcOrd="0" destOrd="1" presId="urn:microsoft.com/office/officeart/2005/8/layout/vList2"/>
    <dgm:cxn modelId="{63687825-35CD-4DF1-B746-42E76B2E1E20}" srcId="{58FC9E7F-363E-4F85-A15B-932F5707BDC3}" destId="{14A7D6C1-022E-4393-869A-57D8CCB630E7}" srcOrd="0" destOrd="0" parTransId="{302E80F8-3BF3-4A07-AA62-70F668E85C64}" sibTransId="{8770D9FC-D066-48EC-99E3-AE595E7E2FCD}"/>
    <dgm:cxn modelId="{A9B913F3-1870-4493-A8FE-4946013FF354}" srcId="{58FC9E7F-363E-4F85-A15B-932F5707BDC3}" destId="{BBE3A3FD-322B-4969-8F62-52EE7F7A1893}" srcOrd="4" destOrd="0" parTransId="{C8BEF10C-0C93-4C5F-A388-5EC73A03B158}" sibTransId="{CEC9D9D2-A95F-43B9-8D64-EB3FFF5B6C09}"/>
    <dgm:cxn modelId="{6C4A59A9-61D6-4722-89D0-DA13316F96F5}" srcId="{D4AAE5E0-40D9-4561-87FD-2FFD84FCF1D9}" destId="{F31F4894-9EA0-4E7E-A05D-8FEA0E2EB2D7}" srcOrd="3" destOrd="0" parTransId="{7EC7D90D-8DCA-4921-B2BE-17062337A56B}" sibTransId="{5F2FB016-993A-4AD2-AC7C-159AA5EDE88F}"/>
    <dgm:cxn modelId="{40BE55CF-C5C0-49ED-AF10-7BF43F2721F7}" type="presOf" srcId="{58FC9E7F-363E-4F85-A15B-932F5707BDC3}" destId="{11F80FB7-602E-43E8-9837-B9BC999893AC}" srcOrd="0" destOrd="0" presId="urn:microsoft.com/office/officeart/2005/8/layout/vList2"/>
    <dgm:cxn modelId="{A1D80F34-CF9E-4BFF-95A8-2C4EB6C72AF7}" srcId="{58FC9E7F-363E-4F85-A15B-932F5707BDC3}" destId="{8D1DED5F-4CAC-4A29-8C49-ADCF9FC404D1}" srcOrd="1" destOrd="0" parTransId="{A40B9A39-944C-40BB-9AD8-932B5DC969DA}" sibTransId="{373AFE75-0C51-42E6-B6B8-C89E7041F58C}"/>
    <dgm:cxn modelId="{A71CE87E-98E1-4763-8759-098E38CDC010}" type="presOf" srcId="{8FAD3E6D-B144-4551-9019-0265B32EFEFB}" destId="{99F9E725-4242-447E-9B7F-0EFEA39BF5E1}" srcOrd="0" destOrd="2" presId="urn:microsoft.com/office/officeart/2005/8/layout/vList2"/>
    <dgm:cxn modelId="{378DA10E-CC1A-4DCA-A580-845A3AE79930}" srcId="{58FC9E7F-363E-4F85-A15B-932F5707BDC3}" destId="{DF0BE7F7-7A7E-43B6-8849-16E74A6D9054}" srcOrd="2" destOrd="0" parTransId="{0D15869D-938A-4D60-97F4-AFAB86039D6B}" sibTransId="{9143A9E0-5C89-4E2A-9430-B951D9B63485}"/>
    <dgm:cxn modelId="{DB2A5B4E-83BD-46DA-9678-46C107573D25}" type="presOf" srcId="{BB989F59-3BA0-4BE9-A5AB-A5B0C8A46B80}" destId="{9E98B5C9-E594-412C-AF71-9E7E05AA235A}" srcOrd="0" destOrd="5" presId="urn:microsoft.com/office/officeart/2005/8/layout/vList2"/>
    <dgm:cxn modelId="{4FDEAB22-D800-40A4-9358-655D779D64B3}" type="presOf" srcId="{2ED1A21E-3262-4561-83DB-DE3EF8EFA1BB}" destId="{9E98B5C9-E594-412C-AF71-9E7E05AA235A}" srcOrd="0" destOrd="3" presId="urn:microsoft.com/office/officeart/2005/8/layout/vList2"/>
    <dgm:cxn modelId="{370A1505-8843-48DC-89CE-1CB096E948BB}" srcId="{D1AA6E58-4CB0-4C37-904D-5D0016BC01DD}" destId="{002ECCD3-0B04-4DE6-ABE9-A63CB0DDE5A5}" srcOrd="1" destOrd="0" parTransId="{435C8AD5-7F18-4520-B4D2-D3FA7E365EC9}" sibTransId="{FEB30F76-6BD5-4826-B6BD-C0D40C3699BE}"/>
    <dgm:cxn modelId="{93A57DF3-21FB-4B15-BFCC-DF7CB6021764}" type="presOf" srcId="{DF9A57BC-501B-4C9A-9A4C-1574A614495C}" destId="{99F9E725-4242-447E-9B7F-0EFEA39BF5E1}" srcOrd="0" destOrd="1" presId="urn:microsoft.com/office/officeart/2005/8/layout/vList2"/>
    <dgm:cxn modelId="{FD40C507-B529-4D55-9283-99E736D4C26E}" type="presOf" srcId="{14A7D6C1-022E-4393-869A-57D8CCB630E7}" destId="{9E98B5C9-E594-412C-AF71-9E7E05AA235A}" srcOrd="0" destOrd="0" presId="urn:microsoft.com/office/officeart/2005/8/layout/vList2"/>
    <dgm:cxn modelId="{361CA684-3572-4984-A80A-246C323436B9}" srcId="{002ECCD3-0B04-4DE6-ABE9-A63CB0DDE5A5}" destId="{A1781FDC-B051-4A39-9BC7-24778F6651E4}" srcOrd="2" destOrd="0" parTransId="{A99EFC24-91EC-49FC-A339-BB39305E5991}" sibTransId="{8C000042-146C-41FF-B604-49A461B20285}"/>
    <dgm:cxn modelId="{ED6DCDEA-15CD-43DA-B238-274C63FC4DD6}" srcId="{D4AAE5E0-40D9-4561-87FD-2FFD84FCF1D9}" destId="{8FAD3E6D-B144-4551-9019-0265B32EFEFB}" srcOrd="2" destOrd="0" parTransId="{F1A6D2E6-6B47-42C5-BBC9-00ED0A7A580E}" sibTransId="{117410D0-ED84-4B9C-BD57-B8C72099E2D1}"/>
    <dgm:cxn modelId="{496A0451-D7FF-4DD7-BDD4-6E3EDB8B1B05}" srcId="{D1AA6E58-4CB0-4C37-904D-5D0016BC01DD}" destId="{D4AAE5E0-40D9-4561-87FD-2FFD84FCF1D9}" srcOrd="2" destOrd="0" parTransId="{5DD086F9-6C35-496E-8E90-C50F611D325E}" sibTransId="{E3DCC12C-BB38-4AE3-805B-59CB9324D90B}"/>
    <dgm:cxn modelId="{47757EDE-FBFB-4FC3-94B3-89AD61C05867}" type="presOf" srcId="{F31F4894-9EA0-4E7E-A05D-8FEA0E2EB2D7}" destId="{99F9E725-4242-447E-9B7F-0EFEA39BF5E1}" srcOrd="0" destOrd="3" presId="urn:microsoft.com/office/officeart/2005/8/layout/vList2"/>
    <dgm:cxn modelId="{5DA753CE-4B69-4D82-B4A3-9CAC1D52FCE4}" type="presParOf" srcId="{BCB0D5FA-6EA1-46BE-BBE9-BDE7B80CDA11}" destId="{11F80FB7-602E-43E8-9837-B9BC999893AC}" srcOrd="0" destOrd="0" presId="urn:microsoft.com/office/officeart/2005/8/layout/vList2"/>
    <dgm:cxn modelId="{16BB3652-8FB9-44B1-A92E-3D2852E0C211}" type="presParOf" srcId="{BCB0D5FA-6EA1-46BE-BBE9-BDE7B80CDA11}" destId="{9E98B5C9-E594-412C-AF71-9E7E05AA235A}" srcOrd="1" destOrd="0" presId="urn:microsoft.com/office/officeart/2005/8/layout/vList2"/>
    <dgm:cxn modelId="{9C79B82A-C7EF-44F0-A69C-557C1772BD20}" type="presParOf" srcId="{BCB0D5FA-6EA1-46BE-BBE9-BDE7B80CDA11}" destId="{72DF86E1-1AAD-4E81-8E06-C0DF7F007D11}" srcOrd="2" destOrd="0" presId="urn:microsoft.com/office/officeart/2005/8/layout/vList2"/>
    <dgm:cxn modelId="{2EB29DFD-880D-47DD-BA8D-C803584203AC}" type="presParOf" srcId="{BCB0D5FA-6EA1-46BE-BBE9-BDE7B80CDA11}" destId="{C04EBD0D-384C-48AC-921D-C81F720B3B2A}" srcOrd="3" destOrd="0" presId="urn:microsoft.com/office/officeart/2005/8/layout/vList2"/>
    <dgm:cxn modelId="{4A9080FB-BD62-44F8-A5FA-33570BE19AC5}" type="presParOf" srcId="{BCB0D5FA-6EA1-46BE-BBE9-BDE7B80CDA11}" destId="{CCBE035A-BC3F-4759-AB34-B79F2E0FB4B2}" srcOrd="4" destOrd="0" presId="urn:microsoft.com/office/officeart/2005/8/layout/vList2"/>
    <dgm:cxn modelId="{187A210B-67A8-4150-874C-64AB855E4DF3}" type="presParOf" srcId="{BCB0D5FA-6EA1-46BE-BBE9-BDE7B80CDA11}" destId="{99F9E725-4242-447E-9B7F-0EFEA39BF5E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9A4BBF-B6CE-4E9A-B11D-7360B87BBC60}" type="doc">
      <dgm:prSet loTypeId="urn:microsoft.com/office/officeart/2005/8/layout/hList9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85D83990-84D0-4549-9BCD-7E8D17ED800E}">
      <dgm:prSet phldrT="[Текст]" phldr="0"/>
      <dgm:spPr/>
      <dgm:t>
        <a:bodyPr/>
        <a:lstStyle/>
        <a:p>
          <a:r>
            <a:rPr lang="ru-RU" b="0" dirty="0">
              <a:latin typeface="Times New Roman"/>
              <a:cs typeface="Times New Roman"/>
            </a:rPr>
            <a:t>Контроль</a:t>
          </a:r>
        </a:p>
      </dgm:t>
    </dgm:pt>
    <dgm:pt modelId="{B2AC655B-5619-4A63-BCA8-6F8CF204933D}" type="parTrans" cxnId="{14347A49-4006-4630-91E0-6203021E068A}">
      <dgm:prSet/>
      <dgm:spPr/>
      <dgm:t>
        <a:bodyPr/>
        <a:lstStyle/>
        <a:p>
          <a:endParaRPr lang="ru-RU"/>
        </a:p>
      </dgm:t>
    </dgm:pt>
    <dgm:pt modelId="{2B8B244E-33B8-4CFF-A65C-8ECE2F726127}" type="sibTrans" cxnId="{14347A49-4006-4630-91E0-6203021E068A}">
      <dgm:prSet/>
      <dgm:spPr/>
      <dgm:t>
        <a:bodyPr/>
        <a:lstStyle/>
        <a:p>
          <a:endParaRPr lang="ru-RU"/>
        </a:p>
      </dgm:t>
    </dgm:pt>
    <dgm:pt modelId="{904DA937-9F9A-4B42-8E13-D95D0C13E846}">
      <dgm:prSet phldrT="[Текст]" phldr="0"/>
      <dgm:spPr/>
      <dgm:t>
        <a:bodyPr/>
        <a:lstStyle/>
        <a:p>
          <a:pPr rtl="0"/>
          <a:r>
            <a:rPr lang="ru-RU" dirty="0">
              <a:latin typeface="Times New Roman"/>
              <a:cs typeface="Times New Roman"/>
            </a:rPr>
            <a:t>Центр компетенций </a:t>
          </a:r>
          <a:br>
            <a:rPr lang="ru-RU" dirty="0">
              <a:latin typeface="Times New Roman"/>
              <a:cs typeface="Times New Roman"/>
            </a:rPr>
          </a:br>
          <a:r>
            <a:rPr lang="ru-RU" dirty="0">
              <a:latin typeface="Times New Roman"/>
              <a:cs typeface="Times New Roman"/>
            </a:rPr>
            <a:t>в сфере агропромышленного комплекса  </a:t>
          </a:r>
        </a:p>
      </dgm:t>
    </dgm:pt>
    <dgm:pt modelId="{31EC1F8F-4129-4DBD-A8AA-F7624A53271C}" type="parTrans" cxnId="{8A14148E-E3E3-4FC4-BC32-61E7261D2F2B}">
      <dgm:prSet/>
      <dgm:spPr/>
      <dgm:t>
        <a:bodyPr/>
        <a:lstStyle/>
        <a:p>
          <a:endParaRPr lang="ru-RU"/>
        </a:p>
      </dgm:t>
    </dgm:pt>
    <dgm:pt modelId="{CD1E23FC-6F5F-4198-AA4C-7F14AEEEAEED}" type="sibTrans" cxnId="{8A14148E-E3E3-4FC4-BC32-61E7261D2F2B}">
      <dgm:prSet/>
      <dgm:spPr/>
      <dgm:t>
        <a:bodyPr/>
        <a:lstStyle/>
        <a:p>
          <a:endParaRPr lang="ru-RU"/>
        </a:p>
      </dgm:t>
    </dgm:pt>
    <dgm:pt modelId="{4153E8BA-41EC-47C7-8C4B-6235761204D1}">
      <dgm:prSet phldr="0"/>
      <dgm:spPr/>
      <dgm:t>
        <a:bodyPr/>
        <a:lstStyle/>
        <a:p>
          <a:pPr rtl="0"/>
          <a:r>
            <a:rPr lang="ru-RU" b="1" dirty="0">
              <a:latin typeface="Times New Roman"/>
              <a:cs typeface="Arial"/>
            </a:rPr>
            <a:t>Сопровождение, обучение, подготовка отчетности</a:t>
          </a:r>
          <a:endParaRPr lang="en-US" b="1" dirty="0">
            <a:latin typeface="Times New Roman"/>
            <a:cs typeface="Arial"/>
          </a:endParaRPr>
        </a:p>
      </dgm:t>
    </dgm:pt>
    <dgm:pt modelId="{7CC65131-6F55-4ECE-92AD-6BE7FA3E4EF0}" type="parTrans" cxnId="{78B93E54-DC00-4A0D-A24D-CD0BA34B7D25}">
      <dgm:prSet/>
      <dgm:spPr/>
    </dgm:pt>
    <dgm:pt modelId="{905AE293-166B-4579-B773-8B25B1FF15E0}" type="sibTrans" cxnId="{78B93E54-DC00-4A0D-A24D-CD0BA34B7D25}">
      <dgm:prSet/>
      <dgm:spPr/>
    </dgm:pt>
    <dgm:pt modelId="{0B8E2243-11A3-48BC-BED1-A547F240809E}">
      <dgm:prSet phldr="0"/>
      <dgm:spPr/>
      <dgm:t>
        <a:bodyPr/>
        <a:lstStyle/>
        <a:p>
          <a:pPr algn="l" rtl="0"/>
          <a:r>
            <a:rPr lang="ru-RU" b="0" dirty="0">
              <a:latin typeface="Times New Roman"/>
              <a:cs typeface="Calibri"/>
            </a:rPr>
            <a:t>Отдел развития </a:t>
          </a:r>
          <a:br>
            <a:rPr lang="ru-RU" b="0" dirty="0">
              <a:latin typeface="Times New Roman"/>
              <a:cs typeface="Calibri"/>
            </a:rPr>
          </a:br>
          <a:r>
            <a:rPr lang="ru-RU" b="0" dirty="0">
              <a:latin typeface="Times New Roman"/>
              <a:cs typeface="Calibri"/>
            </a:rPr>
            <a:t>сх производства Министерства сельского и рыбного хозяйства РК</a:t>
          </a:r>
        </a:p>
      </dgm:t>
    </dgm:pt>
    <dgm:pt modelId="{1356B191-642B-45E4-8291-D2CA1484FC4F}" type="parTrans" cxnId="{B5846409-63A3-4DD5-9ECB-D2D09CFA0522}">
      <dgm:prSet/>
      <dgm:spPr/>
    </dgm:pt>
    <dgm:pt modelId="{C3B01397-0476-4C35-A10A-822DCC099A39}" type="sibTrans" cxnId="{B5846409-63A3-4DD5-9ECB-D2D09CFA0522}">
      <dgm:prSet/>
      <dgm:spPr/>
    </dgm:pt>
    <dgm:pt modelId="{D9B976B6-F43D-4874-B949-574E603146D5}">
      <dgm:prSet phldr="0"/>
      <dgm:spPr/>
      <dgm:t>
        <a:bodyPr/>
        <a:lstStyle/>
        <a:p>
          <a:pPr rtl="0"/>
          <a:r>
            <a:rPr lang="ru-RU" b="0" dirty="0">
              <a:latin typeface="Times New Roman"/>
              <a:cs typeface="Calibri"/>
            </a:rPr>
            <a:t>(8142) 78-29-50</a:t>
          </a:r>
          <a:br>
            <a:rPr lang="ru-RU" b="0" dirty="0">
              <a:latin typeface="Times New Roman"/>
              <a:cs typeface="Calibri"/>
            </a:rPr>
          </a:br>
          <a:r>
            <a:rPr lang="ru-RU" b="0" dirty="0">
              <a:latin typeface="Times New Roman"/>
              <a:cs typeface="Calibri"/>
            </a:rPr>
            <a:t>mcx.gov.karelia.ru</a:t>
          </a:r>
          <a:br>
            <a:rPr lang="ru-RU" b="0" dirty="0">
              <a:latin typeface="Times New Roman"/>
              <a:cs typeface="Calibri"/>
            </a:rPr>
          </a:br>
          <a:r>
            <a:rPr lang="ru-RU" b="0" dirty="0">
              <a:latin typeface="Times New Roman"/>
              <a:cs typeface="Calibri"/>
            </a:rPr>
            <a:t>(раздел "Гранты фермерам и кооперативам")</a:t>
          </a:r>
          <a:endParaRPr lang="ru-RU" dirty="0">
            <a:latin typeface="Times New Roman"/>
            <a:cs typeface="Calibri"/>
          </a:endParaRPr>
        </a:p>
      </dgm:t>
    </dgm:pt>
    <dgm:pt modelId="{9E4FA91E-AE58-454E-AC12-2FBADE5BF7C9}" type="parTrans" cxnId="{31277DBB-4C44-42CD-9F0C-9C6692D4E988}">
      <dgm:prSet/>
      <dgm:spPr/>
    </dgm:pt>
    <dgm:pt modelId="{465695BC-5464-4FEC-A1FF-9FCD584887EB}" type="sibTrans" cxnId="{31277DBB-4C44-42CD-9F0C-9C6692D4E988}">
      <dgm:prSet/>
      <dgm:spPr/>
    </dgm:pt>
    <dgm:pt modelId="{79EF75E2-5A9D-444B-ABB4-8AFC54C5EA1F}">
      <dgm:prSet phldr="0"/>
      <dgm:spPr/>
      <dgm:t>
        <a:bodyPr/>
        <a:lstStyle/>
        <a:p>
          <a:r>
            <a:rPr lang="ru-RU" dirty="0">
              <a:latin typeface="Times New Roman"/>
              <a:cs typeface="Times New Roman"/>
            </a:rPr>
            <a:t> (8142) 76-62-88,  </a:t>
          </a:r>
          <a:br>
            <a:rPr lang="ru-RU" dirty="0">
              <a:latin typeface="Times New Roman"/>
              <a:cs typeface="Times New Roman"/>
            </a:rPr>
          </a:br>
          <a:r>
            <a:rPr lang="ru-RU" dirty="0">
              <a:latin typeface="Times New Roman"/>
              <a:cs typeface="Times New Roman"/>
            </a:rPr>
            <a:t>+7 (921) 520-51-53 </a:t>
          </a:r>
          <a:r>
            <a:rPr lang="en-US" u="sng" dirty="0">
              <a:latin typeface="Times New Roman"/>
              <a:cs typeface="Times New Roman"/>
              <a:hlinkClick xmlns:r="http://schemas.openxmlformats.org/officeDocument/2006/relationships" r:id="rId1"/>
            </a:rPr>
            <a:t>komp@mcx.karelia.ru</a:t>
          </a:r>
          <a:r>
            <a:rPr lang="en-US" u="sng" dirty="0">
              <a:latin typeface="Times New Roman"/>
              <a:cs typeface="Times New Roman"/>
            </a:rPr>
            <a:t/>
          </a:r>
          <a:br>
            <a:rPr lang="en-US" u="sng" dirty="0">
              <a:latin typeface="Times New Roman"/>
              <a:cs typeface="Times New Roman"/>
            </a:rPr>
          </a:br>
          <a:r>
            <a:rPr lang="en-US" u="sng" dirty="0">
              <a:latin typeface="Times New Roman"/>
              <a:cs typeface="Times New Roman"/>
            </a:rPr>
            <a:t>vk.com/mcxcomp </a:t>
          </a:r>
          <a:endParaRPr lang="ru-RU" dirty="0"/>
        </a:p>
      </dgm:t>
    </dgm:pt>
    <dgm:pt modelId="{B7F2719C-AD9F-4819-9494-EA828F09EAB9}" type="parTrans" cxnId="{B9F36CC4-6E7D-44FD-81C8-8A6D4C679201}">
      <dgm:prSet/>
      <dgm:spPr/>
    </dgm:pt>
    <dgm:pt modelId="{DFF946DF-AE49-4ED8-B9EF-EDE155C741D2}" type="sibTrans" cxnId="{B9F36CC4-6E7D-44FD-81C8-8A6D4C679201}">
      <dgm:prSet/>
      <dgm:spPr/>
    </dgm:pt>
    <dgm:pt modelId="{6EB3521F-C6DA-4B50-87D8-A9ECDC213E21}" type="pres">
      <dgm:prSet presAssocID="{879A4BBF-B6CE-4E9A-B11D-7360B87BBC6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E0DC271-701B-4926-94B9-A0667605C861}" type="pres">
      <dgm:prSet presAssocID="{85D83990-84D0-4549-9BCD-7E8D17ED800E}" presName="posSpace" presStyleCnt="0"/>
      <dgm:spPr/>
    </dgm:pt>
    <dgm:pt modelId="{6AA46840-74E2-43F7-82BB-09FE9365F798}" type="pres">
      <dgm:prSet presAssocID="{85D83990-84D0-4549-9BCD-7E8D17ED800E}" presName="vertFlow" presStyleCnt="0"/>
      <dgm:spPr/>
    </dgm:pt>
    <dgm:pt modelId="{7F525369-AA8C-4B0C-AB0F-008A7DCB11B6}" type="pres">
      <dgm:prSet presAssocID="{85D83990-84D0-4549-9BCD-7E8D17ED800E}" presName="topSpace" presStyleCnt="0"/>
      <dgm:spPr/>
    </dgm:pt>
    <dgm:pt modelId="{0C104794-39E5-4879-BF14-7706EFBC87E1}" type="pres">
      <dgm:prSet presAssocID="{85D83990-84D0-4549-9BCD-7E8D17ED800E}" presName="firstComp" presStyleCnt="0"/>
      <dgm:spPr/>
    </dgm:pt>
    <dgm:pt modelId="{38B5823B-4301-42E8-B513-6458B531CB08}" type="pres">
      <dgm:prSet presAssocID="{85D83990-84D0-4549-9BCD-7E8D17ED800E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F9FA64D5-1B97-4110-ABBB-987A4657A6E2}" type="pres">
      <dgm:prSet presAssocID="{85D83990-84D0-4549-9BCD-7E8D17ED800E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84EDE-BA87-41B4-B156-8AE4E13A204B}" type="pres">
      <dgm:prSet presAssocID="{D9B976B6-F43D-4874-B949-574E603146D5}" presName="comp" presStyleCnt="0"/>
      <dgm:spPr/>
    </dgm:pt>
    <dgm:pt modelId="{43A372C4-4D43-4839-BFD0-FA98A7800DC4}" type="pres">
      <dgm:prSet presAssocID="{D9B976B6-F43D-4874-B949-574E603146D5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66BDA143-C094-4DE4-9DDC-C3FA6AC13B03}" type="pres">
      <dgm:prSet presAssocID="{D9B976B6-F43D-4874-B949-574E603146D5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90EF4-7F3C-4031-BBDD-BC805FC16809}" type="pres">
      <dgm:prSet presAssocID="{85D83990-84D0-4549-9BCD-7E8D17ED800E}" presName="negSpace" presStyleCnt="0"/>
      <dgm:spPr/>
    </dgm:pt>
    <dgm:pt modelId="{148E4201-BC69-48EC-9BC5-0CE0493C30AE}" type="pres">
      <dgm:prSet presAssocID="{85D83990-84D0-4549-9BCD-7E8D17ED800E}" presName="circle" presStyleLbl="node1" presStyleIdx="0" presStyleCnt="2"/>
      <dgm:spPr/>
      <dgm:t>
        <a:bodyPr/>
        <a:lstStyle/>
        <a:p>
          <a:endParaRPr lang="ru-RU"/>
        </a:p>
      </dgm:t>
    </dgm:pt>
    <dgm:pt modelId="{594D476E-9163-4647-95C5-E4AD5F75CDA3}" type="pres">
      <dgm:prSet presAssocID="{2B8B244E-33B8-4CFF-A65C-8ECE2F726127}" presName="transSpace" presStyleCnt="0"/>
      <dgm:spPr/>
    </dgm:pt>
    <dgm:pt modelId="{5AFA5172-7014-4548-ABA8-27BC510E785B}" type="pres">
      <dgm:prSet presAssocID="{4153E8BA-41EC-47C7-8C4B-6235761204D1}" presName="posSpace" presStyleCnt="0"/>
      <dgm:spPr/>
    </dgm:pt>
    <dgm:pt modelId="{E5328636-E8D0-4C67-89CB-24BC5F9C7F1C}" type="pres">
      <dgm:prSet presAssocID="{4153E8BA-41EC-47C7-8C4B-6235761204D1}" presName="vertFlow" presStyleCnt="0"/>
      <dgm:spPr/>
    </dgm:pt>
    <dgm:pt modelId="{5D5D3B48-2050-48A7-A9C4-59654DEEBD4C}" type="pres">
      <dgm:prSet presAssocID="{4153E8BA-41EC-47C7-8C4B-6235761204D1}" presName="topSpace" presStyleCnt="0"/>
      <dgm:spPr/>
    </dgm:pt>
    <dgm:pt modelId="{78E720B9-153B-4223-8BDB-A6E4548A6309}" type="pres">
      <dgm:prSet presAssocID="{4153E8BA-41EC-47C7-8C4B-6235761204D1}" presName="firstComp" presStyleCnt="0"/>
      <dgm:spPr/>
    </dgm:pt>
    <dgm:pt modelId="{94B59DE7-F6E0-4759-AF12-CA104E9B42AC}" type="pres">
      <dgm:prSet presAssocID="{4153E8BA-41EC-47C7-8C4B-6235761204D1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2EE771FB-BC6F-4D64-924F-56612C32EC6B}" type="pres">
      <dgm:prSet presAssocID="{4153E8BA-41EC-47C7-8C4B-6235761204D1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1FD47-1EEF-4666-9AF5-9CE9B152FE81}" type="pres">
      <dgm:prSet presAssocID="{79EF75E2-5A9D-444B-ABB4-8AFC54C5EA1F}" presName="comp" presStyleCnt="0"/>
      <dgm:spPr/>
    </dgm:pt>
    <dgm:pt modelId="{E72AF8EF-E74C-402A-954E-E60E71DF04D0}" type="pres">
      <dgm:prSet presAssocID="{79EF75E2-5A9D-444B-ABB4-8AFC54C5EA1F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F12E669E-47C7-4ACE-88F9-4416113D841B}" type="pres">
      <dgm:prSet presAssocID="{79EF75E2-5A9D-444B-ABB4-8AFC54C5EA1F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6272A-D12F-44BD-BE2B-26FBEDB34ED2}" type="pres">
      <dgm:prSet presAssocID="{4153E8BA-41EC-47C7-8C4B-6235761204D1}" presName="negSpace" presStyleCnt="0"/>
      <dgm:spPr/>
    </dgm:pt>
    <dgm:pt modelId="{EBCD524C-F071-475E-8CAB-6AA7B7D3916B}" type="pres">
      <dgm:prSet presAssocID="{4153E8BA-41EC-47C7-8C4B-6235761204D1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D0F7F14C-3968-4A6C-BD86-7298D3582CB8}" type="presOf" srcId="{904DA937-9F9A-4B42-8E13-D95D0C13E846}" destId="{2EE771FB-BC6F-4D64-924F-56612C32EC6B}" srcOrd="1" destOrd="0" presId="urn:microsoft.com/office/officeart/2005/8/layout/hList9"/>
    <dgm:cxn modelId="{A3E86AB8-BFCF-41D9-8948-DA479858E33B}" type="presOf" srcId="{879A4BBF-B6CE-4E9A-B11D-7360B87BBC60}" destId="{6EB3521F-C6DA-4B50-87D8-A9ECDC213E21}" srcOrd="0" destOrd="0" presId="urn:microsoft.com/office/officeart/2005/8/layout/hList9"/>
    <dgm:cxn modelId="{14347A49-4006-4630-91E0-6203021E068A}" srcId="{879A4BBF-B6CE-4E9A-B11D-7360B87BBC60}" destId="{85D83990-84D0-4549-9BCD-7E8D17ED800E}" srcOrd="0" destOrd="0" parTransId="{B2AC655B-5619-4A63-BCA8-6F8CF204933D}" sibTransId="{2B8B244E-33B8-4CFF-A65C-8ECE2F726127}"/>
    <dgm:cxn modelId="{B9F36CC4-6E7D-44FD-81C8-8A6D4C679201}" srcId="{4153E8BA-41EC-47C7-8C4B-6235761204D1}" destId="{79EF75E2-5A9D-444B-ABB4-8AFC54C5EA1F}" srcOrd="1" destOrd="0" parTransId="{B7F2719C-AD9F-4819-9494-EA828F09EAB9}" sibTransId="{DFF946DF-AE49-4ED8-B9EF-EDE155C741D2}"/>
    <dgm:cxn modelId="{406751C8-DAD1-4D89-ACA2-09A66DB25231}" type="presOf" srcId="{0B8E2243-11A3-48BC-BED1-A547F240809E}" destId="{38B5823B-4301-42E8-B513-6458B531CB08}" srcOrd="0" destOrd="0" presId="urn:microsoft.com/office/officeart/2005/8/layout/hList9"/>
    <dgm:cxn modelId="{557CFB17-339C-46A4-B680-A2C620BC81EE}" type="presOf" srcId="{79EF75E2-5A9D-444B-ABB4-8AFC54C5EA1F}" destId="{E72AF8EF-E74C-402A-954E-E60E71DF04D0}" srcOrd="0" destOrd="0" presId="urn:microsoft.com/office/officeart/2005/8/layout/hList9"/>
    <dgm:cxn modelId="{78B93E54-DC00-4A0D-A24D-CD0BA34B7D25}" srcId="{879A4BBF-B6CE-4E9A-B11D-7360B87BBC60}" destId="{4153E8BA-41EC-47C7-8C4B-6235761204D1}" srcOrd="1" destOrd="0" parTransId="{7CC65131-6F55-4ECE-92AD-6BE7FA3E4EF0}" sibTransId="{905AE293-166B-4579-B773-8B25B1FF15E0}"/>
    <dgm:cxn modelId="{E41DA852-6A65-461A-8BF9-FB37D162872B}" type="presOf" srcId="{4153E8BA-41EC-47C7-8C4B-6235761204D1}" destId="{EBCD524C-F071-475E-8CAB-6AA7B7D3916B}" srcOrd="0" destOrd="0" presId="urn:microsoft.com/office/officeart/2005/8/layout/hList9"/>
    <dgm:cxn modelId="{CEE7320D-F398-4860-AE53-B691A76E29E8}" type="presOf" srcId="{D9B976B6-F43D-4874-B949-574E603146D5}" destId="{66BDA143-C094-4DE4-9DDC-C3FA6AC13B03}" srcOrd="1" destOrd="0" presId="urn:microsoft.com/office/officeart/2005/8/layout/hList9"/>
    <dgm:cxn modelId="{B5846409-63A3-4DD5-9ECB-D2D09CFA0522}" srcId="{85D83990-84D0-4549-9BCD-7E8D17ED800E}" destId="{0B8E2243-11A3-48BC-BED1-A547F240809E}" srcOrd="0" destOrd="0" parTransId="{1356B191-642B-45E4-8291-D2CA1484FC4F}" sibTransId="{C3B01397-0476-4C35-A10A-822DCC099A39}"/>
    <dgm:cxn modelId="{FFCA7B67-E5DD-4923-B905-2F511C73AE1A}" type="presOf" srcId="{0B8E2243-11A3-48BC-BED1-A547F240809E}" destId="{F9FA64D5-1B97-4110-ABBB-987A4657A6E2}" srcOrd="1" destOrd="0" presId="urn:microsoft.com/office/officeart/2005/8/layout/hList9"/>
    <dgm:cxn modelId="{F60D1DA2-9F4C-456F-B707-D847E851CA91}" type="presOf" srcId="{D9B976B6-F43D-4874-B949-574E603146D5}" destId="{43A372C4-4D43-4839-BFD0-FA98A7800DC4}" srcOrd="0" destOrd="0" presId="urn:microsoft.com/office/officeart/2005/8/layout/hList9"/>
    <dgm:cxn modelId="{034017CA-FBF9-4EA8-89A1-F96C48D218C7}" type="presOf" srcId="{79EF75E2-5A9D-444B-ABB4-8AFC54C5EA1F}" destId="{F12E669E-47C7-4ACE-88F9-4416113D841B}" srcOrd="1" destOrd="0" presId="urn:microsoft.com/office/officeart/2005/8/layout/hList9"/>
    <dgm:cxn modelId="{8A14148E-E3E3-4FC4-BC32-61E7261D2F2B}" srcId="{4153E8BA-41EC-47C7-8C4B-6235761204D1}" destId="{904DA937-9F9A-4B42-8E13-D95D0C13E846}" srcOrd="0" destOrd="0" parTransId="{31EC1F8F-4129-4DBD-A8AA-F7624A53271C}" sibTransId="{CD1E23FC-6F5F-4198-AA4C-7F14AEEEAEED}"/>
    <dgm:cxn modelId="{B94E7C44-81C8-43A2-960C-7BF13503F1B8}" type="presOf" srcId="{904DA937-9F9A-4B42-8E13-D95D0C13E846}" destId="{94B59DE7-F6E0-4759-AF12-CA104E9B42AC}" srcOrd="0" destOrd="0" presId="urn:microsoft.com/office/officeart/2005/8/layout/hList9"/>
    <dgm:cxn modelId="{F7895D23-8315-4FB3-9686-9BBA535805CB}" type="presOf" srcId="{85D83990-84D0-4549-9BCD-7E8D17ED800E}" destId="{148E4201-BC69-48EC-9BC5-0CE0493C30AE}" srcOrd="0" destOrd="0" presId="urn:microsoft.com/office/officeart/2005/8/layout/hList9"/>
    <dgm:cxn modelId="{31277DBB-4C44-42CD-9F0C-9C6692D4E988}" srcId="{85D83990-84D0-4549-9BCD-7E8D17ED800E}" destId="{D9B976B6-F43D-4874-B949-574E603146D5}" srcOrd="1" destOrd="0" parTransId="{9E4FA91E-AE58-454E-AC12-2FBADE5BF7C9}" sibTransId="{465695BC-5464-4FEC-A1FF-9FCD584887EB}"/>
    <dgm:cxn modelId="{B0622542-AA88-4553-A29C-6866FD0C1892}" type="presParOf" srcId="{6EB3521F-C6DA-4B50-87D8-A9ECDC213E21}" destId="{EE0DC271-701B-4926-94B9-A0667605C861}" srcOrd="0" destOrd="0" presId="urn:microsoft.com/office/officeart/2005/8/layout/hList9"/>
    <dgm:cxn modelId="{EFAB6A89-C1A2-4B0F-B8BD-4B93A8DF1E7F}" type="presParOf" srcId="{6EB3521F-C6DA-4B50-87D8-A9ECDC213E21}" destId="{6AA46840-74E2-43F7-82BB-09FE9365F798}" srcOrd="1" destOrd="0" presId="urn:microsoft.com/office/officeart/2005/8/layout/hList9"/>
    <dgm:cxn modelId="{9FDB8B54-1275-41EF-AA2D-7E88E0338341}" type="presParOf" srcId="{6AA46840-74E2-43F7-82BB-09FE9365F798}" destId="{7F525369-AA8C-4B0C-AB0F-008A7DCB11B6}" srcOrd="0" destOrd="0" presId="urn:microsoft.com/office/officeart/2005/8/layout/hList9"/>
    <dgm:cxn modelId="{B3A8A162-D416-49BB-B894-196E56BC1C9D}" type="presParOf" srcId="{6AA46840-74E2-43F7-82BB-09FE9365F798}" destId="{0C104794-39E5-4879-BF14-7706EFBC87E1}" srcOrd="1" destOrd="0" presId="urn:microsoft.com/office/officeart/2005/8/layout/hList9"/>
    <dgm:cxn modelId="{E0D6C13E-4E15-4376-A5C7-73243F7D257A}" type="presParOf" srcId="{0C104794-39E5-4879-BF14-7706EFBC87E1}" destId="{38B5823B-4301-42E8-B513-6458B531CB08}" srcOrd="0" destOrd="0" presId="urn:microsoft.com/office/officeart/2005/8/layout/hList9"/>
    <dgm:cxn modelId="{0E10233F-2FA3-41F2-95DD-EDC4B2A1453B}" type="presParOf" srcId="{0C104794-39E5-4879-BF14-7706EFBC87E1}" destId="{F9FA64D5-1B97-4110-ABBB-987A4657A6E2}" srcOrd="1" destOrd="0" presId="urn:microsoft.com/office/officeart/2005/8/layout/hList9"/>
    <dgm:cxn modelId="{AC8575C9-BD1D-4B42-8294-6AC716F75778}" type="presParOf" srcId="{6AA46840-74E2-43F7-82BB-09FE9365F798}" destId="{51984EDE-BA87-41B4-B156-8AE4E13A204B}" srcOrd="2" destOrd="0" presId="urn:microsoft.com/office/officeart/2005/8/layout/hList9"/>
    <dgm:cxn modelId="{5ED0B134-8CC5-4D74-B5F0-76B2E3B046C8}" type="presParOf" srcId="{51984EDE-BA87-41B4-B156-8AE4E13A204B}" destId="{43A372C4-4D43-4839-BFD0-FA98A7800DC4}" srcOrd="0" destOrd="0" presId="urn:microsoft.com/office/officeart/2005/8/layout/hList9"/>
    <dgm:cxn modelId="{6C3A558B-3F42-445F-B0F3-EE8935390AB4}" type="presParOf" srcId="{51984EDE-BA87-41B4-B156-8AE4E13A204B}" destId="{66BDA143-C094-4DE4-9DDC-C3FA6AC13B03}" srcOrd="1" destOrd="0" presId="urn:microsoft.com/office/officeart/2005/8/layout/hList9"/>
    <dgm:cxn modelId="{E64D5B7F-3BB0-48F6-AA66-527F2426A8DC}" type="presParOf" srcId="{6EB3521F-C6DA-4B50-87D8-A9ECDC213E21}" destId="{38B90EF4-7F3C-4031-BBDD-BC805FC16809}" srcOrd="2" destOrd="0" presId="urn:microsoft.com/office/officeart/2005/8/layout/hList9"/>
    <dgm:cxn modelId="{FEAA2BE4-CBA9-4D2C-BBB6-A65DBDD17AB7}" type="presParOf" srcId="{6EB3521F-C6DA-4B50-87D8-A9ECDC213E21}" destId="{148E4201-BC69-48EC-9BC5-0CE0493C30AE}" srcOrd="3" destOrd="0" presId="urn:microsoft.com/office/officeart/2005/8/layout/hList9"/>
    <dgm:cxn modelId="{5D8BC78A-B967-4BDA-8EDA-56022E313082}" type="presParOf" srcId="{6EB3521F-C6DA-4B50-87D8-A9ECDC213E21}" destId="{594D476E-9163-4647-95C5-E4AD5F75CDA3}" srcOrd="4" destOrd="0" presId="urn:microsoft.com/office/officeart/2005/8/layout/hList9"/>
    <dgm:cxn modelId="{10CFBC97-F913-473E-91A3-DB0E04AFEFD2}" type="presParOf" srcId="{6EB3521F-C6DA-4B50-87D8-A9ECDC213E21}" destId="{5AFA5172-7014-4548-ABA8-27BC510E785B}" srcOrd="5" destOrd="0" presId="urn:microsoft.com/office/officeart/2005/8/layout/hList9"/>
    <dgm:cxn modelId="{261795EC-61B1-4E5C-A6B9-E2DB527A1B8F}" type="presParOf" srcId="{6EB3521F-C6DA-4B50-87D8-A9ECDC213E21}" destId="{E5328636-E8D0-4C67-89CB-24BC5F9C7F1C}" srcOrd="6" destOrd="0" presId="urn:microsoft.com/office/officeart/2005/8/layout/hList9"/>
    <dgm:cxn modelId="{4D1092EA-55E6-45BF-B7C8-169DDED6B7D7}" type="presParOf" srcId="{E5328636-E8D0-4C67-89CB-24BC5F9C7F1C}" destId="{5D5D3B48-2050-48A7-A9C4-59654DEEBD4C}" srcOrd="0" destOrd="0" presId="urn:microsoft.com/office/officeart/2005/8/layout/hList9"/>
    <dgm:cxn modelId="{06375541-EC0C-42D9-829F-89BB09A8B67E}" type="presParOf" srcId="{E5328636-E8D0-4C67-89CB-24BC5F9C7F1C}" destId="{78E720B9-153B-4223-8BDB-A6E4548A6309}" srcOrd="1" destOrd="0" presId="urn:microsoft.com/office/officeart/2005/8/layout/hList9"/>
    <dgm:cxn modelId="{E84CCAC7-FD23-48FB-8A77-0DEEE5702986}" type="presParOf" srcId="{78E720B9-153B-4223-8BDB-A6E4548A6309}" destId="{94B59DE7-F6E0-4759-AF12-CA104E9B42AC}" srcOrd="0" destOrd="0" presId="urn:microsoft.com/office/officeart/2005/8/layout/hList9"/>
    <dgm:cxn modelId="{AEA8B100-D54F-42B0-A659-99637A8510CE}" type="presParOf" srcId="{78E720B9-153B-4223-8BDB-A6E4548A6309}" destId="{2EE771FB-BC6F-4D64-924F-56612C32EC6B}" srcOrd="1" destOrd="0" presId="urn:microsoft.com/office/officeart/2005/8/layout/hList9"/>
    <dgm:cxn modelId="{CBC63BDF-B1C9-445D-967E-93AD0A2E4679}" type="presParOf" srcId="{E5328636-E8D0-4C67-89CB-24BC5F9C7F1C}" destId="{61F1FD47-1EEF-4666-9AF5-9CE9B152FE81}" srcOrd="2" destOrd="0" presId="urn:microsoft.com/office/officeart/2005/8/layout/hList9"/>
    <dgm:cxn modelId="{BEB72B3E-37E4-4119-B108-CE8580D1770D}" type="presParOf" srcId="{61F1FD47-1EEF-4666-9AF5-9CE9B152FE81}" destId="{E72AF8EF-E74C-402A-954E-E60E71DF04D0}" srcOrd="0" destOrd="0" presId="urn:microsoft.com/office/officeart/2005/8/layout/hList9"/>
    <dgm:cxn modelId="{FB4B0859-B8E5-453F-9897-122900A3EB93}" type="presParOf" srcId="{61F1FD47-1EEF-4666-9AF5-9CE9B152FE81}" destId="{F12E669E-47C7-4ACE-88F9-4416113D841B}" srcOrd="1" destOrd="0" presId="urn:microsoft.com/office/officeart/2005/8/layout/hList9"/>
    <dgm:cxn modelId="{D9CFAB95-077A-4EF1-99C1-A2EC55CB9F16}" type="presParOf" srcId="{6EB3521F-C6DA-4B50-87D8-A9ECDC213E21}" destId="{7F36272A-D12F-44BD-BE2B-26FBEDB34ED2}" srcOrd="7" destOrd="0" presId="urn:microsoft.com/office/officeart/2005/8/layout/hList9"/>
    <dgm:cxn modelId="{F477DB6E-6434-4B72-990F-D55B141D5066}" type="presParOf" srcId="{6EB3521F-C6DA-4B50-87D8-A9ECDC213E21}" destId="{EBCD524C-F071-475E-8CAB-6AA7B7D3916B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AAF52-5401-4467-B76B-149311A86BD9}">
      <dsp:nvSpPr>
        <dsp:cNvPr id="0" name=""/>
        <dsp:cNvSpPr/>
      </dsp:nvSpPr>
      <dsp:spPr>
        <a:xfrm>
          <a:off x="0" y="6193"/>
          <a:ext cx="6893215" cy="117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Arial"/>
            </a:rPr>
            <a:t>Поддержка граждан, К(Ф)Х и ИП, осуществляющих деятельность в сфере сельского хозяйства</a:t>
          </a:r>
        </a:p>
      </dsp:txBody>
      <dsp:txXfrm>
        <a:off x="57572" y="63765"/>
        <a:ext cx="6778071" cy="1064216"/>
      </dsp:txXfrm>
    </dsp:sp>
    <dsp:sp modelId="{B66C8252-7A95-4461-B43B-B7D3D1882F0F}">
      <dsp:nvSpPr>
        <dsp:cNvPr id="0" name=""/>
        <dsp:cNvSpPr/>
      </dsp:nvSpPr>
      <dsp:spPr>
        <a:xfrm>
          <a:off x="0" y="1185553"/>
          <a:ext cx="6893215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86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Arial"/>
            </a:rPr>
            <a:t>Грант «</a:t>
          </a:r>
          <a:r>
            <a:rPr lang="ru-RU" sz="2000" b="0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Arial"/>
            </a:rPr>
            <a:t>Агростартап</a:t>
          </a:r>
          <a:r>
            <a:rPr lang="ru-RU" sz="2000" b="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Arial"/>
            </a:rPr>
            <a:t>»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Arial"/>
            </a:rPr>
            <a:t>Грант на развитие семейной фермы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/>
            <a:ea typeface="+mj-ea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/>
            <a:ea typeface="+mj-ea"/>
            <a:cs typeface="Arial"/>
          </a:endParaRPr>
        </a:p>
      </dsp:txBody>
      <dsp:txXfrm>
        <a:off x="0" y="1185553"/>
        <a:ext cx="6893215" cy="1304100"/>
      </dsp:txXfrm>
    </dsp:sp>
    <dsp:sp modelId="{6B2BE608-4E31-4D74-B373-7982B1BD48DA}">
      <dsp:nvSpPr>
        <dsp:cNvPr id="0" name=""/>
        <dsp:cNvSpPr/>
      </dsp:nvSpPr>
      <dsp:spPr>
        <a:xfrm>
          <a:off x="0" y="2489653"/>
          <a:ext cx="6893215" cy="117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Arial"/>
            </a:rPr>
            <a:t>Поддержка сельскохозяйственной кооперации</a:t>
          </a:r>
        </a:p>
      </dsp:txBody>
      <dsp:txXfrm>
        <a:off x="57572" y="2547225"/>
        <a:ext cx="6778071" cy="1064216"/>
      </dsp:txXfrm>
    </dsp:sp>
    <dsp:sp modelId="{FAE54DD0-A05A-4E8C-AE08-F9A8AD0CF187}">
      <dsp:nvSpPr>
        <dsp:cNvPr id="0" name=""/>
        <dsp:cNvSpPr/>
      </dsp:nvSpPr>
      <dsp:spPr>
        <a:xfrm>
          <a:off x="0" y="3669013"/>
          <a:ext cx="6893215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86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Arial"/>
            </a:rPr>
            <a:t>Субсидии кооперативам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Arial"/>
            </a:rPr>
            <a:t>Грант на развитие материально-технической базы сельскохозяйственного потребительского кооператива</a:t>
          </a:r>
        </a:p>
      </dsp:txBody>
      <dsp:txXfrm>
        <a:off x="0" y="3669013"/>
        <a:ext cx="6893215" cy="1043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0B76E-6CE0-4D8A-A899-14B664F024B8}">
      <dsp:nvSpPr>
        <dsp:cNvPr id="0" name=""/>
        <dsp:cNvSpPr/>
      </dsp:nvSpPr>
      <dsp:spPr>
        <a:xfrm>
          <a:off x="169275" y="407339"/>
          <a:ext cx="4000867" cy="12502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85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Перерабатывающие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приобретает в свою собственность у своих членов произведённую сельхозпродукцию, перерабатывает её и реализует его третьим лицам</a:t>
          </a:r>
        </a:p>
      </dsp:txBody>
      <dsp:txXfrm>
        <a:off x="169275" y="407339"/>
        <a:ext cx="4000867" cy="1250270"/>
      </dsp:txXfrm>
    </dsp:sp>
    <dsp:sp modelId="{2BF9343C-88E4-4D72-9DF0-B407093502E1}">
      <dsp:nvSpPr>
        <dsp:cNvPr id="0" name=""/>
        <dsp:cNvSpPr/>
      </dsp:nvSpPr>
      <dsp:spPr>
        <a:xfrm>
          <a:off x="2572" y="226745"/>
          <a:ext cx="875189" cy="13127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EDB90-A937-4BB1-86DC-1730BB1A356D}">
      <dsp:nvSpPr>
        <dsp:cNvPr id="0" name=""/>
        <dsp:cNvSpPr/>
      </dsp:nvSpPr>
      <dsp:spPr>
        <a:xfrm>
          <a:off x="4506214" y="407339"/>
          <a:ext cx="4000867" cy="12502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85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Обслуживающие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оказывает своим членам услуги (на основании гражданско-правового договора или за членские взносы)  </a:t>
          </a:r>
        </a:p>
      </dsp:txBody>
      <dsp:txXfrm>
        <a:off x="4506214" y="407339"/>
        <a:ext cx="4000867" cy="1250270"/>
      </dsp:txXfrm>
    </dsp:sp>
    <dsp:sp modelId="{990050DA-6FAC-4AE1-A9B2-5BD48E54FD21}">
      <dsp:nvSpPr>
        <dsp:cNvPr id="0" name=""/>
        <dsp:cNvSpPr/>
      </dsp:nvSpPr>
      <dsp:spPr>
        <a:xfrm>
          <a:off x="4339511" y="226745"/>
          <a:ext cx="875189" cy="13127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98872-B99D-4A01-A010-0DFDA085B496}">
      <dsp:nvSpPr>
        <dsp:cNvPr id="0" name=""/>
        <dsp:cNvSpPr/>
      </dsp:nvSpPr>
      <dsp:spPr>
        <a:xfrm>
          <a:off x="169275" y="1981291"/>
          <a:ext cx="4000867" cy="12502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85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Сбытовые (торговые)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осуществляют хранение, мойку, сушку, упаковку, транспортировку и реализацию сельхозпродукции своих членов</a:t>
          </a:r>
        </a:p>
      </dsp:txBody>
      <dsp:txXfrm>
        <a:off x="169275" y="1981291"/>
        <a:ext cx="4000867" cy="1250270"/>
      </dsp:txXfrm>
    </dsp:sp>
    <dsp:sp modelId="{EFFD2A37-42BA-4D7D-B6BF-7B81E4DE06E7}">
      <dsp:nvSpPr>
        <dsp:cNvPr id="0" name=""/>
        <dsp:cNvSpPr/>
      </dsp:nvSpPr>
      <dsp:spPr>
        <a:xfrm>
          <a:off x="2572" y="1800697"/>
          <a:ext cx="875189" cy="13127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B1359-5E5F-40EB-B74C-1AA5D8FD71EA}">
      <dsp:nvSpPr>
        <dsp:cNvPr id="0" name=""/>
        <dsp:cNvSpPr/>
      </dsp:nvSpPr>
      <dsp:spPr>
        <a:xfrm>
          <a:off x="4506214" y="1981291"/>
          <a:ext cx="4000867" cy="12502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85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Снабженческие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приобретает у третьих лиц оптовые партии необходимых в сельхоз производстве материальных ресурсов и продаёт их членам кооператива</a:t>
          </a:r>
        </a:p>
      </dsp:txBody>
      <dsp:txXfrm>
        <a:off x="4506214" y="1981291"/>
        <a:ext cx="4000867" cy="1250270"/>
      </dsp:txXfrm>
    </dsp:sp>
    <dsp:sp modelId="{55A7CF1A-D85A-4146-8F48-1379D7D36AAD}">
      <dsp:nvSpPr>
        <dsp:cNvPr id="0" name=""/>
        <dsp:cNvSpPr/>
      </dsp:nvSpPr>
      <dsp:spPr>
        <a:xfrm>
          <a:off x="4339511" y="1800697"/>
          <a:ext cx="875189" cy="13127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EA23D-F634-439D-AC71-010CFCE4168E}">
      <dsp:nvSpPr>
        <dsp:cNvPr id="0" name=""/>
        <dsp:cNvSpPr/>
      </dsp:nvSpPr>
      <dsp:spPr>
        <a:xfrm>
          <a:off x="60" y="0"/>
          <a:ext cx="331037" cy="3310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16310-AA71-4E08-8DBC-F24196A994F8}">
      <dsp:nvSpPr>
        <dsp:cNvPr id="0" name=""/>
        <dsp:cNvSpPr/>
      </dsp:nvSpPr>
      <dsp:spPr>
        <a:xfrm>
          <a:off x="33164" y="33103"/>
          <a:ext cx="264830" cy="264830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906C3-1C9A-4407-8F07-9E5BE0AD97CF}">
      <dsp:nvSpPr>
        <dsp:cNvPr id="0" name=""/>
        <dsp:cNvSpPr/>
      </dsp:nvSpPr>
      <dsp:spPr>
        <a:xfrm>
          <a:off x="426604" y="401139"/>
          <a:ext cx="977322" cy="1393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СПоК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604" y="401139"/>
        <a:ext cx="977322" cy="1393118"/>
      </dsp:txXfrm>
    </dsp:sp>
    <dsp:sp modelId="{3916D2B6-99A4-493E-81A9-4404CCF9EF1D}">
      <dsp:nvSpPr>
        <dsp:cNvPr id="0" name=""/>
        <dsp:cNvSpPr/>
      </dsp:nvSpPr>
      <dsp:spPr>
        <a:xfrm>
          <a:off x="400064" y="0"/>
          <a:ext cx="979320" cy="33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К(Ф)Х </a:t>
          </a:r>
        </a:p>
      </dsp:txBody>
      <dsp:txXfrm>
        <a:off x="400064" y="0"/>
        <a:ext cx="979320" cy="331037"/>
      </dsp:txXfrm>
    </dsp:sp>
    <dsp:sp modelId="{016A1836-0726-4D14-9FBC-F4E6C5B063DA}">
      <dsp:nvSpPr>
        <dsp:cNvPr id="0" name=""/>
        <dsp:cNvSpPr/>
      </dsp:nvSpPr>
      <dsp:spPr>
        <a:xfrm>
          <a:off x="1579193" y="0"/>
          <a:ext cx="331037" cy="3310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FF059-8958-4BBF-84E7-11BDB487BBB2}">
      <dsp:nvSpPr>
        <dsp:cNvPr id="0" name=""/>
        <dsp:cNvSpPr/>
      </dsp:nvSpPr>
      <dsp:spPr>
        <a:xfrm>
          <a:off x="1612296" y="33103"/>
          <a:ext cx="264830" cy="264830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64457-10CA-4104-9A4C-0421B4A02B8F}">
      <dsp:nvSpPr>
        <dsp:cNvPr id="0" name=""/>
        <dsp:cNvSpPr/>
      </dsp:nvSpPr>
      <dsp:spPr>
        <a:xfrm>
          <a:off x="1406945" y="698180"/>
          <a:ext cx="2041011" cy="1393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организации и ИП, 70% производимой и переработанной продукции которых является сельхозпродукция</a:t>
          </a:r>
        </a:p>
      </dsp:txBody>
      <dsp:txXfrm>
        <a:off x="1406945" y="698180"/>
        <a:ext cx="2041011" cy="1393118"/>
      </dsp:txXfrm>
    </dsp:sp>
    <dsp:sp modelId="{97D69A8A-30C5-42AD-B278-7272CD64FC16}">
      <dsp:nvSpPr>
        <dsp:cNvPr id="0" name=""/>
        <dsp:cNvSpPr/>
      </dsp:nvSpPr>
      <dsp:spPr>
        <a:xfrm>
          <a:off x="1942908" y="30179"/>
          <a:ext cx="1700815" cy="27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Юр. лица</a:t>
          </a:r>
        </a:p>
      </dsp:txBody>
      <dsp:txXfrm>
        <a:off x="1942908" y="30179"/>
        <a:ext cx="1700815" cy="270679"/>
      </dsp:txXfrm>
    </dsp:sp>
    <dsp:sp modelId="{68A4D6E2-5E90-4EF9-B6C5-568FCC8CEB2D}">
      <dsp:nvSpPr>
        <dsp:cNvPr id="0" name=""/>
        <dsp:cNvSpPr/>
      </dsp:nvSpPr>
      <dsp:spPr>
        <a:xfrm>
          <a:off x="3682786" y="0"/>
          <a:ext cx="331037" cy="3310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DFD72-1200-4D31-8D48-667E82CFC9A5}">
      <dsp:nvSpPr>
        <dsp:cNvPr id="0" name=""/>
        <dsp:cNvSpPr/>
      </dsp:nvSpPr>
      <dsp:spPr>
        <a:xfrm>
          <a:off x="3715889" y="33103"/>
          <a:ext cx="264830" cy="26483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44F46-5835-499A-95B1-5B6E0FCFAFA3}">
      <dsp:nvSpPr>
        <dsp:cNvPr id="0" name=""/>
        <dsp:cNvSpPr/>
      </dsp:nvSpPr>
      <dsp:spPr>
        <a:xfrm>
          <a:off x="3558390" y="349092"/>
          <a:ext cx="2028241" cy="1393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ЛПХ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/>
              <a:cs typeface="Times New Roman"/>
            </a:rPr>
            <a:t>ведется гражданином в целях удовлетворения личных потребностей на земельному участке, предоставленном и (или) приобретенном для ведения ЛПХ</a:t>
          </a:r>
        </a:p>
      </dsp:txBody>
      <dsp:txXfrm>
        <a:off x="3558390" y="349092"/>
        <a:ext cx="2028241" cy="1393118"/>
      </dsp:txXfrm>
    </dsp:sp>
    <dsp:sp modelId="{AC404281-713F-4E23-B4C6-9BE602F158C5}">
      <dsp:nvSpPr>
        <dsp:cNvPr id="0" name=""/>
        <dsp:cNvSpPr/>
      </dsp:nvSpPr>
      <dsp:spPr>
        <a:xfrm>
          <a:off x="4087045" y="0"/>
          <a:ext cx="1494453" cy="33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Гражданами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7045" y="0"/>
        <a:ext cx="1494453" cy="3310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80FB7-602E-43E8-9837-B9BC999893AC}">
      <dsp:nvSpPr>
        <dsp:cNvPr id="0" name=""/>
        <dsp:cNvSpPr/>
      </dsp:nvSpPr>
      <dsp:spPr>
        <a:xfrm>
          <a:off x="0" y="8657"/>
          <a:ext cx="8275573" cy="6563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/>
              <a:cs typeface="Times New Roman"/>
            </a:rPr>
            <a:t>Субсидирование до 50% затрат на приобретение имущества (не более 3 млн. рублей на кооператив и 30% на одного члена):</a:t>
          </a:r>
        </a:p>
      </dsp:txBody>
      <dsp:txXfrm>
        <a:off x="32041" y="40698"/>
        <a:ext cx="8211491" cy="592288"/>
      </dsp:txXfrm>
    </dsp:sp>
    <dsp:sp modelId="{9E98B5C9-E594-412C-AF71-9E7E05AA235A}">
      <dsp:nvSpPr>
        <dsp:cNvPr id="0" name=""/>
        <dsp:cNvSpPr/>
      </dsp:nvSpPr>
      <dsp:spPr>
        <a:xfrm>
          <a:off x="0" y="665027"/>
          <a:ext cx="8275573" cy="1653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749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Times New Roman"/>
              <a:cs typeface="Arial"/>
            </a:rPr>
            <a:t>сельскохозяйственные животные (кроме свиней);</a:t>
          </a:r>
          <a:endParaRPr lang="en-US" sz="1300" kern="1200" dirty="0">
            <a:latin typeface="Times New Roman"/>
            <a:cs typeface="Times New Roman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Times New Roman"/>
              <a:cs typeface="Arial"/>
            </a:rPr>
            <a:t>рыбопосадочный материал;</a:t>
          </a:r>
          <a:endParaRPr lang="en-US" sz="1300" kern="1200" dirty="0">
            <a:latin typeface="Times New Roman"/>
            <a:cs typeface="Times New Roman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u="sng" kern="1200" dirty="0">
              <a:latin typeface="Times New Roman"/>
              <a:cs typeface="Arial"/>
            </a:rPr>
            <a:t>инвентарь, материалы и оборудование для производства с/х продукции (кроме свиней</a:t>
          </a:r>
          <a:r>
            <a:rPr lang="ru-RU" sz="1300" kern="1200" dirty="0">
              <a:latin typeface="Times New Roman"/>
              <a:cs typeface="Arial"/>
            </a:rPr>
            <a:t>);</a:t>
          </a:r>
          <a:endParaRPr lang="en-US" sz="1300" kern="1200" dirty="0">
            <a:latin typeface="Times New Roman"/>
            <a:cs typeface="Times New Roman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u="sng" kern="1200" dirty="0">
              <a:latin typeface="Times New Roman"/>
              <a:cs typeface="Arial"/>
            </a:rPr>
            <a:t>инвентарь, материалы и оборудование для промышленного производства овощей в защищенном грунте, мини-теплицы до 1 га;</a:t>
          </a:r>
          <a:endParaRPr lang="en-US" sz="1300" kern="1200" dirty="0">
            <a:latin typeface="Times New Roman"/>
            <a:cs typeface="Times New Roman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Times New Roman"/>
              <a:cs typeface="Arial"/>
            </a:rPr>
            <a:t>посадочный материал многолетних насаждений, включая виноградники;</a:t>
          </a:r>
          <a:endParaRPr lang="en-US" sz="1300" kern="1200" dirty="0">
            <a:latin typeface="Times New Roman"/>
            <a:cs typeface="Times New Roman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Times New Roman"/>
              <a:cs typeface="Arial"/>
            </a:rPr>
            <a:t>племенная продукция (кроме свиней).</a:t>
          </a:r>
          <a:endParaRPr lang="en-US" sz="1300" kern="1200" dirty="0">
            <a:latin typeface="Times New Roman"/>
            <a:cs typeface="Times New Roman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b="1" u="sng" kern="1200" dirty="0">
              <a:solidFill>
                <a:srgbClr val="C00000"/>
              </a:solidFill>
              <a:latin typeface="Times New Roman"/>
              <a:cs typeface="Arial"/>
            </a:rPr>
            <a:t> в последующем осуществляется передача имущества в собственность членам кооператива</a:t>
          </a:r>
          <a:endParaRPr lang="en-US" sz="1300" kern="1200" dirty="0">
            <a:solidFill>
              <a:srgbClr val="C00000"/>
            </a:solidFill>
            <a:latin typeface="Times New Roman"/>
            <a:cs typeface="Times New Roman"/>
          </a:endParaRPr>
        </a:p>
      </dsp:txBody>
      <dsp:txXfrm>
        <a:off x="0" y="665027"/>
        <a:ext cx="8275573" cy="1653930"/>
      </dsp:txXfrm>
    </dsp:sp>
    <dsp:sp modelId="{72DF86E1-1AAD-4E81-8E06-C0DF7F007D11}">
      <dsp:nvSpPr>
        <dsp:cNvPr id="0" name=""/>
        <dsp:cNvSpPr/>
      </dsp:nvSpPr>
      <dsp:spPr>
        <a:xfrm>
          <a:off x="0" y="2318957"/>
          <a:ext cx="8275573" cy="6563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/>
              <a:cs typeface="Times New Roman"/>
            </a:rPr>
            <a:t>Субсидирование до 50% на приобретение (не более 10 млн. рублей на кооператив):</a:t>
          </a:r>
        </a:p>
      </dsp:txBody>
      <dsp:txXfrm>
        <a:off x="32041" y="2350998"/>
        <a:ext cx="8211491" cy="592288"/>
      </dsp:txXfrm>
    </dsp:sp>
    <dsp:sp modelId="{C04EBD0D-384C-48AC-921D-C81F720B3B2A}">
      <dsp:nvSpPr>
        <dsp:cNvPr id="0" name=""/>
        <dsp:cNvSpPr/>
      </dsp:nvSpPr>
      <dsp:spPr>
        <a:xfrm>
          <a:off x="0" y="2975327"/>
          <a:ext cx="8275573" cy="119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749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u="sng" kern="1200" dirty="0">
              <a:latin typeface="Times New Roman"/>
              <a:cs typeface="Arial"/>
            </a:rPr>
            <a:t>сельскохозяйственной техники, оборудования для переработки сельскохозяйственной продукции;</a:t>
          </a:r>
          <a:endParaRPr lang="en-US" sz="1300" kern="1200" dirty="0">
            <a:latin typeface="Times New Roman"/>
            <a:cs typeface="Times New Roman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u="sng" kern="1200" dirty="0">
              <a:latin typeface="Times New Roman"/>
              <a:cs typeface="Arial"/>
            </a:rPr>
            <a:t>мобильных торговых объектов для оказания услуг членам сельскохозяйственного потребительского кооператива</a:t>
          </a:r>
          <a:endParaRPr lang="en-US" sz="1300" kern="1200" dirty="0">
            <a:latin typeface="Times New Roman"/>
            <a:cs typeface="Times New Roman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b="1" kern="1200" dirty="0">
              <a:solidFill>
                <a:srgbClr val="C00000"/>
              </a:solidFill>
              <a:latin typeface="Times New Roman"/>
              <a:cs typeface="Arial"/>
            </a:rPr>
            <a:t>Требования:</a:t>
          </a:r>
          <a:endParaRPr lang="en-US" sz="1300" kern="1200" dirty="0">
            <a:solidFill>
              <a:srgbClr val="C00000"/>
            </a:solidFill>
            <a:latin typeface="Times New Roman"/>
            <a:cs typeface="Times New Roman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Times New Roman"/>
              <a:cs typeface="Arial"/>
            </a:rPr>
            <a:t>срок эксплуатации сельскохозяйственной техники, оборудования, мобильных торговых объектов не должен превышать 3 (трех) лет с даты производства.</a:t>
          </a:r>
          <a:endParaRPr lang="en-US" sz="1300" kern="1200" dirty="0">
            <a:latin typeface="Times New Roman"/>
            <a:cs typeface="Times New Roman"/>
          </a:endParaRPr>
        </a:p>
      </dsp:txBody>
      <dsp:txXfrm>
        <a:off x="0" y="2975327"/>
        <a:ext cx="8275573" cy="1196460"/>
      </dsp:txXfrm>
    </dsp:sp>
    <dsp:sp modelId="{CCBE035A-BC3F-4759-AB34-B79F2E0FB4B2}">
      <dsp:nvSpPr>
        <dsp:cNvPr id="0" name=""/>
        <dsp:cNvSpPr/>
      </dsp:nvSpPr>
      <dsp:spPr>
        <a:xfrm>
          <a:off x="0" y="4171787"/>
          <a:ext cx="8275573" cy="6563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/>
              <a:cs typeface="Times New Roman"/>
            </a:rPr>
            <a:t>Возмещение затрат на закупку сельхозпродукции у членов СПоК: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32041" y="4203828"/>
        <a:ext cx="8211491" cy="592288"/>
      </dsp:txXfrm>
    </dsp:sp>
    <dsp:sp modelId="{99F9E725-4242-447E-9B7F-0EFEA39BF5E1}">
      <dsp:nvSpPr>
        <dsp:cNvPr id="0" name=""/>
        <dsp:cNvSpPr/>
      </dsp:nvSpPr>
      <dsp:spPr>
        <a:xfrm>
          <a:off x="0" y="4828157"/>
          <a:ext cx="8275573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749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Times New Roman"/>
              <a:cs typeface="Arial"/>
            </a:rPr>
            <a:t>10%, если выручка от реализованной продукции от 100 тыс. руб. до 5000 тыс. руб.;</a:t>
          </a:r>
          <a:endParaRPr lang="en-US" sz="1300" kern="1200" dirty="0">
            <a:latin typeface="Times New Roman"/>
            <a:cs typeface="Times New Roman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Times New Roman"/>
              <a:cs typeface="Arial"/>
            </a:rPr>
            <a:t>12%, если выручка от реализованной продукции 5001 тыс. руб. до 25000 тыс. руб.;</a:t>
          </a:r>
          <a:endParaRPr lang="en-US" sz="1300" kern="1200" dirty="0">
            <a:latin typeface="Times New Roman"/>
            <a:cs typeface="Times New Roman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Times New Roman"/>
              <a:cs typeface="Arial"/>
            </a:rPr>
            <a:t>15%, если выручка от реализованной продукции от 25000 тыс. руб.;</a:t>
          </a:r>
          <a:endParaRPr lang="en-US" sz="1300" kern="1200" dirty="0">
            <a:latin typeface="Times New Roman"/>
            <a:cs typeface="Times New Roman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b="1" kern="1200" dirty="0">
              <a:solidFill>
                <a:srgbClr val="C00000"/>
              </a:solidFill>
              <a:latin typeface="Times New Roman"/>
              <a:cs typeface="Arial"/>
            </a:rPr>
            <a:t>Ограничение:</a:t>
          </a:r>
          <a:endParaRPr lang="en-US" sz="1300" kern="1200" dirty="0">
            <a:solidFill>
              <a:srgbClr val="C00000"/>
            </a:solidFill>
            <a:latin typeface="Times New Roman"/>
            <a:cs typeface="Times New Roman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Times New Roman"/>
              <a:cs typeface="Arial"/>
            </a:rPr>
            <a:t>объем продукции, закупленный у одного члена – не более 15% от всего объема всех членов СПоК</a:t>
          </a:r>
          <a:endParaRPr lang="ru-RU" sz="1300" kern="1200" dirty="0">
            <a:latin typeface="Times New Roman"/>
          </a:endParaRPr>
        </a:p>
      </dsp:txBody>
      <dsp:txXfrm>
        <a:off x="0" y="4828157"/>
        <a:ext cx="8275573" cy="1055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5823B-4301-42E8-B513-6458B531CB08}">
      <dsp:nvSpPr>
        <dsp:cNvPr id="0" name=""/>
        <dsp:cNvSpPr/>
      </dsp:nvSpPr>
      <dsp:spPr>
        <a:xfrm>
          <a:off x="1429333" y="968554"/>
          <a:ext cx="2676862" cy="178546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latin typeface="Times New Roman"/>
              <a:cs typeface="Calibri"/>
            </a:rPr>
            <a:t>Отдел развития </a:t>
          </a:r>
          <a:br>
            <a:rPr lang="ru-RU" sz="1800" b="0" kern="1200" dirty="0">
              <a:latin typeface="Times New Roman"/>
              <a:cs typeface="Calibri"/>
            </a:rPr>
          </a:br>
          <a:r>
            <a:rPr lang="ru-RU" sz="1800" b="0" kern="1200" dirty="0">
              <a:latin typeface="Times New Roman"/>
              <a:cs typeface="Calibri"/>
            </a:rPr>
            <a:t>сх производства Министерства сельского и рыбного хозяйства РК</a:t>
          </a:r>
        </a:p>
      </dsp:txBody>
      <dsp:txXfrm>
        <a:off x="1857631" y="968554"/>
        <a:ext cx="2248564" cy="1785466"/>
      </dsp:txXfrm>
    </dsp:sp>
    <dsp:sp modelId="{43A372C4-4D43-4839-BFD0-FA98A7800DC4}">
      <dsp:nvSpPr>
        <dsp:cNvPr id="0" name=""/>
        <dsp:cNvSpPr/>
      </dsp:nvSpPr>
      <dsp:spPr>
        <a:xfrm>
          <a:off x="1429333" y="2754021"/>
          <a:ext cx="2676862" cy="178546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latin typeface="Times New Roman"/>
              <a:cs typeface="Calibri"/>
            </a:rPr>
            <a:t>(8142) 78-29-50</a:t>
          </a:r>
          <a:br>
            <a:rPr lang="ru-RU" sz="1800" b="0" kern="1200" dirty="0">
              <a:latin typeface="Times New Roman"/>
              <a:cs typeface="Calibri"/>
            </a:rPr>
          </a:br>
          <a:r>
            <a:rPr lang="ru-RU" sz="1800" b="0" kern="1200" dirty="0">
              <a:latin typeface="Times New Roman"/>
              <a:cs typeface="Calibri"/>
            </a:rPr>
            <a:t>mcx.gov.karelia.ru</a:t>
          </a:r>
          <a:br>
            <a:rPr lang="ru-RU" sz="1800" b="0" kern="1200" dirty="0">
              <a:latin typeface="Times New Roman"/>
              <a:cs typeface="Calibri"/>
            </a:rPr>
          </a:br>
          <a:r>
            <a:rPr lang="ru-RU" sz="1800" b="0" kern="1200" dirty="0">
              <a:latin typeface="Times New Roman"/>
              <a:cs typeface="Calibri"/>
            </a:rPr>
            <a:t>(раздел "Гранты фермерам и кооперативам")</a:t>
          </a:r>
          <a:endParaRPr lang="ru-RU" sz="1800" kern="1200" dirty="0">
            <a:latin typeface="Times New Roman"/>
            <a:cs typeface="Calibri"/>
          </a:endParaRPr>
        </a:p>
      </dsp:txBody>
      <dsp:txXfrm>
        <a:off x="1857631" y="2754021"/>
        <a:ext cx="2248564" cy="1785466"/>
      </dsp:txXfrm>
    </dsp:sp>
    <dsp:sp modelId="{148E4201-BC69-48EC-9BC5-0CE0493C30AE}">
      <dsp:nvSpPr>
        <dsp:cNvPr id="0" name=""/>
        <dsp:cNvSpPr/>
      </dsp:nvSpPr>
      <dsp:spPr>
        <a:xfrm>
          <a:off x="1673" y="254724"/>
          <a:ext cx="1784574" cy="1784574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>
              <a:latin typeface="Times New Roman"/>
              <a:cs typeface="Times New Roman"/>
            </a:rPr>
            <a:t>Контроль</a:t>
          </a:r>
        </a:p>
      </dsp:txBody>
      <dsp:txXfrm>
        <a:off x="263018" y="516069"/>
        <a:ext cx="1261884" cy="1261884"/>
      </dsp:txXfrm>
    </dsp:sp>
    <dsp:sp modelId="{94B59DE7-F6E0-4759-AF12-CA104E9B42AC}">
      <dsp:nvSpPr>
        <dsp:cNvPr id="0" name=""/>
        <dsp:cNvSpPr/>
      </dsp:nvSpPr>
      <dsp:spPr>
        <a:xfrm>
          <a:off x="5890770" y="968554"/>
          <a:ext cx="2676862" cy="178546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/>
              <a:cs typeface="Times New Roman"/>
            </a:rPr>
            <a:t>Центр компетенций </a:t>
          </a:r>
          <a:br>
            <a:rPr lang="ru-RU" sz="1800" kern="1200" dirty="0">
              <a:latin typeface="Times New Roman"/>
              <a:cs typeface="Times New Roman"/>
            </a:rPr>
          </a:br>
          <a:r>
            <a:rPr lang="ru-RU" sz="1800" kern="1200" dirty="0">
              <a:latin typeface="Times New Roman"/>
              <a:cs typeface="Times New Roman"/>
            </a:rPr>
            <a:t>в сфере агропромышленного комплекса  </a:t>
          </a:r>
        </a:p>
      </dsp:txBody>
      <dsp:txXfrm>
        <a:off x="6319068" y="968554"/>
        <a:ext cx="2248564" cy="1785466"/>
      </dsp:txXfrm>
    </dsp:sp>
    <dsp:sp modelId="{E72AF8EF-E74C-402A-954E-E60E71DF04D0}">
      <dsp:nvSpPr>
        <dsp:cNvPr id="0" name=""/>
        <dsp:cNvSpPr/>
      </dsp:nvSpPr>
      <dsp:spPr>
        <a:xfrm>
          <a:off x="5890770" y="2754021"/>
          <a:ext cx="2676862" cy="178546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/>
              <a:cs typeface="Times New Roman"/>
            </a:rPr>
            <a:t> (8142) 76-62-88,  </a:t>
          </a:r>
          <a:br>
            <a:rPr lang="ru-RU" sz="1800" kern="1200" dirty="0">
              <a:latin typeface="Times New Roman"/>
              <a:cs typeface="Times New Roman"/>
            </a:rPr>
          </a:br>
          <a:r>
            <a:rPr lang="ru-RU" sz="1800" kern="1200" dirty="0">
              <a:latin typeface="Times New Roman"/>
              <a:cs typeface="Times New Roman"/>
            </a:rPr>
            <a:t>+7 (921) 520-51-53 </a:t>
          </a:r>
          <a:r>
            <a:rPr lang="en-US" sz="1800" u="sng" kern="1200" dirty="0">
              <a:latin typeface="Times New Roman"/>
              <a:cs typeface="Times New Roman"/>
              <a:hlinkClick xmlns:r="http://schemas.openxmlformats.org/officeDocument/2006/relationships" r:id="rId1"/>
            </a:rPr>
            <a:t>komp@mcx.karelia.ru</a:t>
          </a:r>
          <a:r>
            <a:rPr lang="en-US" sz="1800" u="sng" kern="1200" dirty="0">
              <a:latin typeface="Times New Roman"/>
              <a:cs typeface="Times New Roman"/>
            </a:rPr>
            <a:t/>
          </a:r>
          <a:br>
            <a:rPr lang="en-US" sz="1800" u="sng" kern="1200" dirty="0">
              <a:latin typeface="Times New Roman"/>
              <a:cs typeface="Times New Roman"/>
            </a:rPr>
          </a:br>
          <a:r>
            <a:rPr lang="en-US" sz="1800" u="sng" kern="1200" dirty="0">
              <a:latin typeface="Times New Roman"/>
              <a:cs typeface="Times New Roman"/>
            </a:rPr>
            <a:t>vk.com/mcxcomp </a:t>
          </a:r>
          <a:endParaRPr lang="ru-RU" sz="1800" kern="1200" dirty="0"/>
        </a:p>
      </dsp:txBody>
      <dsp:txXfrm>
        <a:off x="6319068" y="2754021"/>
        <a:ext cx="2248564" cy="1785466"/>
      </dsp:txXfrm>
    </dsp:sp>
    <dsp:sp modelId="{EBCD524C-F071-475E-8CAB-6AA7B7D3916B}">
      <dsp:nvSpPr>
        <dsp:cNvPr id="0" name=""/>
        <dsp:cNvSpPr/>
      </dsp:nvSpPr>
      <dsp:spPr>
        <a:xfrm>
          <a:off x="4463110" y="254724"/>
          <a:ext cx="1784574" cy="1784574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Times New Roman"/>
              <a:cs typeface="Arial"/>
            </a:rPr>
            <a:t>Сопровождение, обучение, подготовка отчетности</a:t>
          </a:r>
          <a:endParaRPr lang="en-US" sz="1300" b="1" kern="1200" dirty="0">
            <a:latin typeface="Times New Roman"/>
            <a:cs typeface="Arial"/>
          </a:endParaRPr>
        </a:p>
      </dsp:txBody>
      <dsp:txXfrm>
        <a:off x="4724455" y="516069"/>
        <a:ext cx="1261884" cy="1261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F1304EC5-A9BD-4426-8AE8-A9D28677F67D}" type="datetimeFigureOut">
              <a:rPr lang="ru-RU"/>
              <a:pPr>
                <a:defRPr/>
              </a:pPr>
              <a:t>02.04.2021</a:t>
            </a:fld>
            <a:endParaRPr lang="ru-RU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8FF9F620-636B-4C78-8D91-448967C74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03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 b="0"/>
            </a:lvl1pPr>
          </a:lstStyle>
          <a:p>
            <a:pPr>
              <a:defRPr/>
            </a:pPr>
            <a:fld id="{7519BFBC-A603-4F80-85BC-21F7797232BC}" type="datetimeFigureOut">
              <a:rPr lang="ru-RU"/>
              <a:pPr>
                <a:defRPr/>
              </a:pPr>
              <a:t>02.04.2021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2" tIns="45715" rIns="91432" bIns="45715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 b="0"/>
            </a:lvl1pPr>
          </a:lstStyle>
          <a:p>
            <a:pPr>
              <a:defRPr/>
            </a:pPr>
            <a:fld id="{16FEA04A-1FAA-4033-9EEA-5E945803F1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545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223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125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491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762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655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410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96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22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22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223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261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226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952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05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54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E757A-03C9-4BEA-800E-45B7B062A4C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74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79F1E-E617-4A7B-A2D7-DAC75DEEA30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72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14752-AD6C-4F57-86AB-F990C1EDC1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3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F6B51-B100-441D-A02F-AE505A6A12A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65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1104D-9D4F-4E0A-AAA7-45429A03CE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31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4CFD3-FE6A-49FD-8397-85F338C9AD7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30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AD450-9C55-412E-826B-0C83CAFB240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22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FC30A-9D12-4377-A1E7-614CE20964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6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B6459-360A-4D9F-A9EB-357C307482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79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E2005-9ACE-4150-8E0F-68FD019ECC2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CD1A6-55DF-461E-A16E-B9A8B1B33F5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7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BCCC6C-9DC4-4AB3-A320-4B04A5395CD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59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2.wdp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9" y="0"/>
            <a:ext cx="8480995" cy="481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xfrm>
            <a:off x="865981" y="2564904"/>
            <a:ext cx="7412037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и рыбного  хозяйства Республики Карелия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200" b="1" dirty="0">
                <a:solidFill>
                  <a:schemeClr val="tx2"/>
                </a:solidFill>
                <a:latin typeface="Times New Roman" pitchFamily="18" charset="0"/>
              </a:rPr>
            </a:br>
            <a:endParaRPr 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051" name="Picture 3" descr="top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4870450" cy="866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Республика </a:t>
            </a:r>
          </a:p>
        </p:txBody>
      </p:sp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683568" y="3429000"/>
            <a:ext cx="7776864" cy="2448259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114300" sx="103000" sy="103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chemeClr val="tx2"/>
                </a:solidFill>
                <a:latin typeface="Arial" charset="0"/>
              </a:rPr>
              <a:t>Меры государственной поддержки сельхозтоваропроизводителей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chemeClr val="tx2"/>
                </a:solidFill>
                <a:latin typeface="Arial" charset="0"/>
              </a:rPr>
              <a:t>(малых форм хозяйствования)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в Республике </a:t>
            </a:r>
            <a:r>
              <a:rPr lang="ru-RU" altLang="ru-RU" sz="2400" dirty="0">
                <a:solidFill>
                  <a:schemeClr val="tx2"/>
                </a:solidFill>
                <a:latin typeface="Arial" charset="0"/>
              </a:rPr>
              <a:t>Карелия</a:t>
            </a:r>
          </a:p>
        </p:txBody>
      </p:sp>
      <p:sp>
        <p:nvSpPr>
          <p:cNvPr id="2054" name="Rectangle 6"/>
          <p:cNvSpPr>
            <a:spLocks noRot="1" noChangeArrowheads="1"/>
          </p:cNvSpPr>
          <p:nvPr/>
        </p:nvSpPr>
        <p:spPr bwMode="auto">
          <a:xfrm>
            <a:off x="2438400" y="4797425"/>
            <a:ext cx="6526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charset="0"/>
              <a:buNone/>
            </a:pPr>
            <a:endParaRPr lang="ru-RU" altLang="ru-RU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0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F7421840-62FE-4ADB-AA5D-735546CC2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81279" y="157733"/>
            <a:ext cx="2563456" cy="142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323528" y="152656"/>
            <a:ext cx="8568952" cy="54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114300" sx="103000" sy="103000" algn="ctr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Понятие</a:t>
            </a:r>
            <a:r>
              <a:rPr lang="en-US" sz="18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сельскохозяйственного</a:t>
            </a:r>
            <a:r>
              <a:rPr lang="en-US" sz="18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потребительского</a:t>
            </a:r>
            <a:r>
              <a:rPr lang="en-US" sz="18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кооператива</a:t>
            </a:r>
          </a:p>
        </p:txBody>
      </p:sp>
      <p:sp>
        <p:nvSpPr>
          <p:cNvPr id="2054" name="Rectangle 6"/>
          <p:cNvSpPr>
            <a:spLocks noRot="1" noChangeArrowheads="1"/>
          </p:cNvSpPr>
          <p:nvPr/>
        </p:nvSpPr>
        <p:spPr bwMode="auto">
          <a:xfrm>
            <a:off x="2438400" y="4797425"/>
            <a:ext cx="6526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charset="0"/>
              <a:buNone/>
            </a:pPr>
            <a:endParaRPr lang="ru-RU" altLang="ru-RU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AF14F42-21D4-417B-BF22-B522473C1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" y="5190339"/>
            <a:ext cx="2563456" cy="142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65090355-7072-4563-9C47-4A859975E331}"/>
              </a:ext>
            </a:extLst>
          </p:cNvPr>
          <p:cNvSpPr/>
          <p:nvPr/>
        </p:nvSpPr>
        <p:spPr bwMode="auto">
          <a:xfrm>
            <a:off x="323038" y="694924"/>
            <a:ext cx="8581722" cy="1292609"/>
          </a:xfrm>
          <a:prstGeom prst="rect">
            <a:avLst/>
          </a:prstGeom>
          <a:solidFill>
            <a:schemeClr val="bg1">
              <a:alpha val="39000"/>
            </a:schemeClr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кооператив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созданная сельскохозяйственными товаропроизводителями и (или) ведущими личные подсобные хозяйства гражданами на основе добровольного членства для совместной производственной или иной хозяйственной деятельности, основанной на объединении их имущественных паевых взносов в целях удовлетворения материальных и иных потребностей членов кооператива</a:t>
            </a: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xmlns="" id="{148311E0-FFCD-4DC5-A588-BA7F6B07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901052"/>
              </p:ext>
            </p:extLst>
          </p:nvPr>
        </p:nvGraphicFramePr>
        <p:xfrm>
          <a:off x="315253" y="1805185"/>
          <a:ext cx="8509654" cy="3458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6" name="Схема 45">
            <a:extLst>
              <a:ext uri="{FF2B5EF4-FFF2-40B4-BE49-F238E27FC236}">
                <a16:creationId xmlns:a16="http://schemas.microsoft.com/office/drawing/2014/main" xmlns="" id="{E966FB68-C38B-4D71-BD2D-8EDAAFF44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2831955"/>
              </p:ext>
            </p:extLst>
          </p:nvPr>
        </p:nvGraphicFramePr>
        <p:xfrm>
          <a:off x="3222533" y="5111006"/>
          <a:ext cx="5586632" cy="253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48" name="Прямоугольник 247">
            <a:extLst>
              <a:ext uri="{FF2B5EF4-FFF2-40B4-BE49-F238E27FC236}">
                <a16:creationId xmlns:a16="http://schemas.microsoft.com/office/drawing/2014/main" xmlns="" id="{CD61F16F-2871-46C7-9D78-A0E045ECA867}"/>
              </a:ext>
            </a:extLst>
          </p:cNvPr>
          <p:cNvSpPr/>
          <p:nvPr/>
        </p:nvSpPr>
        <p:spPr bwMode="auto">
          <a:xfrm>
            <a:off x="396557" y="5053098"/>
            <a:ext cx="2722009" cy="1288535"/>
          </a:xfrm>
          <a:prstGeom prst="rect">
            <a:avLst/>
          </a:prstGeom>
          <a:solidFill>
            <a:schemeClr val="bg1">
              <a:alpha val="39000"/>
            </a:schemeClr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стать членом сельскохозяйственного потребительского кооператива?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197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80" y="5113713"/>
            <a:ext cx="2563456" cy="142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323528" y="152656"/>
            <a:ext cx="8568952" cy="54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114300" sx="103000" sy="103000" algn="ctr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Грант</a:t>
            </a:r>
            <a:r>
              <a:rPr lang="en-US" sz="18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развитие</a:t>
            </a:r>
            <a:r>
              <a:rPr lang="en-US" sz="18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материально-технической</a:t>
            </a:r>
            <a:r>
              <a:rPr lang="en-US" sz="18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базы</a:t>
            </a:r>
            <a:r>
              <a:rPr lang="en-US" sz="18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СПоК</a:t>
            </a:r>
            <a:endParaRPr lang="ru-RU" altLang="ru-RU" sz="1800" dirty="0" err="1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2054" name="Rectangle 6"/>
          <p:cNvSpPr>
            <a:spLocks noRot="1" noChangeArrowheads="1"/>
          </p:cNvSpPr>
          <p:nvPr/>
        </p:nvSpPr>
        <p:spPr bwMode="auto">
          <a:xfrm>
            <a:off x="2438400" y="4797425"/>
            <a:ext cx="6526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charset="0"/>
              <a:buNone/>
            </a:pPr>
            <a:endParaRPr lang="ru-RU" altLang="ru-RU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471" y="882097"/>
            <a:ext cx="8642142" cy="609397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0" dirty="0">
                <a:latin typeface="Times New Roman"/>
                <a:cs typeface="Times New Roman"/>
              </a:rPr>
              <a:t>Грант не превышает </a:t>
            </a:r>
            <a:r>
              <a:rPr lang="ru-RU" dirty="0">
                <a:solidFill>
                  <a:srgbClr val="C00000"/>
                </a:solidFill>
                <a:latin typeface="Times New Roman"/>
                <a:cs typeface="Times New Roman"/>
              </a:rPr>
              <a:t>70 млн. руб</a:t>
            </a:r>
            <a:r>
              <a:rPr lang="ru-RU" b="0" dirty="0">
                <a:latin typeface="Times New Roman"/>
                <a:cs typeface="Times New Roman"/>
              </a:rPr>
              <a:t>., при этом составляет не более 60 % затрат</a:t>
            </a:r>
            <a:endParaRPr lang="en-US" b="0" dirty="0">
              <a:latin typeface="Times New Roman"/>
              <a:cs typeface="Times New Roman"/>
            </a:endParaRPr>
          </a:p>
          <a:p>
            <a:pPr marL="285750" indent="-28575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0" dirty="0">
                <a:latin typeface="Times New Roman"/>
                <a:cs typeface="Times New Roman"/>
              </a:rPr>
              <a:t>Срок использования – </a:t>
            </a:r>
            <a:r>
              <a:rPr lang="ru-RU" dirty="0">
                <a:solidFill>
                  <a:srgbClr val="C00000"/>
                </a:solidFill>
                <a:latin typeface="Times New Roman"/>
                <a:cs typeface="Times New Roman"/>
              </a:rPr>
              <a:t>24 месяца</a:t>
            </a:r>
            <a:endParaRPr lang="en-US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285750" indent="-28575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0" dirty="0" err="1">
                <a:latin typeface="Times New Roman"/>
                <a:cs typeface="Times New Roman"/>
              </a:rPr>
              <a:t>СПоК</a:t>
            </a:r>
            <a:r>
              <a:rPr lang="ru-RU" b="0" dirty="0">
                <a:latin typeface="Times New Roman"/>
                <a:cs typeface="Times New Roman"/>
              </a:rPr>
              <a:t> обязуется вести деятельность </a:t>
            </a:r>
            <a:r>
              <a:rPr lang="ru-RU" dirty="0">
                <a:solidFill>
                  <a:srgbClr val="C00000"/>
                </a:solidFill>
                <a:latin typeface="Times New Roman"/>
                <a:cs typeface="Times New Roman"/>
              </a:rPr>
              <a:t>не менее 5 лет</a:t>
            </a:r>
            <a:r>
              <a:rPr lang="ru-RU" b="0" dirty="0">
                <a:latin typeface="Times New Roman"/>
                <a:cs typeface="Times New Roman"/>
              </a:rPr>
              <a:t> после получения гранта</a:t>
            </a:r>
            <a:endParaRPr lang="en-US" b="0" dirty="0">
              <a:latin typeface="Times New Roman"/>
              <a:cs typeface="Times New Roman"/>
            </a:endParaRPr>
          </a:p>
          <a:p>
            <a:pPr marL="285750" indent="-28575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0" dirty="0">
                <a:latin typeface="Times New Roman"/>
                <a:cs typeface="Times New Roman"/>
              </a:rPr>
              <a:t>Обязательство по созданию одного нового постоянного рабочего места на каждые 3 млн. рублей гранта, но не менее 1 нового постоянного рабочего места на 1 грант</a:t>
            </a:r>
            <a:endParaRPr lang="en-US" b="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C00000"/>
                </a:solidFill>
                <a:latin typeface="Times New Roman"/>
                <a:cs typeface="Times New Roman"/>
              </a:rPr>
              <a:t>Грантополучатель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lang="ru-RU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en-US" b="0" dirty="0" err="1">
                <a:latin typeface="Times New Roman"/>
                <a:cs typeface="Times New Roman"/>
              </a:rPr>
              <a:t>сельскохозяйственный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потребительский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перерабатывающий</a:t>
            </a:r>
            <a:r>
              <a:rPr lang="en-US" b="0" dirty="0">
                <a:latin typeface="Times New Roman"/>
                <a:cs typeface="Times New Roman"/>
              </a:rPr>
              <a:t> и (</a:t>
            </a:r>
            <a:r>
              <a:rPr lang="en-US" b="0" dirty="0" err="1">
                <a:latin typeface="Times New Roman"/>
                <a:cs typeface="Times New Roman"/>
              </a:rPr>
              <a:t>или</a:t>
            </a:r>
            <a:r>
              <a:rPr lang="en-US" b="0" dirty="0">
                <a:latin typeface="Times New Roman"/>
                <a:cs typeface="Times New Roman"/>
              </a:rPr>
              <a:t>) </a:t>
            </a:r>
            <a:r>
              <a:rPr lang="en-US" b="0" dirty="0" err="1">
                <a:latin typeface="Times New Roman"/>
                <a:cs typeface="Times New Roman"/>
              </a:rPr>
              <a:t>сбытовой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кооператив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или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потребительское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общество</a:t>
            </a:r>
            <a:r>
              <a:rPr lang="en-US" b="0" dirty="0">
                <a:latin typeface="Times New Roman"/>
                <a:cs typeface="Times New Roman"/>
              </a:rPr>
              <a:t> (</a:t>
            </a:r>
            <a:r>
              <a:rPr lang="en-US" b="0" dirty="0" err="1">
                <a:latin typeface="Times New Roman"/>
                <a:cs typeface="Times New Roman"/>
              </a:rPr>
              <a:t>кооператив</a:t>
            </a:r>
            <a:r>
              <a:rPr lang="en-US" b="0" dirty="0">
                <a:latin typeface="Times New Roman"/>
                <a:cs typeface="Times New Roman"/>
              </a:rPr>
              <a:t>),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en-US" b="0" dirty="0" err="1">
                <a:latin typeface="Times New Roman"/>
                <a:cs typeface="Times New Roman"/>
              </a:rPr>
              <a:t>действующий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не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менее</a:t>
            </a:r>
            <a:r>
              <a:rPr lang="en-US" b="0" dirty="0">
                <a:latin typeface="Times New Roman"/>
                <a:cs typeface="Times New Roman"/>
              </a:rPr>
              <a:t> 12 </a:t>
            </a:r>
            <a:r>
              <a:rPr lang="en-US" b="0" dirty="0" err="1">
                <a:latin typeface="Times New Roman"/>
                <a:cs typeface="Times New Roman"/>
              </a:rPr>
              <a:t>месяцев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со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дня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его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регистрации</a:t>
            </a:r>
            <a:r>
              <a:rPr lang="en-US" b="0" dirty="0">
                <a:latin typeface="Times New Roman"/>
                <a:cs typeface="Times New Roman"/>
              </a:rPr>
              <a:t>, </a:t>
            </a:r>
            <a:r>
              <a:rPr lang="en-US" b="0" dirty="0" err="1">
                <a:latin typeface="Times New Roman"/>
                <a:cs typeface="Times New Roman"/>
              </a:rPr>
              <a:t>осуществляющий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деятельность</a:t>
            </a:r>
            <a:r>
              <a:rPr lang="en-US" b="0" dirty="0">
                <a:latin typeface="Times New Roman"/>
                <a:cs typeface="Times New Roman"/>
              </a:rPr>
              <a:t> по </a:t>
            </a:r>
            <a:r>
              <a:rPr lang="en-US" b="0" dirty="0" err="1">
                <a:latin typeface="Times New Roman"/>
                <a:cs typeface="Times New Roman"/>
              </a:rPr>
              <a:t>заготовке</a:t>
            </a:r>
            <a:r>
              <a:rPr lang="en-US" b="0" dirty="0">
                <a:latin typeface="Times New Roman"/>
                <a:cs typeface="Times New Roman"/>
              </a:rPr>
              <a:t>, </a:t>
            </a:r>
            <a:r>
              <a:rPr lang="en-US" b="0" dirty="0" err="1">
                <a:latin typeface="Times New Roman"/>
                <a:cs typeface="Times New Roman"/>
              </a:rPr>
              <a:t>хранению</a:t>
            </a:r>
            <a:r>
              <a:rPr lang="en-US" b="0" dirty="0">
                <a:latin typeface="Times New Roman"/>
                <a:cs typeface="Times New Roman"/>
              </a:rPr>
              <a:t>, </a:t>
            </a:r>
            <a:r>
              <a:rPr lang="en-US" b="0" dirty="0" err="1">
                <a:latin typeface="Times New Roman"/>
                <a:cs typeface="Times New Roman"/>
              </a:rPr>
              <a:t>переработке</a:t>
            </a:r>
            <a:r>
              <a:rPr lang="en-US" b="0" dirty="0">
                <a:latin typeface="Times New Roman"/>
                <a:cs typeface="Times New Roman"/>
              </a:rPr>
              <a:t>, </a:t>
            </a:r>
            <a:r>
              <a:rPr lang="en-US" b="0" dirty="0" err="1">
                <a:latin typeface="Times New Roman"/>
                <a:cs typeface="Times New Roman"/>
              </a:rPr>
              <a:t>сортировке</a:t>
            </a:r>
            <a:r>
              <a:rPr lang="en-US" b="0" dirty="0">
                <a:latin typeface="Times New Roman"/>
                <a:cs typeface="Times New Roman"/>
              </a:rPr>
              <a:t>, </a:t>
            </a:r>
            <a:r>
              <a:rPr lang="en-US" b="0" dirty="0" err="1">
                <a:latin typeface="Times New Roman"/>
                <a:cs typeface="Times New Roman"/>
              </a:rPr>
              <a:t>убою</a:t>
            </a:r>
            <a:r>
              <a:rPr lang="en-US" b="0" dirty="0">
                <a:latin typeface="Times New Roman"/>
                <a:cs typeface="Times New Roman"/>
              </a:rPr>
              <a:t>, </a:t>
            </a:r>
            <a:r>
              <a:rPr lang="en-US" b="0" dirty="0" err="1">
                <a:latin typeface="Times New Roman"/>
                <a:cs typeface="Times New Roman"/>
              </a:rPr>
              <a:t>первичной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переработке</a:t>
            </a:r>
            <a:r>
              <a:rPr lang="en-US" b="0" dirty="0">
                <a:latin typeface="Times New Roman"/>
                <a:cs typeface="Times New Roman"/>
              </a:rPr>
              <a:t>, </a:t>
            </a:r>
            <a:r>
              <a:rPr lang="en-US" b="0" dirty="0" err="1">
                <a:latin typeface="Times New Roman"/>
                <a:cs typeface="Times New Roman"/>
              </a:rPr>
              <a:t>охлаждению</a:t>
            </a:r>
            <a:r>
              <a:rPr lang="en-US" b="0" dirty="0">
                <a:latin typeface="Times New Roman"/>
                <a:cs typeface="Times New Roman"/>
              </a:rPr>
              <a:t>, </a:t>
            </a:r>
            <a:r>
              <a:rPr lang="en-US" b="0" dirty="0" err="1">
                <a:latin typeface="Times New Roman"/>
                <a:cs typeface="Times New Roman"/>
              </a:rPr>
              <a:t>подготовке</a:t>
            </a:r>
            <a:r>
              <a:rPr lang="en-US" b="0" dirty="0">
                <a:latin typeface="Times New Roman"/>
                <a:cs typeface="Times New Roman"/>
              </a:rPr>
              <a:t> к </a:t>
            </a:r>
            <a:r>
              <a:rPr lang="en-US" b="0" dirty="0" err="1">
                <a:latin typeface="Times New Roman"/>
                <a:cs typeface="Times New Roman"/>
              </a:rPr>
              <a:t>реализации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сельскохозяйственной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продукции</a:t>
            </a:r>
            <a:r>
              <a:rPr lang="en-US" b="0" dirty="0">
                <a:latin typeface="Times New Roman"/>
                <a:cs typeface="Times New Roman"/>
              </a:rPr>
              <a:t>, </a:t>
            </a:r>
            <a:r>
              <a:rPr lang="en-US" b="0" dirty="0" err="1">
                <a:latin typeface="Times New Roman"/>
                <a:cs typeface="Times New Roman"/>
              </a:rPr>
              <a:t>дикорастущих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пищевых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ресурсов</a:t>
            </a:r>
            <a:r>
              <a:rPr lang="en-US" b="0" dirty="0">
                <a:latin typeface="Times New Roman"/>
                <a:cs typeface="Times New Roman"/>
              </a:rPr>
              <a:t>, а </a:t>
            </a:r>
            <a:r>
              <a:rPr lang="en-US" b="0" dirty="0" err="1">
                <a:latin typeface="Times New Roman"/>
                <a:cs typeface="Times New Roman"/>
              </a:rPr>
              <a:t>также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продуктов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переработки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указанной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продукции</a:t>
            </a:r>
            <a:r>
              <a:rPr lang="en-US" b="0" dirty="0">
                <a:latin typeface="Times New Roman"/>
                <a:cs typeface="Times New Roman"/>
              </a:rPr>
              <a:t>,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en-US" b="0" dirty="0" err="1">
                <a:latin typeface="Times New Roman"/>
                <a:cs typeface="Times New Roman"/>
              </a:rPr>
              <a:t>объединяющий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не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менее</a:t>
            </a:r>
            <a:r>
              <a:rPr lang="en-US" b="0" dirty="0">
                <a:latin typeface="Times New Roman"/>
                <a:cs typeface="Times New Roman"/>
              </a:rPr>
              <a:t> 10 </a:t>
            </a:r>
            <a:r>
              <a:rPr lang="en-US" b="0" dirty="0" err="1">
                <a:latin typeface="Times New Roman"/>
                <a:cs typeface="Times New Roman"/>
              </a:rPr>
              <a:t>сельскохозяйственных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товаропроизводителей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на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правах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членов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кооперативов</a:t>
            </a:r>
            <a:r>
              <a:rPr lang="en-US" b="0" dirty="0">
                <a:latin typeface="Times New Roman"/>
                <a:cs typeface="Times New Roman"/>
              </a:rPr>
              <a:t> (</a:t>
            </a:r>
            <a:r>
              <a:rPr lang="en-US" b="0" dirty="0" err="1">
                <a:latin typeface="Times New Roman"/>
                <a:cs typeface="Times New Roman"/>
              </a:rPr>
              <a:t>кроме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ассоциированного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членства</a:t>
            </a:r>
            <a:r>
              <a:rPr lang="en-US" b="0" dirty="0">
                <a:latin typeface="Times New Roman"/>
                <a:cs typeface="Times New Roman"/>
              </a:rPr>
              <a:t>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en-US" b="0" dirty="0" err="1">
                <a:latin typeface="Times New Roman"/>
                <a:cs typeface="Times New Roman"/>
              </a:rPr>
              <a:t>не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менее</a:t>
            </a:r>
            <a:r>
              <a:rPr lang="en-US" b="0" dirty="0">
                <a:latin typeface="Times New Roman"/>
                <a:cs typeface="Times New Roman"/>
              </a:rPr>
              <a:t> 70 </a:t>
            </a:r>
            <a:r>
              <a:rPr lang="en-US" b="0" dirty="0" err="1">
                <a:latin typeface="Times New Roman"/>
                <a:cs typeface="Times New Roman"/>
              </a:rPr>
              <a:t>процентов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выручки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СПоК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должно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формироваться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за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счет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осуществления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перерабатывающей</a:t>
            </a:r>
            <a:r>
              <a:rPr lang="en-US" b="0" dirty="0">
                <a:latin typeface="Times New Roman"/>
                <a:cs typeface="Times New Roman"/>
              </a:rPr>
              <a:t> и (</a:t>
            </a:r>
            <a:r>
              <a:rPr lang="en-US" b="0" dirty="0" err="1">
                <a:latin typeface="Times New Roman"/>
                <a:cs typeface="Times New Roman"/>
              </a:rPr>
              <a:t>или</a:t>
            </a:r>
            <a:r>
              <a:rPr lang="en-US" b="0" dirty="0">
                <a:latin typeface="Times New Roman"/>
                <a:cs typeface="Times New Roman"/>
              </a:rPr>
              <a:t>) </a:t>
            </a:r>
            <a:r>
              <a:rPr lang="en-US" b="0" dirty="0" err="1">
                <a:latin typeface="Times New Roman"/>
                <a:cs typeface="Times New Roman"/>
              </a:rPr>
              <a:t>сбытовой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деятельности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указанной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продукции</a:t>
            </a:r>
            <a:endParaRPr lang="en-US" b="0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ü"/>
              <a:defRPr/>
            </a:pPr>
            <a:endParaRPr lang="en-US" sz="1600" b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85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зображение выглядит как текст, силуэ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7C1BFBF-D055-4354-8439-88B135434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55760" y="-63854"/>
            <a:ext cx="4948514" cy="692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323528" y="152656"/>
            <a:ext cx="8568952" cy="54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114300" sx="103000" sy="103000" algn="ctr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Субсидирование сельскохозяйственных потребительских кооперативов</a:t>
            </a:r>
            <a:endParaRPr lang="en-US" sz="18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2054" name="Rectangle 6"/>
          <p:cNvSpPr>
            <a:spLocks noRot="1" noChangeArrowheads="1"/>
          </p:cNvSpPr>
          <p:nvPr/>
        </p:nvSpPr>
        <p:spPr bwMode="auto">
          <a:xfrm>
            <a:off x="2438400" y="4797425"/>
            <a:ext cx="6526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charset="0"/>
              <a:buNone/>
            </a:pPr>
            <a:endParaRPr lang="ru-RU" altLang="ru-RU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095" name="Схема 3095">
            <a:extLst>
              <a:ext uri="{FF2B5EF4-FFF2-40B4-BE49-F238E27FC236}">
                <a16:creationId xmlns:a16="http://schemas.microsoft.com/office/drawing/2014/main" xmlns="" id="{F39906C3-28B1-4F0B-83BA-B6B80279C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712154"/>
              </p:ext>
            </p:extLst>
          </p:nvPr>
        </p:nvGraphicFramePr>
        <p:xfrm>
          <a:off x="472525" y="795630"/>
          <a:ext cx="8275573" cy="589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55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F7421840-62FE-4ADB-AA5D-735546CC2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81279" y="157733"/>
            <a:ext cx="2563456" cy="142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323528" y="152656"/>
            <a:ext cx="8568952" cy="54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114300" sx="103000" sy="103000" algn="ctr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Опыт</a:t>
            </a:r>
            <a:r>
              <a:rPr lang="en-US" sz="18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развития</a:t>
            </a:r>
            <a:r>
              <a:rPr lang="en-US" sz="18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сельскохозяйствнной</a:t>
            </a:r>
            <a:r>
              <a:rPr lang="en-US" sz="18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кооперации</a:t>
            </a:r>
            <a:r>
              <a:rPr lang="en-US" sz="1800" dirty="0">
                <a:solidFill>
                  <a:schemeClr val="tx2"/>
                </a:solidFill>
                <a:latin typeface="Times New Roman"/>
                <a:cs typeface="Times New Roman"/>
              </a:rPr>
              <a:t> в </a:t>
            </a: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Республике</a:t>
            </a:r>
            <a:r>
              <a:rPr lang="en-US" sz="18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Карелия</a:t>
            </a:r>
          </a:p>
        </p:txBody>
      </p:sp>
      <p:sp>
        <p:nvSpPr>
          <p:cNvPr id="2054" name="Rectangle 6"/>
          <p:cNvSpPr>
            <a:spLocks noRot="1" noChangeArrowheads="1"/>
          </p:cNvSpPr>
          <p:nvPr/>
        </p:nvSpPr>
        <p:spPr bwMode="auto">
          <a:xfrm>
            <a:off x="2438400" y="4797425"/>
            <a:ext cx="6526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charset="0"/>
              <a:buNone/>
            </a:pPr>
            <a:endParaRPr lang="ru-RU" altLang="ru-RU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AF14F42-21D4-417B-BF22-B522473C1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" y="5190339"/>
            <a:ext cx="2563456" cy="142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" name="Прямоугольник 247">
            <a:extLst>
              <a:ext uri="{FF2B5EF4-FFF2-40B4-BE49-F238E27FC236}">
                <a16:creationId xmlns:a16="http://schemas.microsoft.com/office/drawing/2014/main" xmlns="" id="{CD61F16F-2871-46C7-9D78-A0E045ECA867}"/>
              </a:ext>
            </a:extLst>
          </p:cNvPr>
          <p:cNvSpPr/>
          <p:nvPr/>
        </p:nvSpPr>
        <p:spPr bwMode="auto">
          <a:xfrm>
            <a:off x="319931" y="940852"/>
            <a:ext cx="8290142" cy="586133"/>
          </a:xfrm>
          <a:prstGeom prst="rect">
            <a:avLst/>
          </a:prstGeom>
          <a:solidFill>
            <a:schemeClr val="bg1">
              <a:alpha val="39000"/>
            </a:schemeClr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/>
            <a:r>
              <a:rPr lang="ru-RU" sz="1600" dirty="0">
                <a:solidFill>
                  <a:srgbClr val="FF0000"/>
                </a:solidFill>
                <a:latin typeface="Times New Roman"/>
                <a:cs typeface="Times New Roman"/>
              </a:rPr>
              <a:t> Сельскохозяйственный потребительский перерабатывающий сбытовой кооператив «</a:t>
            </a:r>
            <a:r>
              <a:rPr lang="ru-RU" sz="1600" dirty="0" err="1">
                <a:solidFill>
                  <a:srgbClr val="FF0000"/>
                </a:solidFill>
                <a:latin typeface="Times New Roman"/>
                <a:cs typeface="Times New Roman"/>
              </a:rPr>
              <a:t>АгроАльянс</a:t>
            </a:r>
            <a:r>
              <a:rPr lang="ru-RU" sz="1600" dirty="0">
                <a:solidFill>
                  <a:srgbClr val="FF0000"/>
                </a:solidFill>
                <a:latin typeface="Times New Roman"/>
                <a:cs typeface="Times New Roman"/>
              </a:rPr>
              <a:t>»</a:t>
            </a:r>
          </a:p>
          <a:p>
            <a:endParaRPr lang="ru-RU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9" name="Рисунок 29" descr="Изображение выглядит как дерево, внешний, трава, мусор&#10;&#10;Автоматически созданное описание">
            <a:extLst>
              <a:ext uri="{FF2B5EF4-FFF2-40B4-BE49-F238E27FC236}">
                <a16:creationId xmlns:a16="http://schemas.microsoft.com/office/drawing/2014/main" xmlns="" id="{FCB3700F-84F5-46D0-92F0-53A8412D3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1884130"/>
            <a:ext cx="2386040" cy="2120936"/>
          </a:xfrm>
          <a:prstGeom prst="ellipse">
            <a:avLst/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78B238F-1602-4B3C-A96E-A1F9DE19523E}"/>
              </a:ext>
            </a:extLst>
          </p:cNvPr>
          <p:cNvSpPr txBox="1"/>
          <p:nvPr/>
        </p:nvSpPr>
        <p:spPr>
          <a:xfrm>
            <a:off x="135372" y="1718972"/>
            <a:ext cx="5444740" cy="504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ru-RU" sz="1700" dirty="0">
                <a:solidFill>
                  <a:srgbClr val="FF0000"/>
                </a:solidFill>
                <a:latin typeface="Times New Roman"/>
                <a:cs typeface="Arial"/>
              </a:rPr>
              <a:t>Расположение</a:t>
            </a:r>
            <a:r>
              <a:rPr lang="ru-RU" sz="1700" b="0" dirty="0">
                <a:latin typeface="Arial"/>
                <a:cs typeface="Arial"/>
              </a:rPr>
              <a:t>: </a:t>
            </a:r>
            <a:r>
              <a:rPr lang="ru-RU" sz="1700" b="0" dirty="0">
                <a:latin typeface="Times New Roman"/>
                <a:cs typeface="Arial"/>
              </a:rPr>
              <a:t>Олонецкий район</a:t>
            </a:r>
            <a:r>
              <a:rPr lang="en-US" sz="1700" b="0" dirty="0">
                <a:latin typeface="Times New Roman"/>
                <a:cs typeface="Arial"/>
              </a:rPr>
              <a:t>​</a:t>
            </a:r>
            <a:endParaRPr lang="ru-RU" sz="1700" dirty="0"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ru-RU" sz="1700" dirty="0">
                <a:solidFill>
                  <a:srgbClr val="FF0000"/>
                </a:solidFill>
                <a:latin typeface="Times New Roman"/>
                <a:cs typeface="Arial"/>
              </a:rPr>
              <a:t>Число членов кооператива</a:t>
            </a:r>
            <a:r>
              <a:rPr lang="ru-RU" sz="1700" b="0" dirty="0">
                <a:solidFill>
                  <a:srgbClr val="FF0000"/>
                </a:solidFill>
                <a:latin typeface="Times New Roman"/>
                <a:cs typeface="Arial"/>
              </a:rPr>
              <a:t>:</a:t>
            </a:r>
            <a:r>
              <a:rPr lang="ru-RU" sz="1700" b="0" dirty="0">
                <a:latin typeface="Times New Roman"/>
                <a:cs typeface="Arial"/>
              </a:rPr>
              <a:t> 12, из них </a:t>
            </a:r>
            <a:br>
              <a:rPr lang="ru-RU" sz="1700" b="0" dirty="0">
                <a:latin typeface="Times New Roman"/>
                <a:cs typeface="Arial"/>
              </a:rPr>
            </a:br>
            <a:r>
              <a:rPr lang="ru-RU" sz="1700" b="0" dirty="0">
                <a:latin typeface="Times New Roman"/>
                <a:cs typeface="Arial"/>
              </a:rPr>
              <a:t>5 - К(Ф)Х, </a:t>
            </a:r>
            <a:r>
              <a:rPr lang="en-US" sz="1700" b="0" dirty="0">
                <a:latin typeface="Times New Roman"/>
                <a:cs typeface="Arial"/>
              </a:rPr>
              <a:t>​</a:t>
            </a:r>
            <a:r>
              <a:rPr lang="ru-RU" sz="1700" b="0" dirty="0">
                <a:latin typeface="Times New Roman"/>
              </a:rPr>
              <a:t>3 - юр. лица, 4 - </a:t>
            </a:r>
            <a:r>
              <a:rPr lang="ru-RU" sz="1700" b="0" dirty="0">
                <a:latin typeface="Times New Roman"/>
                <a:cs typeface="Times New Roman"/>
              </a:rPr>
              <a:t>ЛПХ</a:t>
            </a:r>
            <a:r>
              <a:rPr lang="ru-RU" sz="1700" b="0" dirty="0">
                <a:latin typeface="Arial"/>
                <a:cs typeface="Arial"/>
              </a:rPr>
              <a:t>​</a:t>
            </a:r>
            <a:endParaRPr lang="en-US" sz="1700" b="0" dirty="0">
              <a:latin typeface="Times New Roman"/>
              <a:cs typeface="Times New Roman"/>
            </a:endParaRPr>
          </a:p>
          <a:p>
            <a:pPr marL="285750" indent="-285750">
              <a:buFont typeface="Wingdings"/>
              <a:buChar char="ü"/>
            </a:pPr>
            <a:r>
              <a:rPr lang="ru-RU" sz="1700" dirty="0">
                <a:solidFill>
                  <a:srgbClr val="FF0000"/>
                </a:solidFill>
                <a:latin typeface="Times New Roman"/>
                <a:cs typeface="Arial"/>
              </a:rPr>
              <a:t>Вид деятельности</a:t>
            </a:r>
            <a:r>
              <a:rPr lang="ru-RU" sz="1700" b="0" dirty="0">
                <a:solidFill>
                  <a:srgbClr val="FF0000"/>
                </a:solidFill>
                <a:latin typeface="Times New Roman"/>
                <a:cs typeface="Arial"/>
              </a:rPr>
              <a:t>:</a:t>
            </a:r>
            <a:r>
              <a:rPr lang="ru-RU" sz="1700" b="0" dirty="0">
                <a:latin typeface="Times New Roman"/>
                <a:cs typeface="Arial"/>
              </a:rPr>
              <a:t> заготовка, переработка и реализация садовых и дикорастущих ягод, меда с целью производства и сбыта варенья, джемов и мармелада</a:t>
            </a:r>
            <a:r>
              <a:rPr lang="en-US" sz="1700" b="0" dirty="0">
                <a:latin typeface="Times New Roman"/>
                <a:cs typeface="Arial"/>
              </a:rPr>
              <a:t>​</a:t>
            </a:r>
          </a:p>
          <a:p>
            <a:pPr marL="285750" indent="-285750">
              <a:buFont typeface="Wingdings"/>
              <a:buChar char="ü"/>
            </a:pPr>
            <a:r>
              <a:rPr lang="ru-RU" sz="1700" dirty="0">
                <a:solidFill>
                  <a:srgbClr val="FF0000"/>
                </a:solidFill>
                <a:latin typeface="Times New Roman"/>
                <a:cs typeface="Arial"/>
              </a:rPr>
              <a:t>Цель кооператива: </a:t>
            </a:r>
            <a:r>
              <a:rPr lang="ru-RU" sz="1700" b="0" dirty="0">
                <a:latin typeface="Times New Roman"/>
                <a:cs typeface="Arial"/>
              </a:rPr>
              <a:t>содействие членам кооператива в переработке,  хранении, упаковке, транспортировке, маркетингу, сбыте сельхозпродукции; в снабжении техникой, удобрениями, ГСМ, посадочным материалом, пр.</a:t>
            </a:r>
            <a:r>
              <a:rPr lang="en-US" sz="1700" b="0" dirty="0">
                <a:latin typeface="Times New Roman"/>
                <a:cs typeface="Arial"/>
              </a:rPr>
              <a:t>​</a:t>
            </a:r>
          </a:p>
          <a:p>
            <a:pPr marL="285750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ru-RU" sz="1700" dirty="0">
                <a:solidFill>
                  <a:srgbClr val="FF0000"/>
                </a:solidFill>
                <a:latin typeface="Times New Roman"/>
                <a:cs typeface="Times New Roman"/>
              </a:rPr>
              <a:t>Объем реализации в 2020 г.:</a:t>
            </a:r>
            <a:r>
              <a:rPr lang="ru-RU" sz="1700" dirty="0">
                <a:latin typeface="Times New Roman"/>
                <a:cs typeface="Times New Roman"/>
              </a:rPr>
              <a:t> </a:t>
            </a:r>
            <a:endParaRPr lang="en-US" sz="1700" dirty="0">
              <a:latin typeface="Arial"/>
              <a:cs typeface="Arial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00" b="0" dirty="0">
                <a:solidFill>
                  <a:srgbClr val="FF0000"/>
                </a:solidFill>
                <a:latin typeface="Times New Roman"/>
                <a:cs typeface="Times New Roman"/>
              </a:rPr>
              <a:t>мед</a:t>
            </a:r>
            <a:r>
              <a:rPr lang="ru-RU" sz="1700" b="0" dirty="0">
                <a:latin typeface="Times New Roman"/>
                <a:cs typeface="Times New Roman"/>
              </a:rPr>
              <a:t> – 2 тонны (первый год реализации)</a:t>
            </a:r>
            <a:endParaRPr lang="en-US" sz="1700" b="0" dirty="0">
              <a:latin typeface="Arial"/>
              <a:cs typeface="Arial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00" b="0" dirty="0">
                <a:solidFill>
                  <a:srgbClr val="FF0000"/>
                </a:solidFill>
                <a:latin typeface="Times New Roman"/>
                <a:cs typeface="Times New Roman"/>
              </a:rPr>
              <a:t>ягода садовая </a:t>
            </a:r>
            <a:r>
              <a:rPr lang="ru-RU" sz="1700" b="0" dirty="0">
                <a:latin typeface="Times New Roman"/>
                <a:cs typeface="Times New Roman"/>
              </a:rPr>
              <a:t>– 8,4 тонны (+ 6 тонн или 350 % к 2019 году)</a:t>
            </a:r>
            <a:endParaRPr lang="en-US" sz="1700" b="0" dirty="0">
              <a:latin typeface="Arial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ru-RU" sz="1700" dirty="0">
                <a:solidFill>
                  <a:srgbClr val="FF0000"/>
                </a:solidFill>
                <a:latin typeface="Times New Roman"/>
                <a:cs typeface="Arial"/>
              </a:rPr>
              <a:t>Сбыт</a:t>
            </a:r>
            <a:r>
              <a:rPr lang="ru-RU" sz="1700" b="0" dirty="0">
                <a:latin typeface="Times New Roman"/>
                <a:cs typeface="Arial"/>
              </a:rPr>
              <a:t>: магазины Олонецкого района и торговые сети </a:t>
            </a:r>
            <a:r>
              <a:rPr lang="en-US" sz="1700" b="0" dirty="0">
                <a:latin typeface="Times New Roman"/>
                <a:cs typeface="Arial"/>
              </a:rPr>
              <a:t>​</a:t>
            </a:r>
            <a:r>
              <a:rPr lang="ru-RU" sz="1700" b="0" dirty="0" err="1">
                <a:latin typeface="Times New Roman"/>
                <a:cs typeface="Arial"/>
              </a:rPr>
              <a:t>г.Санкт</a:t>
            </a:r>
            <a:r>
              <a:rPr lang="ru-RU" sz="1700" b="0" dirty="0">
                <a:latin typeface="Times New Roman"/>
                <a:cs typeface="Arial"/>
              </a:rPr>
              <a:t>-Петербурга</a:t>
            </a:r>
          </a:p>
          <a:p>
            <a:endParaRPr lang="ru-RU" sz="1600" dirty="0">
              <a:cs typeface="Arial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A8A22165-451E-4AF8-873F-8443252BEAA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/>
          <a:srcRect l="4724" r="2444"/>
          <a:stretch/>
        </p:blipFill>
        <p:spPr bwMode="auto">
          <a:xfrm>
            <a:off x="5510972" y="4190373"/>
            <a:ext cx="1711750" cy="1534500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890EF25E-B128-4134-8785-127B260418A0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/>
          <a:srcRect t="4631" r="-618" b="4631"/>
          <a:stretch/>
        </p:blipFill>
        <p:spPr bwMode="auto">
          <a:xfrm>
            <a:off x="7256056" y="5049905"/>
            <a:ext cx="1636424" cy="1555425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932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CECAFDE-8AEC-4972-9E53-C575EC818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9" y="0"/>
            <a:ext cx="8480995" cy="481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323528" y="152656"/>
            <a:ext cx="8568952" cy="54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114300" sx="103000" sy="103000" algn="ctr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Опыт</a:t>
            </a:r>
            <a:r>
              <a:rPr lang="en-US" sz="18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развития</a:t>
            </a:r>
            <a:r>
              <a:rPr lang="en-US" sz="18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сельскохозяйствнной</a:t>
            </a:r>
            <a:r>
              <a:rPr lang="en-US" sz="18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кооперации</a:t>
            </a:r>
            <a:r>
              <a:rPr lang="en-US" sz="1800" dirty="0">
                <a:solidFill>
                  <a:schemeClr val="tx2"/>
                </a:solidFill>
                <a:latin typeface="Times New Roman"/>
                <a:cs typeface="Times New Roman"/>
              </a:rPr>
              <a:t> в </a:t>
            </a: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Республике</a:t>
            </a:r>
            <a:r>
              <a:rPr lang="en-US" sz="18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Карелия</a:t>
            </a:r>
          </a:p>
        </p:txBody>
      </p:sp>
      <p:sp>
        <p:nvSpPr>
          <p:cNvPr id="2054" name="Rectangle 6"/>
          <p:cNvSpPr>
            <a:spLocks noRot="1" noChangeArrowheads="1"/>
          </p:cNvSpPr>
          <p:nvPr/>
        </p:nvSpPr>
        <p:spPr bwMode="auto">
          <a:xfrm>
            <a:off x="2438400" y="4797425"/>
            <a:ext cx="6526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charset="0"/>
              <a:buNone/>
            </a:pPr>
            <a:endParaRPr lang="ru-RU" altLang="ru-RU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AF14F42-21D4-417B-BF22-B522473C1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" y="5190339"/>
            <a:ext cx="2563456" cy="142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xmlns="" id="{376B3AEB-2CE9-4778-ACF5-8666884661B3}"/>
              </a:ext>
            </a:extLst>
          </p:cNvPr>
          <p:cNvSpPr txBox="1"/>
          <p:nvPr/>
        </p:nvSpPr>
        <p:spPr>
          <a:xfrm>
            <a:off x="412424" y="1169035"/>
            <a:ext cx="830891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2020 год - </a:t>
            </a:r>
            <a:r>
              <a:rPr lang="ru-RU" b="1" dirty="0">
                <a:latin typeface="Times New Roman"/>
                <a:cs typeface="Times New Roman"/>
              </a:rPr>
              <a:t>СППСК «</a:t>
            </a:r>
            <a:r>
              <a:rPr lang="ru-RU" b="1" dirty="0" err="1">
                <a:latin typeface="Times New Roman"/>
                <a:cs typeface="Times New Roman"/>
              </a:rPr>
              <a:t>АгроАльянс</a:t>
            </a:r>
            <a:r>
              <a:rPr lang="ru-RU" b="1" dirty="0">
                <a:latin typeface="Times New Roman"/>
                <a:cs typeface="Times New Roman"/>
              </a:rPr>
              <a:t>» признан получателем: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b="0" dirty="0">
                <a:latin typeface="Times New Roman"/>
                <a:cs typeface="Times New Roman"/>
              </a:rPr>
              <a:t>грант для развития материально-технической базы - </a:t>
            </a:r>
            <a:r>
              <a:rPr lang="ru-RU" b="0" dirty="0">
                <a:solidFill>
                  <a:srgbClr val="C00000"/>
                </a:solidFill>
                <a:latin typeface="Times New Roman"/>
                <a:cs typeface="Times New Roman"/>
              </a:rPr>
              <a:t>10,1 млн. рублей </a:t>
            </a:r>
            <a:endParaRPr lang="ru-RU" b="0" dirty="0">
              <a:cs typeface="Calibri"/>
            </a:endParaRPr>
          </a:p>
          <a:p>
            <a:pPr lvl="3" algn="just"/>
            <a:r>
              <a:rPr lang="ru-RU" b="0" i="1" dirty="0">
                <a:latin typeface="Times New Roman"/>
                <a:cs typeface="Times New Roman"/>
              </a:rPr>
              <a:t>на проведение ремонта здания цеха по переработке садовых и дикорастущих ягод, приобретение оборудования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b="0" dirty="0">
                <a:latin typeface="Times New Roman"/>
                <a:cs typeface="Times New Roman"/>
              </a:rPr>
              <a:t>субсидия на возмещение затрат на приобретение техники - </a:t>
            </a:r>
            <a:r>
              <a:rPr lang="ru-RU" b="0" dirty="0">
                <a:solidFill>
                  <a:srgbClr val="C00000"/>
                </a:solidFill>
                <a:latin typeface="Times New Roman"/>
                <a:cs typeface="Times New Roman"/>
              </a:rPr>
              <a:t>0,5 млн. рублей </a:t>
            </a:r>
            <a:endParaRPr lang="ru-RU" b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2019 год - </a:t>
            </a:r>
            <a:r>
              <a:rPr lang="ru-RU" dirty="0">
                <a:latin typeface="Times New Roman"/>
                <a:cs typeface="Times New Roman"/>
              </a:rPr>
              <a:t>в неделимый фонд кооператива направлены средства </a:t>
            </a:r>
            <a:r>
              <a:rPr lang="ru-RU" b="1" dirty="0">
                <a:latin typeface="Times New Roman"/>
                <a:cs typeface="Times New Roman"/>
              </a:rPr>
              <a:t>3 грантов «</a:t>
            </a:r>
            <a:r>
              <a:rPr lang="ru-RU" b="1" dirty="0" err="1">
                <a:latin typeface="Times New Roman"/>
                <a:cs typeface="Times New Roman"/>
              </a:rPr>
              <a:t>Агростартап</a:t>
            </a:r>
            <a:r>
              <a:rPr lang="ru-RU" b="1" dirty="0">
                <a:latin typeface="Times New Roman"/>
                <a:cs typeface="Times New Roman"/>
              </a:rPr>
              <a:t>»  </a:t>
            </a:r>
            <a:r>
              <a:rPr lang="ru-RU" b="0" dirty="0">
                <a:latin typeface="Times New Roman"/>
                <a:cs typeface="Times New Roman"/>
              </a:rPr>
              <a:t>на приобретение оборудования для переработки и заморозки ягод, грузового автотранспорта на сумму </a:t>
            </a:r>
            <a:r>
              <a:rPr lang="ru-RU" b="0" dirty="0">
                <a:solidFill>
                  <a:srgbClr val="FF0000"/>
                </a:solidFill>
                <a:latin typeface="Times New Roman"/>
                <a:cs typeface="Times New Roman"/>
              </a:rPr>
              <a:t>6,7 млн. рублей</a:t>
            </a:r>
            <a:endParaRPr lang="ru-RU" b="0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2" name="Рисунок 2" descr="Изображение выглядит как внешний, небо, трава, дере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B0C99CDC-B090-48D3-AB43-5BF82D6ED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49" y="4157218"/>
            <a:ext cx="3228496" cy="2068347"/>
          </a:xfrm>
          <a:prstGeom prst="round2DiagRect">
            <a:avLst/>
          </a:prstGeom>
        </p:spPr>
      </p:pic>
      <p:pic>
        <p:nvPicPr>
          <p:cNvPr id="3" name="Рисунок 3" descr="Изображение выглядит как текст, небо, внешний, фургон&#10;&#10;Автоматически созданное описание">
            <a:extLst>
              <a:ext uri="{FF2B5EF4-FFF2-40B4-BE49-F238E27FC236}">
                <a16:creationId xmlns:a16="http://schemas.microsoft.com/office/drawing/2014/main" xmlns="" id="{4789DE17-9215-45B4-BACF-448163E97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5092" y="4160338"/>
            <a:ext cx="3407289" cy="2062106"/>
          </a:xfrm>
          <a:prstGeom prst="round2DiagRect">
            <a:avLst/>
          </a:prstGeom>
        </p:spPr>
      </p:pic>
      <p:pic>
        <p:nvPicPr>
          <p:cNvPr id="4" name="Рисунок 4" descr="Изображение выглядит как внутренний, загроможден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ADBB633E-A401-4900-8930-96056A56AD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5118" y="4161174"/>
            <a:ext cx="1711041" cy="2060432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80" y="5113713"/>
            <a:ext cx="2563456" cy="142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323528" y="152656"/>
            <a:ext cx="8568952" cy="54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114300" sx="103000" sy="103000" algn="ctr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Сопровождение</a:t>
            </a:r>
            <a:r>
              <a:rPr lang="en-US" sz="18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грантополучателей</a:t>
            </a:r>
            <a:endParaRPr lang="en-US" sz="18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" name="Схема 2">
            <a:extLst>
              <a:ext uri="{FF2B5EF4-FFF2-40B4-BE49-F238E27FC236}">
                <a16:creationId xmlns:a16="http://schemas.microsoft.com/office/drawing/2014/main" xmlns="" id="{BA94E47D-E80E-4B04-8EDF-621B06B0F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9011704"/>
              </p:ext>
            </p:extLst>
          </p:nvPr>
        </p:nvGraphicFramePr>
        <p:xfrm>
          <a:off x="229877" y="1089363"/>
          <a:ext cx="8569306" cy="479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117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80" y="4743751"/>
            <a:ext cx="2563456" cy="142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BC31F09-B70D-4157-8D71-BF573294A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9" y="0"/>
            <a:ext cx="8480995" cy="481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-27385"/>
            <a:ext cx="5472608" cy="310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323528" y="152656"/>
            <a:ext cx="8568952" cy="54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114300" sx="103000" sy="103000" algn="ctr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Поддержка малых форм хозяйствования</a:t>
            </a:r>
          </a:p>
        </p:txBody>
      </p:sp>
      <p:sp>
        <p:nvSpPr>
          <p:cNvPr id="2054" name="Rectangle 6"/>
          <p:cNvSpPr>
            <a:spLocks noRot="1" noChangeArrowheads="1"/>
          </p:cNvSpPr>
          <p:nvPr/>
        </p:nvSpPr>
        <p:spPr bwMode="auto">
          <a:xfrm>
            <a:off x="2438400" y="4797425"/>
            <a:ext cx="6526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charset="0"/>
              <a:buNone/>
            </a:pPr>
            <a:endParaRPr lang="ru-RU" altLang="ru-RU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44389378"/>
              </p:ext>
            </p:extLst>
          </p:nvPr>
        </p:nvGraphicFramePr>
        <p:xfrm>
          <a:off x="1135169" y="1523155"/>
          <a:ext cx="6893215" cy="471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6601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4" y="0"/>
            <a:ext cx="4948514" cy="692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323528" y="152656"/>
            <a:ext cx="8568952" cy="54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114300" sx="103000" sy="103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«</a:t>
            </a:r>
            <a:r>
              <a:rPr lang="ru-RU" alt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Агростартап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054" name="Rectangle 6"/>
          <p:cNvSpPr>
            <a:spLocks noRot="1" noChangeArrowheads="1"/>
          </p:cNvSpPr>
          <p:nvPr/>
        </p:nvSpPr>
        <p:spPr bwMode="auto">
          <a:xfrm>
            <a:off x="2438400" y="4797425"/>
            <a:ext cx="6526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charset="0"/>
              <a:buNone/>
            </a:pPr>
            <a:endParaRPr lang="ru-RU" altLang="ru-RU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8"/>
          <a:stretch/>
        </p:blipFill>
        <p:spPr>
          <a:xfrm>
            <a:off x="6293969" y="4869160"/>
            <a:ext cx="2624894" cy="1826792"/>
          </a:xfrm>
          <a:prstGeom prst="round2Diag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36" y="873608"/>
            <a:ext cx="2624894" cy="1968670"/>
          </a:xfrm>
          <a:prstGeom prst="round2Diag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36" y="2924944"/>
            <a:ext cx="2693626" cy="1798206"/>
          </a:xfrm>
          <a:prstGeom prst="round2Diag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59476" y="897487"/>
            <a:ext cx="56915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заявляться КФХ или ИП, зарегистрированным в текущем году или гражданином РФ с обязательством зарегистрировать КФХ (или ИП) в течение 30 дней после победы на конкурсе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размер гранта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 млн. руб. (при специализации на разведении КРС мясного или молочного направления – 5 млн. руб.), максимальная доля гранта в составе затрат – 90 %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размер гранта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 млн. руб. (при специализации на разведении КРС мясного или молочного направления – 6 млн. руб.), максимальная доля гранта в составе затрат – 90 % при условии вложения в неделимый фонд </a:t>
            </a:r>
            <a:r>
              <a:rPr lang="ru-RU" alt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 25 до 50 процентов средств гранта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предоставления гранта:</a:t>
            </a: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использования – 18 месяцев</a:t>
            </a: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сумме гранта до 2 млн. руб. обязан создать не менее 1 рабочего места, при сумме свыше 2 млн. руб. – не менее 2 рабочих мест</a:t>
            </a:r>
          </a:p>
          <a:p>
            <a:pPr fontAlgn="auto">
              <a:spcAft>
                <a:spcPts val="0"/>
              </a:spcAft>
              <a:defRPr/>
            </a:pPr>
            <a:endParaRPr lang="ru-RU" alt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5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80" y="5113713"/>
            <a:ext cx="2563456" cy="142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323528" y="152656"/>
            <a:ext cx="8568952" cy="54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114300" sx="103000" sy="103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«</a:t>
            </a:r>
            <a:r>
              <a:rPr lang="ru-RU" alt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Агростартап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направления расходования средств</a:t>
            </a:r>
          </a:p>
        </p:txBody>
      </p:sp>
      <p:sp>
        <p:nvSpPr>
          <p:cNvPr id="2054" name="Rectangle 6"/>
          <p:cNvSpPr>
            <a:spLocks noRot="1" noChangeArrowheads="1"/>
          </p:cNvSpPr>
          <p:nvPr/>
        </p:nvSpPr>
        <p:spPr bwMode="auto">
          <a:xfrm>
            <a:off x="2438400" y="4797425"/>
            <a:ext cx="6526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charset="0"/>
              <a:buNone/>
            </a:pPr>
            <a:endParaRPr lang="ru-RU" altLang="ru-RU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8012" y="1124744"/>
            <a:ext cx="54366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земель сельскохозяйственного назначения для осуществления деятельности КФХ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Приобретение, строительство,  реконструкция ремонт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производственных и складских зданий 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подключение к ним инженерных сетей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ПСД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сельскохозяйственных животных 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(кроме свиней)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рыбопосадочного материала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сельхозтехники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переработки,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грузового автомобильного транспорта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транспорта для мобильной торговли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посадочного материала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многолетних насаждений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25-50 % средств гранта в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неделимый фонд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 кредитов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полученных на реализацию проекта (20%)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по доставке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и оборудования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42" y="868101"/>
            <a:ext cx="2651786" cy="1988840"/>
          </a:xfrm>
          <a:prstGeom prst="round2Diag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8" b="13080"/>
          <a:stretch/>
        </p:blipFill>
        <p:spPr>
          <a:xfrm>
            <a:off x="6228184" y="2940911"/>
            <a:ext cx="2816862" cy="3713028"/>
          </a:xfrm>
          <a:prstGeom prst="round2Diag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4344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80" y="5113713"/>
            <a:ext cx="2563456" cy="142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323528" y="152656"/>
            <a:ext cx="8568952" cy="54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114300" sx="103000" sy="103000" algn="ctr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Грант «</a:t>
            </a:r>
            <a:r>
              <a:rPr lang="ru-RU" altLang="ru-RU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Агростартап</a:t>
            </a:r>
            <a:r>
              <a:rPr 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»</a:t>
            </a:r>
            <a:r>
              <a:rPr lang="ru-RU" alt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: требования к участнику, д</a:t>
            </a:r>
            <a:r>
              <a:rPr 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окументы для участия в отборе</a:t>
            </a:r>
            <a:endParaRPr lang="ru-RU" altLang="ru-RU" sz="18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2054" name="Rectangle 6"/>
          <p:cNvSpPr>
            <a:spLocks noRot="1" noChangeArrowheads="1"/>
          </p:cNvSpPr>
          <p:nvPr/>
        </p:nvSpPr>
        <p:spPr bwMode="auto">
          <a:xfrm>
            <a:off x="2438400" y="4797425"/>
            <a:ext cx="6526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charset="0"/>
              <a:buNone/>
            </a:pPr>
            <a:endParaRPr lang="ru-RU" altLang="ru-RU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471" y="741616"/>
            <a:ext cx="7824826" cy="57971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  <a:latin typeface="Times New Roman"/>
                <a:cs typeface="Times New Roman"/>
              </a:rPr>
              <a:t>Требования к участнику: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en-US" sz="1600" b="0" dirty="0">
                <a:latin typeface="Times New Roman"/>
                <a:cs typeface="Times New Roman"/>
              </a:rPr>
              <a:t>КФХ </a:t>
            </a:r>
            <a:r>
              <a:rPr lang="en-US" sz="1600" b="0" dirty="0" err="1">
                <a:latin typeface="Times New Roman"/>
                <a:cs typeface="Times New Roman"/>
              </a:rPr>
              <a:t>или</a:t>
            </a:r>
            <a:r>
              <a:rPr lang="en-US" sz="1600" b="0" dirty="0">
                <a:latin typeface="Times New Roman"/>
                <a:cs typeface="Times New Roman"/>
              </a:rPr>
              <a:t> ИП, </a:t>
            </a:r>
            <a:r>
              <a:rPr lang="en-US" sz="1600" b="0" dirty="0" err="1">
                <a:latin typeface="Times New Roman"/>
                <a:cs typeface="Times New Roman"/>
              </a:rPr>
              <a:t>зарегистрированные</a:t>
            </a:r>
            <a:r>
              <a:rPr lang="en-US" sz="1600" b="0" dirty="0">
                <a:latin typeface="Times New Roman"/>
                <a:cs typeface="Times New Roman"/>
              </a:rPr>
              <a:t> в </a:t>
            </a:r>
            <a:r>
              <a:rPr lang="en-US" sz="1600" b="0" dirty="0" err="1">
                <a:latin typeface="Times New Roman"/>
                <a:cs typeface="Times New Roman"/>
              </a:rPr>
              <a:t>текущем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финансовом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году</a:t>
            </a:r>
            <a:r>
              <a:rPr lang="en-US" sz="1600" b="0" dirty="0">
                <a:latin typeface="Times New Roman"/>
                <a:cs typeface="Times New Roman"/>
              </a:rPr>
              <a:t> (</a:t>
            </a:r>
            <a:r>
              <a:rPr lang="en-US" sz="1600" b="0" dirty="0" err="1">
                <a:latin typeface="Times New Roman"/>
                <a:cs typeface="Times New Roman"/>
              </a:rPr>
              <a:t>граждане</a:t>
            </a:r>
            <a:r>
              <a:rPr lang="en-US" sz="1600" b="0" dirty="0">
                <a:latin typeface="Times New Roman"/>
                <a:cs typeface="Times New Roman"/>
              </a:rPr>
              <a:t>, </a:t>
            </a:r>
            <a:r>
              <a:rPr lang="en-US" sz="1600" b="0" dirty="0" err="1">
                <a:latin typeface="Times New Roman"/>
                <a:cs typeface="Times New Roman"/>
              </a:rPr>
              <a:t>обязующиеся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зарегистрироваться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как</a:t>
            </a:r>
            <a:r>
              <a:rPr lang="en-US" sz="1600" b="0" dirty="0">
                <a:latin typeface="Times New Roman"/>
                <a:cs typeface="Times New Roman"/>
              </a:rPr>
              <a:t> КФХ </a:t>
            </a:r>
            <a:r>
              <a:rPr lang="en-US" sz="1600" b="0" dirty="0" err="1">
                <a:latin typeface="Times New Roman"/>
                <a:cs typeface="Times New Roman"/>
              </a:rPr>
              <a:t>или</a:t>
            </a:r>
            <a:r>
              <a:rPr lang="en-US" sz="1600" b="0" dirty="0">
                <a:latin typeface="Times New Roman"/>
                <a:cs typeface="Times New Roman"/>
              </a:rPr>
              <a:t> ИП </a:t>
            </a:r>
            <a:r>
              <a:rPr lang="en-US" sz="1600" b="0" dirty="0" err="1">
                <a:latin typeface="Times New Roman"/>
                <a:cs typeface="Times New Roman"/>
              </a:rPr>
              <a:t>не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позднее</a:t>
            </a:r>
            <a:r>
              <a:rPr lang="en-US" sz="1600" b="0" dirty="0">
                <a:latin typeface="Times New Roman"/>
                <a:cs typeface="Times New Roman"/>
              </a:rPr>
              <a:t> 30 </a:t>
            </a:r>
            <a:r>
              <a:rPr lang="en-US" sz="1600" b="0" dirty="0" err="1">
                <a:latin typeface="Times New Roman"/>
                <a:cs typeface="Times New Roman"/>
              </a:rPr>
              <a:t>дней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после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победы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на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конкурсе</a:t>
            </a:r>
            <a:r>
              <a:rPr lang="en-US" sz="1600" b="0" dirty="0">
                <a:latin typeface="Times New Roman"/>
                <a:cs typeface="Times New Roman"/>
              </a:rPr>
              <a:t>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en-US" sz="1600" b="0" dirty="0" err="1">
                <a:latin typeface="Times New Roman"/>
                <a:cs typeface="Times New Roman"/>
              </a:rPr>
              <a:t>основной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вид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деятельности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заявителя</a:t>
            </a:r>
            <a:r>
              <a:rPr lang="en-US" sz="1600" b="0" dirty="0">
                <a:latin typeface="Times New Roman"/>
                <a:cs typeface="Times New Roman"/>
              </a:rPr>
              <a:t> - </a:t>
            </a:r>
            <a:r>
              <a:rPr lang="en-US" sz="1600" b="0" dirty="0" err="1">
                <a:latin typeface="Times New Roman"/>
                <a:cs typeface="Times New Roman"/>
              </a:rPr>
              <a:t>производство</a:t>
            </a:r>
            <a:r>
              <a:rPr lang="en-US" sz="1600" b="0" dirty="0">
                <a:latin typeface="Times New Roman"/>
                <a:cs typeface="Times New Roman"/>
              </a:rPr>
              <a:t> и (</a:t>
            </a:r>
            <a:r>
              <a:rPr lang="en-US" sz="1600" b="0" dirty="0" err="1">
                <a:latin typeface="Times New Roman"/>
                <a:cs typeface="Times New Roman"/>
              </a:rPr>
              <a:t>или</a:t>
            </a:r>
            <a:r>
              <a:rPr lang="en-US" sz="1600" b="0" dirty="0">
                <a:latin typeface="Times New Roman"/>
                <a:cs typeface="Times New Roman"/>
              </a:rPr>
              <a:t>) </a:t>
            </a:r>
            <a:r>
              <a:rPr lang="en-US" sz="1600" b="0" dirty="0" err="1">
                <a:latin typeface="Times New Roman"/>
                <a:cs typeface="Times New Roman"/>
              </a:rPr>
              <a:t>переработка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сельскохозяйственной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продукции</a:t>
            </a:r>
            <a:endParaRPr lang="en-US" sz="1600" b="0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en-US" sz="1600" b="0" dirty="0" err="1">
                <a:latin typeface="Times New Roman"/>
                <a:cs typeface="Times New Roman"/>
              </a:rPr>
              <a:t>заявитель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должен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быть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зарегистрирован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на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сельской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территории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или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территории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сельской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агломерации</a:t>
            </a:r>
            <a:r>
              <a:rPr lang="en-US" sz="1600" b="0" dirty="0">
                <a:latin typeface="Times New Roman"/>
                <a:cs typeface="Times New Roman"/>
              </a:rPr>
              <a:t> с </a:t>
            </a:r>
            <a:r>
              <a:rPr lang="en-US" sz="1600" b="0" dirty="0" err="1">
                <a:latin typeface="Times New Roman"/>
                <a:cs typeface="Times New Roman"/>
              </a:rPr>
              <a:t>обязанностью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осуществлять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деятельность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не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менее</a:t>
            </a:r>
            <a:r>
              <a:rPr lang="en-US" sz="1600" b="0" dirty="0">
                <a:latin typeface="Times New Roman"/>
                <a:cs typeface="Times New Roman"/>
              </a:rPr>
              <a:t> 5 </a:t>
            </a:r>
            <a:r>
              <a:rPr lang="en-US" sz="1600" b="0" dirty="0" err="1">
                <a:latin typeface="Times New Roman"/>
                <a:cs typeface="Times New Roman"/>
              </a:rPr>
              <a:t>лет</a:t>
            </a:r>
            <a:endParaRPr lang="en-US" sz="1600" b="0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en-US" sz="1600" b="0" dirty="0" err="1">
                <a:latin typeface="Times New Roman"/>
                <a:cs typeface="Times New Roman"/>
              </a:rPr>
              <a:t>обязанность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достижения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показателей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деятельности</a:t>
            </a:r>
            <a:r>
              <a:rPr lang="en-US" sz="1600" b="0" dirty="0">
                <a:latin typeface="Times New Roman"/>
                <a:cs typeface="Times New Roman"/>
              </a:rPr>
              <a:t>, </a:t>
            </a:r>
            <a:r>
              <a:rPr lang="en-US" sz="1600" b="0" dirty="0" err="1">
                <a:latin typeface="Times New Roman"/>
                <a:cs typeface="Times New Roman"/>
              </a:rPr>
              <a:t>предусмотренных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проектом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создания</a:t>
            </a:r>
            <a:r>
              <a:rPr lang="en-US" sz="1600" b="0" dirty="0">
                <a:latin typeface="Times New Roman"/>
                <a:cs typeface="Times New Roman"/>
              </a:rPr>
              <a:t> и (</a:t>
            </a:r>
            <a:r>
              <a:rPr lang="en-US" sz="1600" b="0" dirty="0" err="1">
                <a:latin typeface="Times New Roman"/>
                <a:cs typeface="Times New Roman"/>
              </a:rPr>
              <a:t>или</a:t>
            </a:r>
            <a:r>
              <a:rPr lang="en-US" sz="1600" b="0" dirty="0">
                <a:latin typeface="Times New Roman"/>
                <a:cs typeface="Times New Roman"/>
              </a:rPr>
              <a:t>) </a:t>
            </a:r>
            <a:r>
              <a:rPr lang="en-US" sz="1600" b="0" dirty="0" err="1">
                <a:latin typeface="Times New Roman"/>
                <a:cs typeface="Times New Roman"/>
              </a:rPr>
              <a:t>развития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хозяйства</a:t>
            </a:r>
            <a:endParaRPr lang="en-US" sz="1600" b="0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en-US" sz="1600" b="0" dirty="0" err="1">
                <a:latin typeface="Times New Roman"/>
                <a:cs typeface="Times New Roman"/>
              </a:rPr>
              <a:t>неполучение</a:t>
            </a:r>
            <a:r>
              <a:rPr lang="en-US" sz="1600" b="0" dirty="0">
                <a:latin typeface="Times New Roman"/>
                <a:cs typeface="Times New Roman"/>
              </a:rPr>
              <a:t> в </a:t>
            </a:r>
            <a:r>
              <a:rPr lang="en-US" sz="1600" b="0" dirty="0" err="1">
                <a:latin typeface="Times New Roman"/>
                <a:cs typeface="Times New Roman"/>
              </a:rPr>
              <a:t>прошлом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средств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финансовой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поддержки</a:t>
            </a:r>
            <a:r>
              <a:rPr lang="en-US" sz="1600" b="0" dirty="0">
                <a:latin typeface="Times New Roman"/>
                <a:cs typeface="Times New Roman"/>
              </a:rPr>
              <a:t>, </a:t>
            </a:r>
            <a:r>
              <a:rPr lang="en-US" sz="1600" b="0" dirty="0" err="1">
                <a:latin typeface="Times New Roman"/>
                <a:cs typeface="Times New Roman"/>
              </a:rPr>
              <a:t>субсидий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или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гранта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на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те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же</a:t>
            </a:r>
            <a:r>
              <a:rPr lang="en-US" sz="1600" b="0" dirty="0">
                <a:latin typeface="Times New Roman"/>
                <a:cs typeface="Times New Roman"/>
              </a:rPr>
              <a:t> </a:t>
            </a:r>
            <a:r>
              <a:rPr lang="en-US" sz="1600" b="0" dirty="0" err="1">
                <a:latin typeface="Times New Roman"/>
                <a:cs typeface="Times New Roman"/>
              </a:rPr>
              <a:t>цели</a:t>
            </a:r>
            <a:r>
              <a:rPr lang="en-US" sz="1600" b="0" dirty="0">
                <a:latin typeface="Times New Roman"/>
                <a:cs typeface="Times New Roman"/>
              </a:rPr>
              <a:t>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ü"/>
              <a:defRPr/>
            </a:pPr>
            <a:endParaRPr lang="en-US" sz="1600" b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  <a:latin typeface="Times New Roman"/>
                <a:cs typeface="Times New Roman"/>
              </a:rPr>
              <a:t>Документы на отбор:</a:t>
            </a:r>
          </a:p>
          <a:p>
            <a:pPr marL="285750" indent="-28575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0" dirty="0">
                <a:latin typeface="Times New Roman"/>
                <a:cs typeface="Times New Roman"/>
              </a:rPr>
              <a:t>Заявка, копия паспорта</a:t>
            </a:r>
            <a:endParaRPr lang="en-US" sz="1600" b="0" dirty="0">
              <a:latin typeface="Times New Roman"/>
              <a:cs typeface="Times New Roman"/>
            </a:endParaRPr>
          </a:p>
          <a:p>
            <a:pPr marL="285750" indent="-28575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0" dirty="0">
                <a:latin typeface="Times New Roman"/>
                <a:cs typeface="Times New Roman"/>
              </a:rPr>
              <a:t>Проект (бизнес-план) создания и развития хозяйства, план расходов субсидии</a:t>
            </a:r>
            <a:endParaRPr lang="en-US" sz="1600" b="0" dirty="0">
              <a:latin typeface="Times New Roman"/>
              <a:cs typeface="Times New Roman"/>
            </a:endParaRPr>
          </a:p>
          <a:p>
            <a:pPr marL="285750" indent="-28575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0" dirty="0">
                <a:latin typeface="Times New Roman"/>
                <a:cs typeface="Times New Roman"/>
              </a:rPr>
              <a:t>Копия соглашения о создании КФХ между членами хозяйства</a:t>
            </a:r>
            <a:endParaRPr lang="en-US" sz="1600" b="0" dirty="0">
              <a:latin typeface="Times New Roman"/>
              <a:cs typeface="Times New Roman"/>
            </a:endParaRPr>
          </a:p>
          <a:p>
            <a:pPr marL="285750" indent="-28575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0" dirty="0">
                <a:latin typeface="Times New Roman"/>
                <a:cs typeface="Times New Roman"/>
              </a:rPr>
              <a:t>Письменное обязательство по выполнению плановых показателей деятельности</a:t>
            </a:r>
            <a:endParaRPr lang="en-US" sz="1600" b="0" dirty="0">
              <a:latin typeface="Times New Roman"/>
              <a:cs typeface="Times New Roman"/>
            </a:endParaRPr>
          </a:p>
          <a:p>
            <a:pPr marL="285750" indent="-28575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0" dirty="0">
                <a:latin typeface="Times New Roman"/>
                <a:cs typeface="Times New Roman"/>
              </a:rPr>
              <a:t>Выписку из реестра членов кооператива</a:t>
            </a:r>
            <a:endParaRPr lang="en-US" sz="1600" b="0" dirty="0">
              <a:latin typeface="Times New Roman"/>
              <a:cs typeface="Times New Roman"/>
            </a:endParaRPr>
          </a:p>
          <a:p>
            <a:pPr marL="285750" indent="-28575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0" dirty="0">
                <a:latin typeface="Times New Roman"/>
                <a:cs typeface="Times New Roman"/>
              </a:rPr>
              <a:t>План развития кооператива, письменное согласие о предоставлении отчетов</a:t>
            </a:r>
          </a:p>
        </p:txBody>
      </p:sp>
    </p:spTree>
    <p:extLst>
      <p:ext uri="{BB962C8B-B14F-4D97-AF65-F5344CB8AC3E}">
        <p14:creationId xmlns:p14="http://schemas.microsoft.com/office/powerpoint/2010/main" val="85012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15C3862-9577-4B23-8627-5675609BA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9" y="0"/>
            <a:ext cx="8480995" cy="481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80" y="5113713"/>
            <a:ext cx="2563456" cy="142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323528" y="152656"/>
            <a:ext cx="8568952" cy="54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114300" sx="103000" sy="103000" algn="ctr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Грант «</a:t>
            </a:r>
            <a:r>
              <a:rPr lang="ru-RU" altLang="ru-RU" sz="1800" dirty="0" err="1">
                <a:solidFill>
                  <a:schemeClr val="tx2"/>
                </a:solidFill>
                <a:latin typeface="Times New Roman"/>
                <a:cs typeface="Times New Roman"/>
              </a:rPr>
              <a:t>Агростартап</a:t>
            </a:r>
            <a:r>
              <a:rPr lang="ru-RU" alt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»</a:t>
            </a:r>
            <a:endParaRPr lang="ru-RU" sz="18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2054" name="Rectangle 6"/>
          <p:cNvSpPr>
            <a:spLocks noRot="1" noChangeArrowheads="1"/>
          </p:cNvSpPr>
          <p:nvPr/>
        </p:nvSpPr>
        <p:spPr bwMode="auto">
          <a:xfrm>
            <a:off x="2438400" y="4797425"/>
            <a:ext cx="6526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charset="0"/>
              <a:buNone/>
            </a:pPr>
            <a:endParaRPr lang="ru-RU" altLang="ru-RU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698BCC-FC6F-453B-A7D6-66C2F02E0D9B}"/>
              </a:ext>
            </a:extLst>
          </p:cNvPr>
          <p:cNvSpPr>
            <a:spLocks noGrp="1"/>
          </p:cNvSpPr>
          <p:nvPr/>
        </p:nvSpPr>
        <p:spPr>
          <a:xfrm>
            <a:off x="3214614" y="1144153"/>
            <a:ext cx="5827643" cy="143343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err="1">
                <a:latin typeface="Century Gothic"/>
              </a:rPr>
              <a:t>Плановые</a:t>
            </a:r>
            <a:r>
              <a:rPr lang="en-US" sz="2200" dirty="0">
                <a:latin typeface="Century Gothic"/>
              </a:rPr>
              <a:t> </a:t>
            </a:r>
            <a:r>
              <a:rPr lang="en-US" sz="2200" dirty="0" err="1">
                <a:latin typeface="Century Gothic"/>
              </a:rPr>
              <a:t>показатели</a:t>
            </a:r>
            <a:r>
              <a:rPr lang="en-US" sz="2200" dirty="0">
                <a:latin typeface="Century Gothic"/>
              </a:rPr>
              <a:t> </a:t>
            </a:r>
            <a:r>
              <a:rPr lang="en-US" sz="2200" dirty="0" err="1">
                <a:latin typeface="Century Gothic"/>
              </a:rPr>
              <a:t>деятельности</a:t>
            </a:r>
            <a:r>
              <a:rPr lang="en-US" sz="2200" dirty="0">
                <a:latin typeface="Century Gothic"/>
              </a:rPr>
              <a:t> - </a:t>
            </a:r>
            <a:r>
              <a:rPr lang="en-US" sz="2200" dirty="0" err="1">
                <a:latin typeface="Century Gothic"/>
              </a:rPr>
              <a:t>производственные</a:t>
            </a:r>
            <a:r>
              <a:rPr lang="en-US" sz="2200" dirty="0">
                <a:latin typeface="Century Gothic"/>
              </a:rPr>
              <a:t> и </a:t>
            </a:r>
            <a:r>
              <a:rPr lang="en-US" sz="2200" dirty="0" err="1">
                <a:latin typeface="Century Gothic"/>
              </a:rPr>
              <a:t>экономические</a:t>
            </a:r>
            <a:r>
              <a:rPr lang="en-US" sz="2200" dirty="0">
                <a:latin typeface="Century Gothic"/>
              </a:rPr>
              <a:t> </a:t>
            </a:r>
            <a:r>
              <a:rPr lang="en-US" sz="2200" dirty="0" err="1">
                <a:latin typeface="Century Gothic"/>
              </a:rPr>
              <a:t>показатели</a:t>
            </a:r>
            <a:r>
              <a:rPr lang="en-US" sz="2200" dirty="0">
                <a:latin typeface="Century Gothic"/>
              </a:rPr>
              <a:t>, </a:t>
            </a:r>
            <a:r>
              <a:rPr lang="en-US" sz="2200" dirty="0" err="1">
                <a:latin typeface="Century Gothic"/>
              </a:rPr>
              <a:t>предусмотренные</a:t>
            </a:r>
            <a:r>
              <a:rPr lang="en-US" sz="2200" dirty="0">
                <a:latin typeface="Century Gothic"/>
              </a:rPr>
              <a:t> </a:t>
            </a:r>
            <a:r>
              <a:rPr lang="en-US" sz="2200" dirty="0" err="1">
                <a:latin typeface="Century Gothic"/>
              </a:rPr>
              <a:t>проектом</a:t>
            </a:r>
            <a:r>
              <a:rPr lang="en-US" sz="2200" dirty="0">
                <a:latin typeface="Century Gothic"/>
              </a:rPr>
              <a:t> </a:t>
            </a:r>
            <a:r>
              <a:rPr lang="en-US" sz="2200" dirty="0" err="1">
                <a:latin typeface="Century Gothic"/>
              </a:rPr>
              <a:t>создания</a:t>
            </a:r>
            <a:r>
              <a:rPr lang="en-US" sz="2200" dirty="0">
                <a:latin typeface="Century Gothic"/>
              </a:rPr>
              <a:t> и (</a:t>
            </a:r>
            <a:r>
              <a:rPr lang="en-US" sz="2200" dirty="0" err="1">
                <a:latin typeface="Century Gothic"/>
              </a:rPr>
              <a:t>или</a:t>
            </a:r>
            <a:r>
              <a:rPr lang="en-US" sz="2200" dirty="0">
                <a:latin typeface="Century Gothic"/>
              </a:rPr>
              <a:t>) </a:t>
            </a:r>
            <a:r>
              <a:rPr lang="en-US" sz="2200" dirty="0" err="1">
                <a:latin typeface="Century Gothic"/>
              </a:rPr>
              <a:t>развития</a:t>
            </a:r>
            <a:r>
              <a:rPr lang="en-US" sz="2200" dirty="0">
                <a:latin typeface="Century Gothic"/>
              </a:rPr>
              <a:t> </a:t>
            </a:r>
            <a:r>
              <a:rPr lang="en-US" sz="2200" dirty="0" err="1">
                <a:latin typeface="Century Gothic"/>
              </a:rPr>
              <a:t>хозяйства</a:t>
            </a:r>
            <a:endParaRPr lang="en-US" sz="2200" dirty="0">
              <a:latin typeface="Century Gothic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xmlns="" id="{3832D436-4D8B-46D7-A78E-4037C4BB8EDF}"/>
              </a:ext>
            </a:extLst>
          </p:cNvPr>
          <p:cNvSpPr>
            <a:spLocks noGrp="1"/>
          </p:cNvSpPr>
          <p:nvPr/>
        </p:nvSpPr>
        <p:spPr>
          <a:xfrm>
            <a:off x="3137989" y="3026406"/>
            <a:ext cx="5827644" cy="2984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20B0604020202020204" pitchFamily="34" charset="0"/>
              <a:buChar char="ü"/>
            </a:pPr>
            <a:r>
              <a:rPr lang="en-US" sz="1900" dirty="0" err="1"/>
              <a:t>количество</a:t>
            </a:r>
            <a:r>
              <a:rPr lang="en-US" sz="1900" dirty="0"/>
              <a:t> </a:t>
            </a:r>
            <a:r>
              <a:rPr lang="en-US" sz="1900" dirty="0" err="1"/>
              <a:t>принятых</a:t>
            </a:r>
            <a:r>
              <a:rPr lang="en-US" sz="1900" dirty="0"/>
              <a:t> </a:t>
            </a:r>
            <a:r>
              <a:rPr lang="en-US" sz="1900" dirty="0" err="1"/>
              <a:t>новых</a:t>
            </a:r>
            <a:r>
              <a:rPr lang="en-US" sz="1900" dirty="0"/>
              <a:t> </a:t>
            </a:r>
            <a:r>
              <a:rPr lang="en-US" sz="1900" dirty="0" err="1"/>
              <a:t>постоянных</a:t>
            </a:r>
            <a:r>
              <a:rPr lang="en-US" sz="1900" dirty="0"/>
              <a:t> </a:t>
            </a:r>
            <a:r>
              <a:rPr lang="en-US" sz="1900" dirty="0" err="1"/>
              <a:t>работников</a:t>
            </a:r>
            <a:r>
              <a:rPr lang="en-US" sz="1900" dirty="0"/>
              <a:t>, </a:t>
            </a:r>
            <a:r>
              <a:rPr lang="en-US" sz="1900" dirty="0" err="1"/>
              <a:t>зарегистрированных</a:t>
            </a:r>
            <a:r>
              <a:rPr lang="en-US" sz="1900" dirty="0"/>
              <a:t> в </a:t>
            </a:r>
            <a:r>
              <a:rPr lang="en-US" sz="1900" dirty="0" err="1"/>
              <a:t>Пенсионном</a:t>
            </a:r>
            <a:r>
              <a:rPr lang="en-US" sz="1900" dirty="0"/>
              <a:t> </a:t>
            </a:r>
            <a:r>
              <a:rPr lang="en-US" sz="1900" dirty="0" err="1"/>
              <a:t>фонде</a:t>
            </a:r>
            <a:r>
              <a:rPr lang="en-US" sz="1900" dirty="0"/>
              <a:t> </a:t>
            </a:r>
            <a:r>
              <a:rPr lang="en-US" sz="1900" dirty="0" err="1"/>
              <a:t>Российской</a:t>
            </a:r>
            <a:r>
              <a:rPr lang="en-US" sz="1900" dirty="0"/>
              <a:t> </a:t>
            </a:r>
            <a:r>
              <a:rPr lang="en-US" sz="1900" dirty="0" err="1"/>
              <a:t>Федерации</a:t>
            </a:r>
            <a:r>
              <a:rPr lang="en-US" sz="1900" dirty="0"/>
              <a:t> (</a:t>
            </a:r>
            <a:r>
              <a:rPr lang="en-US" sz="1900" dirty="0" err="1"/>
              <a:t>при</a:t>
            </a:r>
            <a:r>
              <a:rPr lang="en-US" sz="1900" dirty="0"/>
              <a:t> </a:t>
            </a:r>
            <a:r>
              <a:rPr lang="en-US" sz="1900" dirty="0" err="1"/>
              <a:t>этом</a:t>
            </a:r>
            <a:r>
              <a:rPr lang="en-US" sz="1900" dirty="0"/>
              <a:t> </a:t>
            </a:r>
            <a:r>
              <a:rPr lang="en-US" sz="1900" dirty="0" err="1"/>
              <a:t>глава</a:t>
            </a:r>
            <a:r>
              <a:rPr lang="en-US" sz="1900" dirty="0"/>
              <a:t> </a:t>
            </a:r>
            <a:r>
              <a:rPr lang="en-US" sz="1900" dirty="0" err="1"/>
              <a:t>крестьянского</a:t>
            </a:r>
            <a:r>
              <a:rPr lang="en-US" sz="1900" dirty="0"/>
              <a:t> (</a:t>
            </a:r>
            <a:r>
              <a:rPr lang="en-US" sz="1900" dirty="0" err="1"/>
              <a:t>фермерского</a:t>
            </a:r>
            <a:r>
              <a:rPr lang="en-US" sz="1900" dirty="0"/>
              <a:t>) </a:t>
            </a:r>
            <a:r>
              <a:rPr lang="en-US" sz="1900" dirty="0" err="1"/>
              <a:t>хозяйства</a:t>
            </a:r>
            <a:r>
              <a:rPr lang="en-US" sz="1900" dirty="0"/>
              <a:t> и (</a:t>
            </a:r>
            <a:r>
              <a:rPr lang="en-US" sz="1900" dirty="0" err="1"/>
              <a:t>или</a:t>
            </a:r>
            <a:r>
              <a:rPr lang="en-US" sz="1900" dirty="0"/>
              <a:t>) </a:t>
            </a:r>
            <a:r>
              <a:rPr lang="en-US" sz="1900" dirty="0" err="1"/>
              <a:t>индивидуальный</a:t>
            </a:r>
            <a:r>
              <a:rPr lang="en-US" sz="1900" dirty="0"/>
              <a:t> </a:t>
            </a:r>
            <a:r>
              <a:rPr lang="en-US" sz="1900" dirty="0" err="1"/>
              <a:t>предприниматель</a:t>
            </a:r>
            <a:r>
              <a:rPr lang="en-US" sz="1900" dirty="0"/>
              <a:t> </a:t>
            </a:r>
            <a:r>
              <a:rPr lang="en-US" sz="1900" dirty="0" err="1"/>
              <a:t>учитываются</a:t>
            </a:r>
            <a:r>
              <a:rPr lang="en-US" sz="1900" dirty="0"/>
              <a:t> в </a:t>
            </a:r>
            <a:r>
              <a:rPr lang="en-US" sz="1900" dirty="0" err="1"/>
              <a:t>качестве</a:t>
            </a:r>
            <a:r>
              <a:rPr lang="en-US" sz="1900" dirty="0"/>
              <a:t> </a:t>
            </a:r>
            <a:r>
              <a:rPr lang="en-US" sz="1900" dirty="0" err="1"/>
              <a:t>новых</a:t>
            </a:r>
            <a:r>
              <a:rPr lang="en-US" sz="1900" dirty="0"/>
              <a:t> </a:t>
            </a:r>
            <a:r>
              <a:rPr lang="en-US" sz="1900" dirty="0" err="1"/>
              <a:t>постоянных</a:t>
            </a:r>
            <a:r>
              <a:rPr lang="en-US" sz="1900" dirty="0"/>
              <a:t> </a:t>
            </a:r>
            <a:r>
              <a:rPr lang="en-US" sz="1900" dirty="0" err="1"/>
              <a:t>работников</a:t>
            </a:r>
            <a:r>
              <a:rPr lang="en-US" sz="1900" dirty="0"/>
              <a:t>)</a:t>
            </a:r>
            <a:endParaRPr lang="ru-RU"/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ü"/>
            </a:pPr>
            <a:r>
              <a:rPr lang="en-US" sz="1900" dirty="0" err="1"/>
              <a:t>объем</a:t>
            </a:r>
            <a:r>
              <a:rPr lang="en-US" sz="1900" dirty="0"/>
              <a:t> </a:t>
            </a:r>
            <a:r>
              <a:rPr lang="en-US" sz="1900" dirty="0" err="1"/>
              <a:t>производства</a:t>
            </a:r>
            <a:r>
              <a:rPr lang="en-US" sz="1900" dirty="0"/>
              <a:t> и </a:t>
            </a:r>
            <a:r>
              <a:rPr lang="en-US" sz="1900" dirty="0" err="1"/>
              <a:t>реализации</a:t>
            </a:r>
            <a:r>
              <a:rPr lang="en-US" sz="1900" dirty="0"/>
              <a:t> </a:t>
            </a:r>
            <a:r>
              <a:rPr lang="en-US" sz="1900" dirty="0" err="1"/>
              <a:t>сельскохозяйственной</a:t>
            </a:r>
            <a:r>
              <a:rPr lang="en-US" sz="1900" dirty="0"/>
              <a:t> </a:t>
            </a:r>
            <a:r>
              <a:rPr lang="en-US" sz="1900" dirty="0" err="1"/>
              <a:t>продукции</a:t>
            </a:r>
            <a:r>
              <a:rPr lang="en-US" sz="1900" dirty="0"/>
              <a:t>, </a:t>
            </a:r>
            <a:r>
              <a:rPr lang="en-US" sz="1900" dirty="0" err="1"/>
              <a:t>выраженный</a:t>
            </a:r>
            <a:r>
              <a:rPr lang="en-US" sz="1900" dirty="0"/>
              <a:t> в </a:t>
            </a:r>
            <a:r>
              <a:rPr lang="en-US" sz="1900" dirty="0" err="1"/>
              <a:t>натуральных</a:t>
            </a:r>
            <a:r>
              <a:rPr lang="en-US" sz="1900" dirty="0"/>
              <a:t> и </a:t>
            </a:r>
            <a:r>
              <a:rPr lang="en-US" sz="1900" dirty="0" err="1"/>
              <a:t>денежных</a:t>
            </a:r>
            <a:r>
              <a:rPr lang="en-US" sz="1900" dirty="0"/>
              <a:t> </a:t>
            </a:r>
            <a:r>
              <a:rPr lang="en-US" sz="1900" dirty="0" err="1"/>
              <a:t>показателях</a:t>
            </a:r>
            <a:endParaRPr lang="en-US" sz="1900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5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DD6DA3D-D27E-48E7-8AB1-8DD7E0C16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9" y="0"/>
            <a:ext cx="8480995" cy="481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80" y="5113713"/>
            <a:ext cx="2563456" cy="142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323528" y="152656"/>
            <a:ext cx="8568952" cy="54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114300" sx="103000" sy="103000" algn="ctr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Грант на развитие семейной фермы</a:t>
            </a:r>
            <a:endParaRPr lang="ru-RU" sz="18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52B25FF-872C-4A16-A02C-976179EAE366}"/>
              </a:ext>
            </a:extLst>
          </p:cNvPr>
          <p:cNvSpPr>
            <a:spLocks noGrp="1"/>
          </p:cNvSpPr>
          <p:nvPr/>
        </p:nvSpPr>
        <p:spPr>
          <a:xfrm>
            <a:off x="416757" y="1691008"/>
            <a:ext cx="4587291" cy="43302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20B0604020202020204" pitchFamily="34" charset="0"/>
              <a:buChar char="ü"/>
              <a:defRPr/>
            </a:pPr>
            <a:r>
              <a:rPr lang="ru-RU" sz="1700" b="0" dirty="0">
                <a:latin typeface="Times New Roman"/>
                <a:cs typeface="Times New Roman"/>
              </a:rPr>
              <a:t>Срок использования – 24 месяца </a:t>
            </a:r>
            <a:endParaRPr lang="ru-RU" sz="1700" b="0" dirty="0" smtClean="0">
              <a:latin typeface="Times New Roman"/>
              <a:cs typeface="Times New Roman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1700" dirty="0">
              <a:latin typeface="Calibri"/>
              <a:cs typeface="Calibri"/>
            </a:endParaRPr>
          </a:p>
          <a:p>
            <a:pPr>
              <a:spcAft>
                <a:spcPts val="0"/>
              </a:spcAft>
              <a:buFont typeface="Wingdings" panose="020B0604020202020204" pitchFamily="34" charset="0"/>
              <a:buChar char="ü"/>
              <a:defRPr/>
            </a:pPr>
            <a:r>
              <a:rPr lang="ru-RU" sz="1700" b="0" dirty="0">
                <a:latin typeface="Times New Roman"/>
                <a:cs typeface="Times New Roman"/>
              </a:rPr>
              <a:t>Обязательство создать не менее 3 рабочих </a:t>
            </a:r>
            <a:r>
              <a:rPr lang="ru-RU" sz="1700" b="0" dirty="0" smtClean="0">
                <a:latin typeface="Times New Roman"/>
                <a:cs typeface="Times New Roman"/>
              </a:rPr>
              <a:t>мест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ru-RU" sz="1700" dirty="0">
              <a:latin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Wingdings" panose="020B0604020202020204" pitchFamily="34" charset="0"/>
              <a:buChar char="ü"/>
              <a:defRPr/>
            </a:pPr>
            <a:r>
              <a:rPr lang="ru-RU" sz="1700" b="0" dirty="0">
                <a:latin typeface="Times New Roman"/>
                <a:cs typeface="Times New Roman"/>
              </a:rPr>
              <a:t>Максимальный размер гранта – 30 млн. руб., максимальная доля гранта в составе </a:t>
            </a:r>
            <a:r>
              <a:rPr lang="ru-RU" sz="1700" b="0" dirty="0" smtClean="0">
                <a:latin typeface="Times New Roman"/>
                <a:cs typeface="Times New Roman"/>
              </a:rPr>
              <a:t/>
            </a:r>
            <a:br>
              <a:rPr lang="ru-RU" sz="1700" b="0" dirty="0" smtClean="0">
                <a:latin typeface="Times New Roman"/>
                <a:cs typeface="Times New Roman"/>
              </a:rPr>
            </a:br>
            <a:r>
              <a:rPr lang="ru-RU" sz="1700" b="0" dirty="0" smtClean="0">
                <a:latin typeface="Times New Roman"/>
                <a:cs typeface="Times New Roman"/>
              </a:rPr>
              <a:t>затрат </a:t>
            </a:r>
            <a:r>
              <a:rPr lang="ru-RU" sz="1700" b="0" dirty="0">
                <a:latin typeface="Times New Roman"/>
                <a:cs typeface="Times New Roman"/>
              </a:rPr>
              <a:t>– 60 </a:t>
            </a:r>
            <a:r>
              <a:rPr lang="ru-RU" sz="1700" b="0" dirty="0" smtClean="0">
                <a:latin typeface="Times New Roman"/>
                <a:cs typeface="Times New Roman"/>
              </a:rPr>
              <a:t>%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1700" b="0" dirty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" panose="020B0604020202020204" pitchFamily="34" charset="0"/>
              <a:buChar char="ü"/>
              <a:defRPr/>
            </a:pPr>
            <a:r>
              <a:rPr lang="ru-RU" sz="1700" b="0" dirty="0">
                <a:latin typeface="Times New Roman"/>
                <a:cs typeface="Times New Roman"/>
              </a:rPr>
              <a:t>После полного освоения гранта, не ранее чем через 18 месяцев, возможно повторное получение гранта (при условии достижения плановых показателей</a:t>
            </a:r>
            <a:r>
              <a:rPr lang="ru-RU" sz="1700" b="0" dirty="0" smtClean="0">
                <a:latin typeface="Times New Roman"/>
                <a:cs typeface="Times New Roman"/>
              </a:rPr>
              <a:t>)</a:t>
            </a:r>
            <a:endParaRPr lang="ru-RU" sz="1700" b="0" dirty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2" b="24769"/>
          <a:stretch/>
        </p:blipFill>
        <p:spPr>
          <a:xfrm>
            <a:off x="5379117" y="3789040"/>
            <a:ext cx="3528392" cy="1838903"/>
          </a:xfrm>
          <a:prstGeom prst="snip2Diag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6" b="20605"/>
          <a:stretch/>
        </p:blipFill>
        <p:spPr>
          <a:xfrm>
            <a:off x="5337485" y="1628800"/>
            <a:ext cx="3515883" cy="1875100"/>
          </a:xfrm>
          <a:prstGeom prst="snip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2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15C3862-9577-4B23-8627-5675609BA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9" y="0"/>
            <a:ext cx="8480995" cy="481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80" y="5113713"/>
            <a:ext cx="2563456" cy="142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323528" y="152656"/>
            <a:ext cx="8568952" cy="54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114300" sx="103000" sy="103000" algn="ctr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Грант на развитие семейной фермы: т</a:t>
            </a:r>
            <a:r>
              <a:rPr 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ребования к грантополучателю</a:t>
            </a:r>
            <a:endParaRPr lang="en-US" sz="18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698BCC-FC6F-453B-A7D6-66C2F02E0D9B}"/>
              </a:ext>
            </a:extLst>
          </p:cNvPr>
          <p:cNvSpPr>
            <a:spLocks noGrp="1"/>
          </p:cNvSpPr>
          <p:nvPr/>
        </p:nvSpPr>
        <p:spPr>
          <a:xfrm>
            <a:off x="481630" y="1808242"/>
            <a:ext cx="5316806" cy="47411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ü"/>
            </a:pPr>
            <a:r>
              <a:rPr lang="ru-RU" sz="1900" b="0" dirty="0">
                <a:latin typeface="Times New Roman"/>
                <a:cs typeface="Times New Roman"/>
              </a:rPr>
              <a:t>КФХ, осуществляющее деятельность, основанную на личном участии главы и членов хозяйства, состоящих в родстве (не менее 2 таких членов, включая главу) или браке, или ИП – сельскохозяйственный товаропроизводитель,</a:t>
            </a:r>
            <a:endParaRPr lang="en-US" sz="1900" b="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ü"/>
            </a:pPr>
            <a:r>
              <a:rPr lang="ru-RU" sz="1900" b="0" dirty="0">
                <a:latin typeface="Times New Roman"/>
                <a:cs typeface="Times New Roman"/>
              </a:rPr>
              <a:t>продолжительность деятельности семейной фермы превышает 12 месяцев со дня её регистрации,</a:t>
            </a:r>
            <a:endParaRPr lang="en-US" sz="1900" b="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ü"/>
            </a:pPr>
            <a:r>
              <a:rPr lang="ru-RU" sz="1900" b="0" dirty="0">
                <a:latin typeface="Times New Roman"/>
                <a:cs typeface="Times New Roman"/>
              </a:rPr>
              <a:t>семейная ферма зарегистрирована на сельской территории (агломерации),</a:t>
            </a:r>
            <a:endParaRPr lang="en-US" sz="1900" b="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ü"/>
            </a:pPr>
            <a:r>
              <a:rPr lang="ru-RU" sz="1900" b="0" dirty="0">
                <a:latin typeface="Times New Roman"/>
                <a:cs typeface="Times New Roman"/>
              </a:rPr>
              <a:t>Грантополучатель обязуется осуществлять деятельность в течение не менее 5 лет со дня получения гранта на сельской территории (агломерации) и достигнуть показателей деятельности, предусмотренных проектом грантополучателя.</a:t>
            </a:r>
            <a:endParaRPr lang="en-US" sz="1900" b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53" y="3429000"/>
            <a:ext cx="3054249" cy="2028702"/>
          </a:xfrm>
          <a:prstGeom prst="flowChartPunchedCar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3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зображение выглядит как текст, силуэ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C9E01C5-3FF2-412C-8102-52B4073F5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4" y="0"/>
            <a:ext cx="4948514" cy="692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82130" y="-84063"/>
            <a:ext cx="2563456" cy="142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323528" y="152656"/>
            <a:ext cx="8568952" cy="54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114300" sx="103000" sy="103000" algn="ctr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800" dirty="0">
                <a:solidFill>
                  <a:schemeClr val="tx2"/>
                </a:solidFill>
                <a:latin typeface="Times New Roman"/>
                <a:cs typeface="Times New Roman"/>
              </a:rPr>
              <a:t>Грант на развитие семейной фермы: направления использования гранта</a:t>
            </a:r>
            <a:endParaRPr lang="ru-RU" sz="18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698BCC-FC6F-453B-A7D6-66C2F02E0D9B}"/>
              </a:ext>
            </a:extLst>
          </p:cNvPr>
          <p:cNvSpPr>
            <a:spLocks noGrp="1"/>
          </p:cNvSpPr>
          <p:nvPr/>
        </p:nvSpPr>
        <p:spPr>
          <a:xfrm>
            <a:off x="4006411" y="1718845"/>
            <a:ext cx="4946449" cy="47411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1000"/>
              </a:spcBef>
              <a:spcAft>
                <a:spcPts val="0"/>
              </a:spcAft>
              <a:buFont typeface="Wingdings"/>
              <a:buChar char="ü"/>
            </a:pPr>
            <a:r>
              <a:rPr lang="en-US" sz="1900" b="0" i="0" dirty="0" err="1">
                <a:latin typeface="Times New Roman"/>
                <a:ea typeface="+mj-lt"/>
                <a:cs typeface="+mj-lt"/>
              </a:rPr>
              <a:t>на</a:t>
            </a:r>
            <a:r>
              <a:rPr lang="en-US" sz="1900" b="0" i="0" dirty="0">
                <a:latin typeface="Times New Roman"/>
                <a:ea typeface="+mj-lt"/>
                <a:cs typeface="+mj-lt"/>
              </a:rPr>
              <a:t> </a:t>
            </a:r>
            <a:r>
              <a:rPr lang="en-US" sz="1900" b="0" i="0" dirty="0" err="1">
                <a:latin typeface="Times New Roman"/>
                <a:ea typeface="+mj-lt"/>
                <a:cs typeface="+mj-lt"/>
              </a:rPr>
              <a:t>разработку</a:t>
            </a:r>
            <a:r>
              <a:rPr lang="en-US" sz="1900" b="0" i="0" dirty="0">
                <a:latin typeface="Times New Roman"/>
                <a:ea typeface="+mj-lt"/>
                <a:cs typeface="+mj-lt"/>
              </a:rPr>
              <a:t> </a:t>
            </a:r>
            <a:r>
              <a:rPr lang="en-US" sz="1900" b="0" i="0" dirty="0" err="1">
                <a:latin typeface="Times New Roman"/>
                <a:ea typeface="+mj-lt"/>
                <a:cs typeface="+mj-lt"/>
              </a:rPr>
              <a:t>проектной</a:t>
            </a:r>
            <a:r>
              <a:rPr lang="en-US" sz="1900" b="0" i="0" dirty="0">
                <a:latin typeface="Times New Roman"/>
                <a:ea typeface="+mj-lt"/>
                <a:cs typeface="+mj-lt"/>
              </a:rPr>
              <a:t> </a:t>
            </a:r>
            <a:r>
              <a:rPr lang="en-US" sz="1900" b="0" i="0" dirty="0" err="1">
                <a:latin typeface="Times New Roman"/>
                <a:ea typeface="+mj-lt"/>
                <a:cs typeface="+mj-lt"/>
              </a:rPr>
              <a:t>документации</a:t>
            </a:r>
            <a:endParaRPr lang="en-US" sz="1900" b="0" i="0">
              <a:latin typeface="Times New Roman"/>
              <a:cs typeface="Calibri"/>
            </a:endParaRPr>
          </a:p>
          <a:p>
            <a:pPr marL="342900" indent="-342900">
              <a:spcBef>
                <a:spcPts val="1000"/>
              </a:spcBef>
              <a:spcAft>
                <a:spcPts val="0"/>
              </a:spcAft>
              <a:buFont typeface="Wingdings"/>
              <a:buChar char="ü"/>
            </a:pPr>
            <a:r>
              <a:rPr lang="en-US" sz="1900" b="0" i="0" dirty="0" err="1">
                <a:latin typeface="Times New Roman"/>
                <a:ea typeface="+mj-lt"/>
                <a:cs typeface="+mj-lt"/>
              </a:rPr>
              <a:t>на</a:t>
            </a:r>
            <a:r>
              <a:rPr lang="en-US" sz="1900" b="0" i="0" dirty="0">
                <a:latin typeface="Times New Roman"/>
                <a:ea typeface="+mj-lt"/>
                <a:cs typeface="+mj-lt"/>
              </a:rPr>
              <a:t> </a:t>
            </a:r>
            <a:r>
              <a:rPr lang="en-US" sz="1900" b="0" i="0" dirty="0" err="1">
                <a:latin typeface="Times New Roman"/>
                <a:ea typeface="+mj-lt"/>
                <a:cs typeface="+mj-lt"/>
              </a:rPr>
              <a:t>приобретение</a:t>
            </a:r>
            <a:r>
              <a:rPr lang="en-US" sz="1900" b="0" i="0" dirty="0">
                <a:latin typeface="Times New Roman"/>
                <a:ea typeface="+mj-lt"/>
                <a:cs typeface="+mj-lt"/>
              </a:rPr>
              <a:t>, </a:t>
            </a:r>
            <a:r>
              <a:rPr lang="en-US" sz="1900" b="0" i="0" dirty="0" err="1">
                <a:latin typeface="Times New Roman"/>
                <a:ea typeface="+mj-lt"/>
                <a:cs typeface="+mj-lt"/>
              </a:rPr>
              <a:t>строительство</a:t>
            </a:r>
            <a:r>
              <a:rPr lang="en-US" sz="1900" b="0" i="0" dirty="0">
                <a:latin typeface="Times New Roman"/>
                <a:ea typeface="+mj-lt"/>
                <a:cs typeface="+mj-lt"/>
              </a:rPr>
              <a:t>, </a:t>
            </a:r>
            <a:r>
              <a:rPr lang="en-US" sz="1900" b="0" i="0" dirty="0" err="1">
                <a:latin typeface="Times New Roman"/>
                <a:ea typeface="+mj-lt"/>
                <a:cs typeface="+mj-lt"/>
              </a:rPr>
              <a:t>ремонт</a:t>
            </a:r>
            <a:r>
              <a:rPr lang="en-US" sz="1900" b="0" i="0" dirty="0">
                <a:latin typeface="Times New Roman"/>
                <a:ea typeface="+mj-lt"/>
                <a:cs typeface="+mj-lt"/>
              </a:rPr>
              <a:t> </a:t>
            </a:r>
            <a:r>
              <a:rPr lang="ru-RU" sz="1900" b="0" i="0" dirty="0">
                <a:latin typeface="Times New Roman"/>
                <a:ea typeface="+mj-lt"/>
                <a:cs typeface="+mj-lt"/>
              </a:rPr>
              <a:t>ремонт или модернизацию объектов для производства, хранения и переработки сельскохозяйственной продукции</a:t>
            </a:r>
            <a:endParaRPr lang="en-US" sz="1900" b="0" i="0" dirty="0">
              <a:latin typeface="Times New Roman"/>
              <a:ea typeface="+mj-lt"/>
              <a:cs typeface="+mj-lt"/>
            </a:endParaRPr>
          </a:p>
          <a:p>
            <a:pPr marL="342900" indent="-342900">
              <a:spcBef>
                <a:spcPts val="1000"/>
              </a:spcBef>
              <a:spcAft>
                <a:spcPts val="0"/>
              </a:spcAft>
              <a:buFont typeface="Wingdings"/>
              <a:buChar char="ü"/>
            </a:pPr>
            <a:r>
              <a:rPr lang="ru-RU" sz="1900" b="0" i="0" dirty="0">
                <a:latin typeface="Times New Roman"/>
                <a:ea typeface="+mj-lt"/>
                <a:cs typeface="+mj-lt"/>
              </a:rPr>
              <a:t>на комплектацию объектов для производства, хранения и реализации сельскохозяйственной продукции оборудованием</a:t>
            </a:r>
            <a:endParaRPr lang="en-US" sz="1900" b="0" i="0" dirty="0">
              <a:latin typeface="Times New Roman"/>
              <a:ea typeface="+mj-lt"/>
              <a:cs typeface="+mj-lt"/>
            </a:endParaRPr>
          </a:p>
          <a:p>
            <a:pPr marL="342900" indent="-342900">
              <a:spcBef>
                <a:spcPts val="1000"/>
              </a:spcBef>
              <a:spcAft>
                <a:spcPts val="0"/>
              </a:spcAft>
              <a:buFont typeface="Wingdings"/>
              <a:buChar char="ü"/>
            </a:pPr>
            <a:r>
              <a:rPr lang="en-US" sz="1900" b="0" i="0" dirty="0" err="1">
                <a:latin typeface="Times New Roman"/>
                <a:ea typeface="+mj-lt"/>
                <a:cs typeface="+mj-lt"/>
              </a:rPr>
              <a:t>на</a:t>
            </a:r>
            <a:r>
              <a:rPr lang="en-US" sz="1900" b="0" i="0" dirty="0">
                <a:latin typeface="Times New Roman"/>
                <a:ea typeface="+mj-lt"/>
                <a:cs typeface="+mj-lt"/>
              </a:rPr>
              <a:t> </a:t>
            </a:r>
            <a:r>
              <a:rPr lang="en-US" sz="1900" b="0" i="0" dirty="0" err="1">
                <a:latin typeface="Times New Roman"/>
                <a:ea typeface="+mj-lt"/>
                <a:cs typeface="+mj-lt"/>
              </a:rPr>
              <a:t>приобретение</a:t>
            </a:r>
            <a:r>
              <a:rPr lang="en-US" sz="1900" b="0" i="0" dirty="0">
                <a:latin typeface="Times New Roman"/>
                <a:ea typeface="+mj-lt"/>
                <a:cs typeface="+mj-lt"/>
              </a:rPr>
              <a:t> </a:t>
            </a:r>
            <a:r>
              <a:rPr lang="en-US" sz="1900" b="0" i="0" dirty="0" err="1">
                <a:latin typeface="Times New Roman"/>
                <a:ea typeface="+mj-lt"/>
                <a:cs typeface="+mj-lt"/>
              </a:rPr>
              <a:t>сельскохозяйственных</a:t>
            </a:r>
            <a:r>
              <a:rPr lang="en-US" sz="1900" b="0" i="0" dirty="0">
                <a:latin typeface="Times New Roman"/>
                <a:ea typeface="+mj-lt"/>
                <a:cs typeface="+mj-lt"/>
              </a:rPr>
              <a:t> </a:t>
            </a:r>
            <a:r>
              <a:rPr lang="en-US" sz="1900" b="0" i="0" dirty="0" err="1">
                <a:latin typeface="Times New Roman"/>
                <a:ea typeface="+mj-lt"/>
                <a:cs typeface="+mj-lt"/>
              </a:rPr>
              <a:t>животных</a:t>
            </a:r>
            <a:r>
              <a:rPr lang="en-US" sz="1900" b="0" i="0" dirty="0">
                <a:latin typeface="Times New Roman"/>
                <a:ea typeface="+mj-lt"/>
                <a:cs typeface="+mj-lt"/>
              </a:rPr>
              <a:t>, в </a:t>
            </a:r>
            <a:r>
              <a:rPr lang="en-US" sz="1900" b="0" i="0" dirty="0" err="1">
                <a:latin typeface="Times New Roman"/>
                <a:ea typeface="+mj-lt"/>
                <a:cs typeface="+mj-lt"/>
              </a:rPr>
              <a:t>том</a:t>
            </a:r>
            <a:r>
              <a:rPr lang="en-US" sz="1900" b="0" i="0" dirty="0">
                <a:latin typeface="Times New Roman"/>
                <a:ea typeface="+mj-lt"/>
                <a:cs typeface="+mj-lt"/>
              </a:rPr>
              <a:t> </a:t>
            </a:r>
            <a:r>
              <a:rPr lang="en-US" sz="1900" b="0" i="0" dirty="0" err="1">
                <a:latin typeface="Times New Roman"/>
                <a:ea typeface="+mj-lt"/>
                <a:cs typeface="+mj-lt"/>
              </a:rPr>
              <a:t>числе</a:t>
            </a:r>
            <a:r>
              <a:rPr lang="en-US" sz="1900" b="0" i="0" dirty="0">
                <a:latin typeface="Times New Roman"/>
                <a:ea typeface="+mj-lt"/>
                <a:cs typeface="+mj-lt"/>
              </a:rPr>
              <a:t> </a:t>
            </a:r>
            <a:r>
              <a:rPr lang="en-US" sz="1900" b="0" i="0" dirty="0" err="1">
                <a:latin typeface="Times New Roman"/>
                <a:ea typeface="+mj-lt"/>
                <a:cs typeface="+mj-lt"/>
              </a:rPr>
              <a:t>птицы</a:t>
            </a:r>
            <a:r>
              <a:rPr lang="en-US" sz="1900" b="0" i="0" dirty="0">
                <a:latin typeface="Times New Roman"/>
                <a:ea typeface="+mj-lt"/>
                <a:cs typeface="+mj-lt"/>
              </a:rPr>
              <a:t> (</a:t>
            </a:r>
            <a:r>
              <a:rPr lang="en-US" sz="1900" b="0" i="0" dirty="0" err="1">
                <a:latin typeface="Times New Roman"/>
                <a:ea typeface="+mj-lt"/>
                <a:cs typeface="+mj-lt"/>
              </a:rPr>
              <a:t>за</a:t>
            </a:r>
            <a:r>
              <a:rPr lang="en-US" sz="1900" b="0" i="0" dirty="0">
                <a:latin typeface="Times New Roman"/>
                <a:ea typeface="+mj-lt"/>
                <a:cs typeface="+mj-lt"/>
              </a:rPr>
              <a:t> </a:t>
            </a:r>
            <a:r>
              <a:rPr lang="en-US" sz="1900" b="0" i="0" dirty="0" err="1">
                <a:latin typeface="Times New Roman"/>
                <a:ea typeface="+mj-lt"/>
                <a:cs typeface="+mj-lt"/>
              </a:rPr>
              <a:t>исключением</a:t>
            </a:r>
            <a:r>
              <a:rPr lang="en-US" sz="1900" b="0" i="0" dirty="0">
                <a:latin typeface="Times New Roman"/>
                <a:ea typeface="+mj-lt"/>
                <a:cs typeface="+mj-lt"/>
              </a:rPr>
              <a:t> </a:t>
            </a:r>
            <a:r>
              <a:rPr lang="en-US" sz="1900" b="0" i="0" dirty="0" err="1">
                <a:latin typeface="Times New Roman"/>
                <a:ea typeface="+mj-lt"/>
                <a:cs typeface="+mj-lt"/>
              </a:rPr>
              <a:t>свиней</a:t>
            </a:r>
            <a:r>
              <a:rPr lang="en-US" sz="1900" b="0" i="0" dirty="0">
                <a:latin typeface="Times New Roman"/>
                <a:ea typeface="+mj-lt"/>
                <a:cs typeface="+mj-lt"/>
              </a:rPr>
              <a:t>)</a:t>
            </a:r>
          </a:p>
          <a:p>
            <a:pPr marL="342900" indent="-342900">
              <a:spcBef>
                <a:spcPts val="1000"/>
              </a:spcBef>
              <a:spcAft>
                <a:spcPts val="0"/>
              </a:spcAft>
              <a:buFont typeface="Wingdings"/>
              <a:buChar char="ü"/>
            </a:pPr>
            <a:r>
              <a:rPr lang="en-US" sz="1900" b="0" i="0" dirty="0" err="1">
                <a:latin typeface="Times New Roman"/>
                <a:ea typeface="+mj-lt"/>
                <a:cs typeface="+mj-lt"/>
              </a:rPr>
              <a:t>на</a:t>
            </a:r>
            <a:r>
              <a:rPr lang="en-US" sz="1900" b="0" i="0" dirty="0">
                <a:latin typeface="Times New Roman"/>
                <a:ea typeface="+mj-lt"/>
                <a:cs typeface="+mj-lt"/>
              </a:rPr>
              <a:t> </a:t>
            </a:r>
            <a:r>
              <a:rPr lang="en-US" sz="1900" b="0" i="0" dirty="0" err="1">
                <a:latin typeface="Times New Roman"/>
                <a:ea typeface="+mj-lt"/>
                <a:cs typeface="+mj-lt"/>
              </a:rPr>
              <a:t>приобретение</a:t>
            </a:r>
            <a:r>
              <a:rPr lang="en-US" sz="1900" b="0" i="0" dirty="0">
                <a:latin typeface="Times New Roman"/>
                <a:ea typeface="+mj-lt"/>
                <a:cs typeface="+mj-lt"/>
              </a:rPr>
              <a:t> </a:t>
            </a:r>
            <a:r>
              <a:rPr lang="en-US" sz="1900" b="0" i="0" dirty="0" err="1">
                <a:latin typeface="Times New Roman"/>
                <a:ea typeface="+mj-lt"/>
                <a:cs typeface="+mj-lt"/>
              </a:rPr>
              <a:t>рыбопосадочного</a:t>
            </a:r>
            <a:r>
              <a:rPr lang="en-US" sz="1900" b="0" i="0" dirty="0">
                <a:latin typeface="Times New Roman"/>
                <a:ea typeface="+mj-lt"/>
                <a:cs typeface="+mj-lt"/>
              </a:rPr>
              <a:t> </a:t>
            </a:r>
            <a:r>
              <a:rPr lang="en-US" sz="1900" b="0" i="0" dirty="0" err="1">
                <a:latin typeface="Times New Roman"/>
                <a:ea typeface="+mj-lt"/>
                <a:cs typeface="+mj-lt"/>
              </a:rPr>
              <a:t>материала</a:t>
            </a:r>
            <a:endParaRPr lang="en-US" sz="1900" b="0" i="0" dirty="0">
              <a:latin typeface="Times New Roman"/>
              <a:ea typeface="+mj-lt"/>
              <a:cs typeface="+mj-lt"/>
            </a:endParaRPr>
          </a:p>
          <a:p>
            <a:pPr marL="342900" indent="-342900">
              <a:spcBef>
                <a:spcPts val="1000"/>
              </a:spcBef>
              <a:spcAft>
                <a:spcPts val="0"/>
              </a:spcAft>
              <a:buFont typeface="Wingdings"/>
              <a:buChar char="ü"/>
            </a:pPr>
            <a:r>
              <a:rPr lang="ru-RU" sz="1900" b="0" i="0" dirty="0">
                <a:latin typeface="Times New Roman"/>
                <a:ea typeface="+mj-lt"/>
                <a:cs typeface="+mj-lt"/>
              </a:rPr>
              <a:t>на погашение части инвестиционного кредита, уплата процентов по нему</a:t>
            </a:r>
            <a:endParaRPr lang="en-US" sz="1900" b="0" i="0" dirty="0">
              <a:latin typeface="Times New Roman"/>
              <a:ea typeface="+mj-lt"/>
              <a:cs typeface="+mj-lt"/>
            </a:endParaRP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ü"/>
            </a:pPr>
            <a:endParaRPr lang="ru-RU" sz="1900" b="0" dirty="0">
              <a:latin typeface="Times New Roman"/>
              <a:ea typeface="+mj-lt"/>
              <a:cs typeface="Times New Roman"/>
            </a:endParaRPr>
          </a:p>
        </p:txBody>
      </p:sp>
      <p:pic>
        <p:nvPicPr>
          <p:cNvPr id="4" name="Рисунок 4" descr="Изображение выглядит как корова, трава, млекопитающее, сто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FCE1E2C-9B65-42C1-A961-BC2966804D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31" y="2175358"/>
            <a:ext cx="3841501" cy="28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12262</TotalTime>
  <Words>1231</Words>
  <Application>Microsoft Office PowerPoint</Application>
  <PresentationFormat>Экран (4:3)</PresentationFormat>
  <Paragraphs>158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Министерство сельского и рыбного  хозяйства Республики Карелия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Элла Войтова</cp:lastModifiedBy>
  <cp:revision>1480</cp:revision>
  <cp:lastPrinted>2020-01-20T14:05:18Z</cp:lastPrinted>
  <dcterms:created xsi:type="dcterms:W3CDTF">2011-02-08T11:11:44Z</dcterms:created>
  <dcterms:modified xsi:type="dcterms:W3CDTF">2021-04-02T05:47:37Z</dcterms:modified>
</cp:coreProperties>
</file>