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media/media2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1" r:id="rId4"/>
    <p:sldId id="290" r:id="rId5"/>
    <p:sldId id="282" r:id="rId6"/>
    <p:sldId id="263" r:id="rId7"/>
    <p:sldId id="264" r:id="rId8"/>
    <p:sldId id="273" r:id="rId9"/>
    <p:sldId id="278" r:id="rId10"/>
    <p:sldId id="291" r:id="rId11"/>
    <p:sldId id="265" r:id="rId12"/>
    <p:sldId id="266" r:id="rId13"/>
    <p:sldId id="281" r:id="rId14"/>
    <p:sldId id="277" r:id="rId15"/>
    <p:sldId id="267" r:id="rId16"/>
    <p:sldId id="268" r:id="rId17"/>
    <p:sldId id="292" r:id="rId18"/>
    <p:sldId id="293" r:id="rId19"/>
    <p:sldId id="285" r:id="rId20"/>
    <p:sldId id="289" r:id="rId21"/>
    <p:sldId id="283" r:id="rId22"/>
    <p:sldId id="271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A838-56F5-4674-9634-F696A0AD02BA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4114-66D4-4DDB-AB88-74FF01679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87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Епанчинцева Ирина Сергеевна, учитель начальных классов, МОУ СОШ №10 г.Ирбита, Свердловской области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3C5A-405D-4751-B8B6-3C95C736F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2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332656"/>
            <a:ext cx="8424936" cy="6192688"/>
          </a:xfrm>
          <a:prstGeom prst="round2Diag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ngod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2657"/>
            <a:ext cx="1574151" cy="2145343"/>
          </a:xfrm>
          <a:prstGeom prst="rect">
            <a:avLst/>
          </a:prstGeom>
        </p:spPr>
      </p:pic>
      <p:pic>
        <p:nvPicPr>
          <p:cNvPr id="17" name="Рисунок 16" descr="453544e7b7fd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-171400"/>
            <a:ext cx="1788790" cy="1788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28F5-9A50-406F-93D9-C9DEDAF58337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711C-78FF-47F2-AE31-7D0777DBFC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1ecaa_724dafb7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8639"/>
            <a:ext cx="611560" cy="528389"/>
          </a:xfrm>
          <a:prstGeom prst="rect">
            <a:avLst/>
          </a:prstGeom>
        </p:spPr>
      </p:pic>
      <p:pic>
        <p:nvPicPr>
          <p:cNvPr id="10" name="Рисунок 9" descr="0_1ecaa_724dafb7_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6165304"/>
            <a:ext cx="576064" cy="4977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media" Target="../media/media2.WAV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11188" y="9810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77146" y="2780928"/>
            <a:ext cx="6240484" cy="11049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буквы Ё, ё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улькА\Рабочий стол\азбука\азбука\ё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hlinkClick r:id="" action="ppaction://noaction">
              <a:snd r:embed="rId2" name="Ё"/>
            </a:hlinkClick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3059113" y="1916113"/>
            <a:ext cx="3197225" cy="291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Ё </a:t>
            </a:r>
            <a:r>
              <a:rPr lang="ru-RU" sz="9600" b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ё</a:t>
            </a:r>
            <a:endParaRPr lang="ru-RU" sz="9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214414" y="3916363"/>
            <a:ext cx="4929222" cy="17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rgbClr val="336600"/>
                </a:solidFill>
              </a:rPr>
              <a:t>Е и Ё - родные сестры,</a:t>
            </a:r>
          </a:p>
          <a:p>
            <a:r>
              <a:rPr lang="ru-RU" sz="2800" b="1" dirty="0">
                <a:solidFill>
                  <a:srgbClr val="336600"/>
                </a:solidFill>
              </a:rPr>
              <a:t>Различить сестер непросто.</a:t>
            </a:r>
          </a:p>
          <a:p>
            <a:r>
              <a:rPr lang="ru-RU" sz="2800" b="1" dirty="0">
                <a:solidFill>
                  <a:srgbClr val="336600"/>
                </a:solidFill>
              </a:rPr>
              <a:t>Но у буквы Ё две точки,</a:t>
            </a:r>
          </a:p>
          <a:p>
            <a:r>
              <a:rPr lang="ru-RU" sz="2800" b="1" dirty="0">
                <a:solidFill>
                  <a:srgbClr val="336600"/>
                </a:solidFill>
              </a:rPr>
              <a:t>Словно к лесенке </a:t>
            </a:r>
            <a:r>
              <a:rPr lang="ru-RU" sz="2800" b="1" dirty="0" err="1">
                <a:solidFill>
                  <a:srgbClr val="336600"/>
                </a:solidFill>
              </a:rPr>
              <a:t>гвоздочки</a:t>
            </a:r>
            <a:r>
              <a:rPr lang="ru-RU" sz="2800" b="1" dirty="0">
                <a:solidFill>
                  <a:srgbClr val="336600"/>
                </a:solidFill>
              </a:rPr>
              <a:t>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52838" y="981075"/>
            <a:ext cx="5491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Буква Е передохнула,</a:t>
            </a:r>
          </a:p>
          <a:p>
            <a:r>
              <a:rPr lang="ru-RU" sz="2800" b="1">
                <a:solidFill>
                  <a:srgbClr val="008000"/>
                </a:solidFill>
              </a:rPr>
              <a:t>Как тотчас же на неё</a:t>
            </a:r>
          </a:p>
          <a:p>
            <a:r>
              <a:rPr lang="ru-RU" sz="2800" b="1">
                <a:solidFill>
                  <a:srgbClr val="008000"/>
                </a:solidFill>
              </a:rPr>
              <a:t>Пара птенчиков вспорхнула –</a:t>
            </a:r>
          </a:p>
          <a:p>
            <a:r>
              <a:rPr lang="ru-RU" sz="2800" b="1">
                <a:solidFill>
                  <a:srgbClr val="008000"/>
                </a:solidFill>
              </a:rPr>
              <a:t>Получилась буква Ё.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BEE"/>
              </a:clrFrom>
              <a:clrTo>
                <a:srgbClr val="FDF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5" y="0"/>
            <a:ext cx="24622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0"/>
              </a:clrFrom>
              <a:clrTo>
                <a:srgbClr val="FCFC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565400"/>
            <a:ext cx="24876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ё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620688"/>
            <a:ext cx="7248128" cy="5436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539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352" y="824518"/>
            <a:ext cx="57534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Ёжик топал по тропинке </a:t>
            </a:r>
            <a:r>
              <a:rPr lang="ru-RU" sz="3600" b="1" i="1" dirty="0">
                <a:solidFill>
                  <a:srgbClr val="008000"/>
                </a:solidFill>
              </a:rPr>
              <a:t/>
            </a:r>
            <a:br>
              <a:rPr lang="ru-RU" sz="3600" b="1" i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И грибочки </a:t>
            </a:r>
            <a:r>
              <a:rPr lang="ru-RU" sz="3600" b="1" dirty="0" smtClean="0">
                <a:solidFill>
                  <a:srgbClr val="008000"/>
                </a:solidFill>
              </a:rPr>
              <a:t>нёс </a:t>
            </a:r>
            <a:r>
              <a:rPr lang="ru-RU" sz="3600" b="1" dirty="0">
                <a:solidFill>
                  <a:srgbClr val="008000"/>
                </a:solidFill>
              </a:rPr>
              <a:t>на </a:t>
            </a:r>
            <a:r>
              <a:rPr lang="ru-RU" sz="3600" b="1" dirty="0" smtClean="0">
                <a:solidFill>
                  <a:srgbClr val="008000"/>
                </a:solidFill>
              </a:rPr>
              <a:t>спинке. </a:t>
            </a:r>
            <a:r>
              <a:rPr lang="ru-RU" sz="3600" b="1" i="1" dirty="0">
                <a:solidFill>
                  <a:srgbClr val="008000"/>
                </a:solidFill>
              </a:rPr>
              <a:t/>
            </a:r>
            <a:br>
              <a:rPr lang="ru-RU" sz="3600" b="1" i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Ёжик топал не спеша </a:t>
            </a:r>
            <a:r>
              <a:rPr lang="ru-RU" sz="3600" b="1" i="1" dirty="0">
                <a:solidFill>
                  <a:srgbClr val="008000"/>
                </a:solidFill>
              </a:rPr>
              <a:t/>
            </a:r>
            <a:br>
              <a:rPr lang="ru-RU" sz="3600" b="1" i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Тихо листьями </a:t>
            </a:r>
            <a:r>
              <a:rPr lang="ru-RU" sz="3600" b="1" dirty="0" smtClean="0">
                <a:solidFill>
                  <a:srgbClr val="008000"/>
                </a:solidFill>
              </a:rPr>
              <a:t>шурша. </a:t>
            </a:r>
            <a:r>
              <a:rPr lang="ru-RU" sz="3600" b="1" i="1" dirty="0">
                <a:solidFill>
                  <a:srgbClr val="008000"/>
                </a:solidFill>
              </a:rPr>
              <a:t/>
            </a:r>
            <a:br>
              <a:rPr lang="ru-RU" sz="3600" b="1" i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А </a:t>
            </a:r>
            <a:r>
              <a:rPr lang="ru-RU" sz="3600" b="1" dirty="0" smtClean="0">
                <a:solidFill>
                  <a:srgbClr val="008000"/>
                </a:solidFill>
              </a:rPr>
              <a:t>навстречу скачет </a:t>
            </a:r>
            <a:r>
              <a:rPr lang="ru-RU" sz="3600" b="1" dirty="0">
                <a:solidFill>
                  <a:srgbClr val="008000"/>
                </a:solidFill>
              </a:rPr>
              <a:t>зайка, 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Длинноухий </a:t>
            </a:r>
            <a:r>
              <a:rPr lang="ru-RU" sz="3600" b="1" dirty="0" err="1" smtClean="0">
                <a:solidFill>
                  <a:srgbClr val="008000"/>
                </a:solidFill>
              </a:rPr>
              <a:t>попрыгайка</a:t>
            </a:r>
            <a:r>
              <a:rPr lang="ru-RU" sz="3600" b="1" dirty="0" smtClean="0">
                <a:solidFill>
                  <a:srgbClr val="008000"/>
                </a:solidFill>
              </a:rPr>
              <a:t>. </a:t>
            </a:r>
            <a:r>
              <a:rPr lang="ru-RU" sz="3600" b="1" i="1" dirty="0">
                <a:solidFill>
                  <a:srgbClr val="008000"/>
                </a:solidFill>
              </a:rPr>
              <a:t/>
            </a:r>
            <a:br>
              <a:rPr lang="ru-RU" sz="3600" b="1" i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В огороде </a:t>
            </a:r>
            <a:r>
              <a:rPr lang="ru-RU" sz="3600" b="1" dirty="0" smtClean="0">
                <a:solidFill>
                  <a:srgbClr val="008000"/>
                </a:solidFill>
              </a:rPr>
              <a:t>чьём-то </a:t>
            </a:r>
            <a:r>
              <a:rPr lang="ru-RU" sz="3600" b="1" dirty="0">
                <a:solidFill>
                  <a:srgbClr val="008000"/>
                </a:solidFill>
              </a:rPr>
              <a:t>ловко</a:t>
            </a:r>
            <a:br>
              <a:rPr lang="ru-RU" sz="3600" b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Раздобыл косой морковку. </a:t>
            </a:r>
          </a:p>
        </p:txBody>
      </p:sp>
      <p:pic>
        <p:nvPicPr>
          <p:cNvPr id="8195" name="Picture 5" descr="D:\ИРИНА\Обучение грамоте\Копия Епанчинцева И.С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5248275"/>
            <a:ext cx="2505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4527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Физкультминутка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3373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D60093"/>
                </a:solidFill>
              </a:rPr>
              <a:t>18 ноября </a:t>
            </a:r>
            <a:r>
              <a:rPr lang="ru-RU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64500" cy="6762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sz="3600" dirty="0" smtClean="0"/>
              <a:t>             </a:t>
            </a:r>
            <a:r>
              <a:rPr lang="ru-RU" sz="4400" b="1" dirty="0" smtClean="0">
                <a:solidFill>
                  <a:srgbClr val="3333CC"/>
                </a:solidFill>
                <a:latin typeface="Comic Sans MS" pitchFamily="66" charset="0"/>
              </a:rPr>
              <a:t>День рождения буквы</a:t>
            </a:r>
            <a:r>
              <a:rPr lang="ru-RU" sz="4400" dirty="0" smtClean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12292" name="Picture 5" descr="D:\ИРИНА\Обучение грамоте\Копия Епанчинцева И.С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786063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 кла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50448"/>
            <a:ext cx="8470510" cy="2107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 класс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8314362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76236F1E-6005-4C78-AEB3-EFEDEED194AF}"/>
              </a:ext>
            </a:extLst>
          </p:cNvPr>
          <p:cNvSpPr/>
          <p:nvPr/>
        </p:nvSpPr>
        <p:spPr>
          <a:xfrm>
            <a:off x="516079" y="124344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A2DFD473-8B41-4874-B6BC-94FD07F808AC}"/>
              </a:ext>
            </a:extLst>
          </p:cNvPr>
          <p:cNvSpPr/>
          <p:nvPr/>
        </p:nvSpPr>
        <p:spPr>
          <a:xfrm>
            <a:off x="521273" y="2694708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5DD8E520-BB0B-49A7-92CF-4DFD77AEC2C6}"/>
              </a:ext>
            </a:extLst>
          </p:cNvPr>
          <p:cNvSpPr/>
          <p:nvPr/>
        </p:nvSpPr>
        <p:spPr>
          <a:xfrm>
            <a:off x="521273" y="4145972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1301F28E-422F-4907-804B-9E8F36DEC737}"/>
              </a:ext>
            </a:extLst>
          </p:cNvPr>
          <p:cNvSpPr/>
          <p:nvPr/>
        </p:nvSpPr>
        <p:spPr>
          <a:xfrm>
            <a:off x="2306779" y="124344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026055C9-0386-472A-9EB2-761F3C3FFA9F}"/>
              </a:ext>
            </a:extLst>
          </p:cNvPr>
          <p:cNvSpPr/>
          <p:nvPr/>
        </p:nvSpPr>
        <p:spPr>
          <a:xfrm>
            <a:off x="3932958" y="124344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30E0AEDC-06C6-465E-BE81-6EA681A75998}"/>
              </a:ext>
            </a:extLst>
          </p:cNvPr>
          <p:cNvSpPr/>
          <p:nvPr/>
        </p:nvSpPr>
        <p:spPr>
          <a:xfrm>
            <a:off x="5559136" y="124344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B03769E3-793E-4689-B729-735F158EA349}"/>
              </a:ext>
            </a:extLst>
          </p:cNvPr>
          <p:cNvSpPr/>
          <p:nvPr/>
        </p:nvSpPr>
        <p:spPr>
          <a:xfrm>
            <a:off x="2306778" y="415549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80EDBDC2-EDCB-4A6C-974C-D703DBA48DA9}"/>
              </a:ext>
            </a:extLst>
          </p:cNvPr>
          <p:cNvSpPr/>
          <p:nvPr/>
        </p:nvSpPr>
        <p:spPr>
          <a:xfrm>
            <a:off x="4044654" y="415549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B0EED40E-B314-4BB5-86FC-DCEEDF1AF4D3}"/>
              </a:ext>
            </a:extLst>
          </p:cNvPr>
          <p:cNvSpPr/>
          <p:nvPr/>
        </p:nvSpPr>
        <p:spPr>
          <a:xfrm>
            <a:off x="5782530" y="4145972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67E31CF2-F04B-4D9D-99DB-C4DC1458273F}"/>
              </a:ext>
            </a:extLst>
          </p:cNvPr>
          <p:cNvSpPr/>
          <p:nvPr/>
        </p:nvSpPr>
        <p:spPr>
          <a:xfrm>
            <a:off x="7065811" y="1243445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647D61EF-E52A-4D35-84BE-A4862583B1CC}"/>
              </a:ext>
            </a:extLst>
          </p:cNvPr>
          <p:cNvSpPr/>
          <p:nvPr/>
        </p:nvSpPr>
        <p:spPr>
          <a:xfrm>
            <a:off x="7114302" y="2694708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7AE58F98-6DCB-4F5C-A885-0260B61846AC}"/>
              </a:ext>
            </a:extLst>
          </p:cNvPr>
          <p:cNvSpPr/>
          <p:nvPr/>
        </p:nvSpPr>
        <p:spPr>
          <a:xfrm>
            <a:off x="7216482" y="4145972"/>
            <a:ext cx="1278085" cy="1047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F2D6A6F7-E8CD-472A-90F2-6C0DE466DE51}"/>
              </a:ext>
            </a:extLst>
          </p:cNvPr>
          <p:cNvSpPr/>
          <p:nvPr/>
        </p:nvSpPr>
        <p:spPr>
          <a:xfrm>
            <a:off x="3932957" y="2673059"/>
            <a:ext cx="1278085" cy="1047750"/>
          </a:xfrm>
          <a:prstGeom prst="roundRect">
            <a:avLst/>
          </a:prstGeom>
          <a:solidFill>
            <a:srgbClr val="D876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Ё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70958343-ACCB-4B0B-8FD1-63C19B988135}"/>
              </a:ext>
            </a:extLst>
          </p:cNvPr>
          <p:cNvCxnSpPr>
            <a:endCxn id="26" idx="1"/>
          </p:cNvCxnSpPr>
          <p:nvPr/>
        </p:nvCxnSpPr>
        <p:spPr>
          <a:xfrm>
            <a:off x="1794164" y="2173432"/>
            <a:ext cx="2138793" cy="102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95B16318-1F5A-4016-9812-AEDC45DB3E2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945821" y="2291194"/>
            <a:ext cx="1075460" cy="393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BB722BE1-1762-4707-891C-112BC398BC66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 flipH="1">
            <a:off x="4572000" y="2291195"/>
            <a:ext cx="1" cy="381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4FB6F20D-22B3-4418-8B08-7343C4D3B26E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211041" y="2291195"/>
            <a:ext cx="987138" cy="43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7BDE856C-229A-4BD5-8A06-6991182AEAD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205848" y="2291195"/>
            <a:ext cx="2499006" cy="9849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96873A46-646D-4FFF-BAD8-5557F9CECE7E}"/>
              </a:ext>
            </a:extLst>
          </p:cNvPr>
          <p:cNvCxnSpPr>
            <a:cxnSpLocks/>
          </p:cNvCxnSpPr>
          <p:nvPr/>
        </p:nvCxnSpPr>
        <p:spPr>
          <a:xfrm flipH="1">
            <a:off x="5211040" y="3299114"/>
            <a:ext cx="1903262" cy="2173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D3D553CC-5C97-49DA-8D27-8794CFA43B9B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5205847" y="3618638"/>
            <a:ext cx="2649677" cy="52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3E247F75-4DED-43C7-9FE8-A59A294AC181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5033960" y="3710852"/>
            <a:ext cx="1387613" cy="435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151834CD-EDF8-476B-8580-652C0CFE2727}"/>
              </a:ext>
            </a:extLst>
          </p:cNvPr>
          <p:cNvCxnSpPr>
            <a:cxnSpLocks/>
          </p:cNvCxnSpPr>
          <p:nvPr/>
        </p:nvCxnSpPr>
        <p:spPr>
          <a:xfrm flipV="1">
            <a:off x="4571999" y="3742458"/>
            <a:ext cx="0" cy="448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60F0E400-4D8D-4C52-AFB5-B08E7F8A17E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2945821" y="3710851"/>
            <a:ext cx="1049495" cy="4446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="" xmlns:a16="http://schemas.microsoft.com/office/drawing/2014/main" id="{D542D1B6-14F9-43B8-B381-8F31545EC79A}"/>
              </a:ext>
            </a:extLst>
          </p:cNvPr>
          <p:cNvCxnSpPr>
            <a:cxnSpLocks/>
          </p:cNvCxnSpPr>
          <p:nvPr/>
        </p:nvCxnSpPr>
        <p:spPr>
          <a:xfrm flipV="1">
            <a:off x="1705839" y="3517324"/>
            <a:ext cx="2182949" cy="647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="" xmlns:a16="http://schemas.microsoft.com/office/drawing/2014/main" id="{C9AEDC63-1F38-434E-96AA-E5698D2D0C9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799358" y="3218583"/>
            <a:ext cx="2089430" cy="80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7563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58888" y="2967107"/>
            <a:ext cx="676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CC"/>
                </a:solidFill>
                <a:latin typeface="Comic Sans MS" pitchFamily="66" charset="0"/>
              </a:rPr>
              <a:t>.</a:t>
            </a:r>
            <a:endParaRPr lang="ru-RU" sz="4000" b="1" i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3075" name="Picture 4" descr="D:\ИРИНА\1198169019_a2147d95e08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1447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8637" y="1428224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Громко прозвенел звонок,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урок.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ушки на макушке,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Глазки широко открыты,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Слушаем, запоминаем,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минуты не теряем!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67913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382112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15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85720" y="1500174"/>
            <a:ext cx="84264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</a:rPr>
              <a:t>Почему Ё всегда ударная?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</a:rPr>
              <a:t>Из этой сказки вы узнаете, откуда взялись у буквы Ё две шишки – ой, нет – две точки.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</a:rPr>
              <a:t>Однажды буква Е убежала в лес. Вдруг подул сильный ветер, закачались деревья. Букве </a:t>
            </a:r>
            <a:r>
              <a:rPr lang="ru-RU" sz="2800" dirty="0" smtClean="0">
                <a:latin typeface="Times New Roman" panose="02020603050405020304" pitchFamily="18" charset="0"/>
              </a:rPr>
              <a:t>Е </a:t>
            </a:r>
            <a:r>
              <a:rPr lang="ru-RU" sz="2800" dirty="0">
                <a:latin typeface="Times New Roman" panose="02020603050405020304" pitchFamily="18" charset="0"/>
              </a:rPr>
              <a:t>стало страшно, и она спряталась под ель. Ель тоже закачалась от ветра, и на букву </a:t>
            </a:r>
            <a:r>
              <a:rPr lang="ru-RU" sz="2800" dirty="0" smtClean="0">
                <a:latin typeface="Times New Roman" panose="02020603050405020304" pitchFamily="18" charset="0"/>
              </a:rPr>
              <a:t>Е </a:t>
            </a:r>
            <a:r>
              <a:rPr lang="ru-RU" sz="2800" dirty="0">
                <a:latin typeface="Times New Roman" panose="02020603050405020304" pitchFamily="18" charset="0"/>
              </a:rPr>
              <a:t>упало две шишки, от которых на голове у </a:t>
            </a:r>
            <a:r>
              <a:rPr lang="ru-RU" sz="2800" dirty="0" smtClean="0">
                <a:latin typeface="Times New Roman" panose="02020603050405020304" pitchFamily="18" charset="0"/>
              </a:rPr>
              <a:t>Е </a:t>
            </a:r>
            <a:r>
              <a:rPr lang="ru-RU" sz="2800" dirty="0">
                <a:latin typeface="Times New Roman" panose="02020603050405020304" pitchFamily="18" charset="0"/>
              </a:rPr>
              <a:t>образовались шишки. От этого она превратилась в другую букву – букву Ё. Вот, оказывается, почему Ё всегда ударная.</a:t>
            </a:r>
          </a:p>
        </p:txBody>
      </p:sp>
      <p:sp>
        <p:nvSpPr>
          <p:cNvPr id="87045" name="WordArt 5" descr="list01_1024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705725" cy="5746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9181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6165850"/>
            <a:ext cx="431800" cy="215900"/>
          </a:xfrm>
          <a:prstGeom prst="actionButtonEnd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5" descr="D:\ИРИНА\Обучение грамоте\Копия Епанчинцева И.С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4095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:\ИРИНА\Обучение грамоте\Копия Епанчинцева И.С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500438"/>
            <a:ext cx="4095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0298" y="2285992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786050" y="1557338"/>
            <a:ext cx="39290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ПРЕДЛОЖЕНИЕ</a:t>
            </a:r>
            <a:endParaRPr lang="ru-RU" dirty="0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432117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РЕЧЬ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71473" y="307181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СЛОГ</a:t>
            </a:r>
            <a:endParaRPr lang="ru-RU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79838" y="3000372"/>
            <a:ext cx="26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ЗВУК</a:t>
            </a:r>
            <a:endParaRPr lang="ru-RU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195512" y="3643314"/>
            <a:ext cx="237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ГЛАСНЫЙ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76825" y="3643314"/>
            <a:ext cx="259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СОГЛАСНЫЙ</a:t>
            </a:r>
            <a:endParaRPr lang="ru-RU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00760" y="4429132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29322" y="528638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044675" y="5258632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БЕЗУДАРНЫЙ</a:t>
            </a:r>
            <a:endParaRPr lang="ru-RU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929058" y="5286388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071934" y="4429132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062153" y="4447871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УДАРНЫЙ</a:t>
            </a:r>
            <a:endParaRPr lang="ru-RU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916238" y="4149725"/>
            <a:ext cx="503237" cy="71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092950" y="4292600"/>
            <a:ext cx="503238" cy="71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076825" y="4292600"/>
            <a:ext cx="503238" cy="71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" y="3463751"/>
            <a:ext cx="1781175" cy="3400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 animBg="1"/>
      <p:bldP spid="29701" grpId="0"/>
      <p:bldP spid="29702" grpId="0"/>
      <p:bldP spid="29703" grpId="0"/>
      <p:bldP spid="29704" grpId="0"/>
      <p:bldP spid="29705" grpId="0"/>
      <p:bldP spid="29705" grpId="1"/>
      <p:bldP spid="29706" grpId="0"/>
      <p:bldP spid="29706" grpId="1"/>
      <p:bldP spid="29708" grpId="0"/>
      <p:bldP spid="29709" grpId="0"/>
      <p:bldP spid="297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гласные буквы обозначают твёрдость согласных звуков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8498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гласные буквы обозначают мягкость согласных звуков? 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637765"/>
            <a:ext cx="2779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О У Ы</a:t>
            </a:r>
            <a:endParaRPr lang="ru-RU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5465" y="5580528"/>
            <a:ext cx="182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 Я</a:t>
            </a:r>
            <a:endParaRPr lang="ru-RU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722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Левая круглая скобка 8"/>
          <p:cNvSpPr/>
          <p:nvPr/>
        </p:nvSpPr>
        <p:spPr>
          <a:xfrm>
            <a:off x="1418876" y="4440708"/>
            <a:ext cx="207002" cy="93250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3185704" y="4321623"/>
            <a:ext cx="198536" cy="1051592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0327" y="3857932"/>
            <a:ext cx="92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dirty="0" smtClean="0">
                <a:solidFill>
                  <a:srgbClr val="56F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233149">
            <a:off x="2184030" y="3309917"/>
            <a:ext cx="466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56F000"/>
                </a:solidFill>
              </a:rPr>
              <a:t>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7427" y="3807714"/>
            <a:ext cx="8675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2000" baseline="30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012" y="540557"/>
            <a:ext cx="63556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гласные буквы, </a:t>
            </a:r>
          </a:p>
          <a:p>
            <a:pPr lvl="0"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имеют 2 звука.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665" y="1794414"/>
            <a:ext cx="106952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794415"/>
            <a:ext cx="103906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50046">
            <a:off x="6516215" y="3206607"/>
            <a:ext cx="466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dirty="0">
                <a:solidFill>
                  <a:srgbClr val="56F000"/>
                </a:solidFill>
              </a:rPr>
              <a:t>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5004" y="3807714"/>
            <a:ext cx="10086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0" dirty="0">
                <a:solidFill>
                  <a:srgbClr val="56F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43560" y="3717032"/>
            <a:ext cx="8451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12000" baseline="30000" dirty="0">
              <a:solidFill>
                <a:srgbClr val="FF0000"/>
              </a:solidFill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5847323" y="4381165"/>
            <a:ext cx="207002" cy="932507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64" y="4260984"/>
            <a:ext cx="2317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750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4" grpId="0"/>
      <p:bldP spid="5" grpId="0"/>
      <p:bldP spid="7" grpId="0"/>
      <p:bldP spid="14" grpId="0"/>
      <p:bldP spid="15" grpId="0"/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D:\ИРИНА\Обучение грамоте\Копия Епанчинцева И.С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5"/>
            <a:ext cx="3786214" cy="250032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черн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26727"/>
            <a:ext cx="3643338" cy="3302339"/>
          </a:xfrm>
          <a:prstGeom prst="rect">
            <a:avLst/>
          </a:prstGeom>
        </p:spPr>
      </p:pic>
      <p:pic>
        <p:nvPicPr>
          <p:cNvPr id="6" name="Рисунок 5" descr="мал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698475"/>
            <a:ext cx="3429025" cy="323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15" descr="D:\ИРИНА\Обучение грамоте\Копия Епанчинцева И.С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642918"/>
            <a:ext cx="71366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1"/>
            <a:ext cx="442915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урока : знакомство с новой буквой и звуками, которые она обозначает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урока: Буква Ё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771</TotalTime>
  <Words>264</Words>
  <Application>Microsoft Office PowerPoint</Application>
  <PresentationFormat>Экран (4:3)</PresentationFormat>
  <Paragraphs>63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Цель урока : знакомство с новой буквой и звуками, которые она обозначает</vt:lpstr>
      <vt:lpstr>Слайд 10</vt:lpstr>
      <vt:lpstr>Слайд 11</vt:lpstr>
      <vt:lpstr>Слайд 12</vt:lpstr>
      <vt:lpstr>Слайд 13</vt:lpstr>
      <vt:lpstr>Слайд 14</vt:lpstr>
      <vt:lpstr>18 ноября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60</cp:revision>
  <dcterms:created xsi:type="dcterms:W3CDTF">2012-12-09T17:39:40Z</dcterms:created>
  <dcterms:modified xsi:type="dcterms:W3CDTF">2021-12-22T15:51:05Z</dcterms:modified>
</cp:coreProperties>
</file>