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8" r:id="rId1"/>
  </p:sldMasterIdLst>
  <p:notesMasterIdLst>
    <p:notesMasterId r:id="rId34"/>
  </p:notesMasterIdLst>
  <p:sldIdLst>
    <p:sldId id="281" r:id="rId2"/>
    <p:sldId id="293" r:id="rId3"/>
    <p:sldId id="278" r:id="rId4"/>
    <p:sldId id="256" r:id="rId5"/>
    <p:sldId id="272" r:id="rId6"/>
    <p:sldId id="288" r:id="rId7"/>
    <p:sldId id="283" r:id="rId8"/>
    <p:sldId id="261" r:id="rId9"/>
    <p:sldId id="284" r:id="rId10"/>
    <p:sldId id="289" r:id="rId11"/>
    <p:sldId id="285" r:id="rId12"/>
    <p:sldId id="268" r:id="rId13"/>
    <p:sldId id="267" r:id="rId14"/>
    <p:sldId id="273" r:id="rId15"/>
    <p:sldId id="291" r:id="rId16"/>
    <p:sldId id="269" r:id="rId17"/>
    <p:sldId id="271" r:id="rId18"/>
    <p:sldId id="270" r:id="rId19"/>
    <p:sldId id="259" r:id="rId20"/>
    <p:sldId id="260" r:id="rId21"/>
    <p:sldId id="262" r:id="rId22"/>
    <p:sldId id="263" r:id="rId23"/>
    <p:sldId id="277" r:id="rId24"/>
    <p:sldId id="280" r:id="rId25"/>
    <p:sldId id="274" r:id="rId26"/>
    <p:sldId id="275" r:id="rId27"/>
    <p:sldId id="279" r:id="rId28"/>
    <p:sldId id="276" r:id="rId29"/>
    <p:sldId id="290" r:id="rId30"/>
    <p:sldId id="292" r:id="rId31"/>
    <p:sldId id="286"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95332" autoAdjust="0"/>
  </p:normalViewPr>
  <p:slideViewPr>
    <p:cSldViewPr>
      <p:cViewPr varScale="1">
        <p:scale>
          <a:sx n="84" d="100"/>
          <a:sy n="84" d="100"/>
        </p:scale>
        <p:origin x="-159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84F06-BA8D-4B1D-9408-D8C3BFCB780D}" type="datetimeFigureOut">
              <a:rPr lang="ru-RU" smtClean="0"/>
              <a:pPr/>
              <a:t>13.04.2025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CD561-22C5-4DD2-97CB-A720120A570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C9CD561-22C5-4DD2-97CB-A720120A570B}"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97792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7728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4527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299425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37709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9655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96590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91761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58064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28484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38098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4881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6657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74748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17659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37893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154955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106E36-FD25-4E2D-B0AA-010F637433A0}" type="datetimeFigureOut">
              <a:rPr lang="ru-RU" smtClean="0"/>
              <a:pPr/>
              <a:t>13.04.2025</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xmlns="" val="26199798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stihi.ru/avtor/bogorodsk"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vesyegonsk.tverlib.ru/kalinkin-andrey" TargetMode="External"/><Relationship Id="rId2" Type="http://schemas.openxmlformats.org/officeDocument/2006/relationships/hyperlink" Target="https://vk.com/wall-48469465_15794"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s://&#1087;&#1086;&#1075;&#1080;&#1073;&#1096;&#1080;&#1077;.&#1088;&#1092;/arhiv/pogibshie-v-pervuyu-chechenskuyu-vojnu/pogibshie-v-pervuyu-chechenskuyu-vojnu-k/kalinkin-andrey-nikolaevich.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79157\Desktop\о Чечне\127.jpg"/>
          <p:cNvPicPr>
            <a:picLocks noChangeAspect="1" noChangeArrowheads="1"/>
          </p:cNvPicPr>
          <p:nvPr/>
        </p:nvPicPr>
        <p:blipFill rotWithShape="1">
          <a:blip r:embed="rId2" cstate="print"/>
          <a:srcRect l="2128" r="8162"/>
          <a:stretch/>
        </p:blipFill>
        <p:spPr bwMode="auto">
          <a:xfrm>
            <a:off x="-11354" y="0"/>
            <a:ext cx="9155354" cy="6858000"/>
          </a:xfrm>
          <a:prstGeom prst="rect">
            <a:avLst/>
          </a:prstGeom>
          <a:noFill/>
        </p:spPr>
      </p:pic>
      <p:sp>
        <p:nvSpPr>
          <p:cNvPr id="2" name="TextBox 1"/>
          <p:cNvSpPr txBox="1"/>
          <p:nvPr/>
        </p:nvSpPr>
        <p:spPr>
          <a:xfrm>
            <a:off x="3707904" y="404664"/>
            <a:ext cx="5328592" cy="2431435"/>
          </a:xfrm>
          <a:prstGeom prst="rect">
            <a:avLst/>
          </a:prstGeom>
          <a:noFill/>
        </p:spPr>
        <p:txBody>
          <a:bodyPr wrap="square" rtlCol="0">
            <a:spAutoFit/>
          </a:bodyPr>
          <a:lstStyle/>
          <a:p>
            <a:r>
              <a:rPr lang="ru-RU" sz="3200" b="1" dirty="0" smtClean="0">
                <a:solidFill>
                  <a:schemeClr val="accent6">
                    <a:lumMod val="50000"/>
                  </a:schemeClr>
                </a:solidFill>
                <a:latin typeface="Times New Roman" panose="02020603050405020304" pitchFamily="18" charset="0"/>
                <a:cs typeface="Times New Roman" panose="02020603050405020304" pitchFamily="18" charset="0"/>
              </a:rPr>
              <a:t>Солдат войны не выбирает</a:t>
            </a:r>
          </a:p>
          <a:p>
            <a:r>
              <a:rPr lang="ru-RU" sz="2400" b="1" dirty="0" smtClean="0">
                <a:latin typeface="Times New Roman" panose="02020603050405020304" pitchFamily="18" charset="0"/>
                <a:cs typeface="Times New Roman" panose="02020603050405020304" pitchFamily="18" charset="0"/>
              </a:rPr>
              <a:t>Исследовательский проект</a:t>
            </a:r>
          </a:p>
          <a:p>
            <a:r>
              <a:rPr lang="ru-RU" sz="2400" b="1" dirty="0" smtClean="0">
                <a:latin typeface="Times New Roman" panose="02020603050405020304" pitchFamily="18" charset="0"/>
                <a:cs typeface="Times New Roman" panose="02020603050405020304" pitchFamily="18" charset="0"/>
              </a:rPr>
              <a:t>Обучающихся 4 класса</a:t>
            </a:r>
          </a:p>
          <a:p>
            <a:r>
              <a:rPr lang="ru-RU" sz="2400" b="1" dirty="0" smtClean="0">
                <a:latin typeface="Times New Roman" panose="02020603050405020304" pitchFamily="18" charset="0"/>
                <a:cs typeface="Times New Roman" panose="02020603050405020304" pitchFamily="18" charset="0"/>
              </a:rPr>
              <a:t>МБОУ «</a:t>
            </a:r>
            <a:r>
              <a:rPr lang="ru-RU" sz="2400" b="1" dirty="0" err="1" smtClean="0">
                <a:latin typeface="Times New Roman" panose="02020603050405020304" pitchFamily="18" charset="0"/>
                <a:cs typeface="Times New Roman" panose="02020603050405020304" pitchFamily="18" charset="0"/>
              </a:rPr>
              <a:t>Чамеровская</a:t>
            </a:r>
            <a:r>
              <a:rPr lang="ru-RU" sz="2400" b="1" dirty="0" smtClean="0">
                <a:latin typeface="Times New Roman" panose="02020603050405020304" pitchFamily="18" charset="0"/>
                <a:cs typeface="Times New Roman" panose="02020603050405020304" pitchFamily="18" charset="0"/>
              </a:rPr>
              <a:t> СОШ»</a:t>
            </a:r>
          </a:p>
          <a:p>
            <a:r>
              <a:rPr lang="ru-RU" sz="2400" b="1" dirty="0" smtClean="0">
                <a:latin typeface="Times New Roman" panose="02020603050405020304" pitchFamily="18" charset="0"/>
                <a:cs typeface="Times New Roman" panose="02020603050405020304" pitchFamily="18" charset="0"/>
              </a:rPr>
              <a:t>Руководитель проекта</a:t>
            </a:r>
          </a:p>
          <a:p>
            <a:r>
              <a:rPr lang="ru-RU" sz="2400" b="1" dirty="0" err="1" smtClean="0">
                <a:latin typeface="Times New Roman" panose="02020603050405020304" pitchFamily="18" charset="0"/>
                <a:cs typeface="Times New Roman" panose="02020603050405020304" pitchFamily="18" charset="0"/>
              </a:rPr>
              <a:t>Шардина</a:t>
            </a:r>
            <a:r>
              <a:rPr lang="ru-RU" sz="2400" b="1" dirty="0" smtClean="0">
                <a:latin typeface="Times New Roman" panose="02020603050405020304" pitchFamily="18" charset="0"/>
                <a:cs typeface="Times New Roman" panose="02020603050405020304" pitchFamily="18" charset="0"/>
              </a:rPr>
              <a:t> Светлана Анатольевна</a:t>
            </a:r>
            <a:endParaRPr lang="ru-RU"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404664"/>
            <a:ext cx="9144000" cy="5928529"/>
          </a:xfrm>
          <a:prstGeom prst="rect">
            <a:avLst/>
          </a:prstGeom>
        </p:spPr>
      </p:pic>
    </p:spTree>
    <p:extLst>
      <p:ext uri="{BB962C8B-B14F-4D97-AF65-F5344CB8AC3E}">
        <p14:creationId xmlns:p14="http://schemas.microsoft.com/office/powerpoint/2010/main" xmlns="" val="1067013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1679" y="2060848"/>
            <a:ext cx="903649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Российская армия начала боевые действия против сепаратистов 11 декабря 1994 года. Так началась самая жестокая война в истории современной России. По официальной версии, количество погибших военных со стороны России насчитывает более 4 тысяч человек.</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31 августа 1996 года первая чеченская война закончилась подписанием Хасавюртовского соглашения. Но никакого мира и спокойствия окончание конфликта не принесло. Похищения и убийства людей, теракты на территории России привели ко второму этапу военного противостояния.</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Вторая чеченская война началась в 1999 году и шла вплоть до 16 апреля 2009 года. Фактически она велась активно вооруженными силами России до 2000 года.  Потом, по мере установления контроля над республикой, дальнейшим уничтожением </a:t>
            </a:r>
            <a:r>
              <a:rPr kumimoji="0" lang="ru-RU" sz="2000" b="0" i="0" u="none" strike="noStrike" cap="none" normalizeH="0" baseline="0" dirty="0" err="1"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бандформирований</a:t>
            </a: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стали заниматься местные власти.</a:t>
            </a:r>
          </a:p>
          <a:p>
            <a:pPr lvl="0"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 двух Чеченских войнах приняли участие более 600 тыс. российских солдат и несколько тысяч не вернулось. Среди них наш</a:t>
            </a:r>
            <a:r>
              <a:rPr kumimoji="0" lang="ru-RU" sz="2000" b="0" i="0" u="none" strike="noStrike" cap="none" normalizeH="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lang="ru-RU" sz="2000" dirty="0" smtClean="0">
                <a:latin typeface="Calibri" panose="020F0502020204030204" pitchFamily="34" charset="0"/>
                <a:ea typeface="Times New Roman" pitchFamily="18" charset="0"/>
                <a:cs typeface="Calibri" panose="020F0502020204030204" pitchFamily="34" charset="0"/>
              </a:rPr>
              <a:t>земляк, </a:t>
            </a:r>
            <a:r>
              <a:rPr kumimoji="0" lang="ru-RU" sz="2000" b="0" i="0" u="none" strike="noStrike" cap="none" normalizeH="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выпускник</a:t>
            </a: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kumimoji="0" lang="ru-RU" sz="2000" b="0" i="0" u="none" strike="noStrike" cap="none" normalizeH="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Чамеровской школы</a:t>
            </a:r>
            <a:r>
              <a:rPr lang="ru-RU" sz="2000" dirty="0" smtClean="0">
                <a:latin typeface="Calibri" panose="020F0502020204030204" pitchFamily="34" charset="0"/>
                <a:ea typeface="Times New Roman" pitchFamily="18" charset="0"/>
                <a:cs typeface="Calibri" panose="020F0502020204030204" pitchFamily="34" charset="0"/>
              </a:rPr>
              <a:t> Калинкин Андрей Николаевич.</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xmlns="" val="0"/>
              </a:ext>
            </a:extLst>
          </a:blip>
          <a:srcRect b="7934"/>
          <a:stretch/>
        </p:blipFill>
        <p:spPr>
          <a:xfrm>
            <a:off x="5580112" y="44624"/>
            <a:ext cx="3367633" cy="2066955"/>
          </a:xfrm>
          <a:prstGeom prst="rect">
            <a:avLst/>
          </a:prstGeom>
        </p:spPr>
      </p:pic>
      <p:pic>
        <p:nvPicPr>
          <p:cNvPr id="5" name="Объект 5" descr="http://fs00.infourok.ru/images/doc/267/271961/hello_html_78357757.jpg"/>
          <p:cNvPicPr>
            <a:picLocks/>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79" y="44624"/>
            <a:ext cx="3096344" cy="2111579"/>
          </a:xfrm>
          <a:prstGeom prst="rect">
            <a:avLst/>
          </a:prstGeom>
          <a:noFill/>
          <a:ln>
            <a:noFill/>
          </a:ln>
        </p:spPr>
      </p:pic>
      <p:sp>
        <p:nvSpPr>
          <p:cNvPr id="4" name="TextBox 3"/>
          <p:cNvSpPr txBox="1"/>
          <p:nvPr/>
        </p:nvSpPr>
        <p:spPr>
          <a:xfrm>
            <a:off x="3347864" y="404664"/>
            <a:ext cx="2088232" cy="677108"/>
          </a:xfrm>
          <a:prstGeom prst="rect">
            <a:avLst/>
          </a:prstGeom>
          <a:noFill/>
        </p:spPr>
        <p:txBody>
          <a:bodyPr wrap="square" rtlCol="0">
            <a:spAutoFit/>
          </a:bodyPr>
          <a:lstStyle/>
          <a:p>
            <a:r>
              <a:rPr lang="ru-RU" b="1" dirty="0" smtClean="0">
                <a:latin typeface="Calibri" pitchFamily="34" charset="0"/>
                <a:cs typeface="Calibri" pitchFamily="34" charset="0"/>
              </a:rPr>
              <a:t>Ввод Российских войск в Чечню</a:t>
            </a:r>
            <a:r>
              <a:rPr lang="ru-RU" sz="2000" b="1" dirty="0" smtClean="0"/>
              <a:t>.</a:t>
            </a:r>
            <a:endParaRPr lang="ru-RU"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Users\79157\Desktop\о Чечне\1742653576042.jpg"/>
          <p:cNvPicPr>
            <a:picLocks noChangeAspect="1" noChangeArrowheads="1"/>
          </p:cNvPicPr>
          <p:nvPr/>
        </p:nvPicPr>
        <p:blipFill>
          <a:blip r:embed="rId2" cstate="print"/>
          <a:srcRect/>
          <a:stretch>
            <a:fillRect/>
          </a:stretch>
        </p:blipFill>
        <p:spPr bwMode="auto">
          <a:xfrm>
            <a:off x="2330092" y="3933056"/>
            <a:ext cx="4186123" cy="2160240"/>
          </a:xfrm>
          <a:prstGeom prst="rect">
            <a:avLst/>
          </a:prstGeom>
          <a:noFill/>
        </p:spPr>
      </p:pic>
      <p:pic>
        <p:nvPicPr>
          <p:cNvPr id="22534" name="Picture 6" descr="https://downloader.disk.yandex.ru/preview/f8ab815c8512d12cf067debb70d24b526c752ecb6101630eb563e4a775868e79/67df3798/jvLIkka07os8MV0RV0GOyJzESnaIFiHBRk6Fj63Z83_Zfy50d_8PN04fPcKhOb5K5VySj6HTsGISON7_8Sp_0Q%3D%3D?uid=0&amp;filename=IMG_20250321_093048.jpg&amp;disposition=inline&amp;hash=&amp;limit=0&amp;content_type=image%2Fjpeg&amp;owner_uid=0&amp;tknv=v2&amp;size=2048x2048"/>
          <p:cNvPicPr>
            <a:picLocks noChangeAspect="1" noChangeArrowheads="1"/>
          </p:cNvPicPr>
          <p:nvPr/>
        </p:nvPicPr>
        <p:blipFill>
          <a:blip r:embed="rId3" cstate="print"/>
          <a:srcRect/>
          <a:stretch>
            <a:fillRect/>
          </a:stretch>
        </p:blipFill>
        <p:spPr bwMode="auto">
          <a:xfrm>
            <a:off x="1115616" y="692696"/>
            <a:ext cx="6692228" cy="3168352"/>
          </a:xfrm>
          <a:prstGeom prst="rect">
            <a:avLst/>
          </a:prstGeom>
          <a:noFill/>
        </p:spPr>
      </p:pic>
      <p:sp>
        <p:nvSpPr>
          <p:cNvPr id="5" name="TextBox 4"/>
          <p:cNvSpPr txBox="1"/>
          <p:nvPr/>
        </p:nvSpPr>
        <p:spPr>
          <a:xfrm>
            <a:off x="0" y="0"/>
            <a:ext cx="9144000" cy="707886"/>
          </a:xfrm>
          <a:prstGeom prst="rect">
            <a:avLst/>
          </a:prstGeom>
          <a:noFill/>
        </p:spPr>
        <p:txBody>
          <a:bodyPr wrap="square" rtlCol="0">
            <a:spAutoFit/>
          </a:bodyPr>
          <a:lstStyle/>
          <a:p>
            <a:pPr algn="ctr"/>
            <a:r>
              <a:rPr lang="ru-RU" sz="2000" b="1" dirty="0" smtClean="0">
                <a:latin typeface="Calibri" pitchFamily="34" charset="0"/>
                <a:cs typeface="Calibri" pitchFamily="34" charset="0"/>
              </a:rPr>
              <a:t>Беседа </a:t>
            </a:r>
            <a:r>
              <a:rPr lang="ru-RU" sz="2000" b="1" dirty="0">
                <a:latin typeface="Calibri" pitchFamily="34" charset="0"/>
                <a:cs typeface="Calibri" pitchFamily="34" charset="0"/>
              </a:rPr>
              <a:t>в нашем </a:t>
            </a:r>
            <a:r>
              <a:rPr lang="ru-RU" sz="2000" b="1" dirty="0" smtClean="0">
                <a:latin typeface="Calibri" pitchFamily="34" charset="0"/>
                <a:cs typeface="Calibri" pitchFamily="34" charset="0"/>
              </a:rPr>
              <a:t>классе с Калинкиным Александром Николаевичем о его</a:t>
            </a:r>
          </a:p>
          <a:p>
            <a:pPr algn="ctr"/>
            <a:r>
              <a:rPr lang="ru-RU" sz="2000" b="1" dirty="0" smtClean="0">
                <a:latin typeface="Calibri" pitchFamily="34" charset="0"/>
                <a:cs typeface="Calibri" pitchFamily="34" charset="0"/>
              </a:rPr>
              <a:t> брате Андрее Калинкине</a:t>
            </a:r>
            <a:endParaRPr lang="ru-RU" sz="2000" b="1" dirty="0">
              <a:latin typeface="Calibri" pitchFamily="34" charset="0"/>
              <a:cs typeface="Calibri" pitchFamily="34" charset="0"/>
            </a:endParaRPr>
          </a:p>
        </p:txBody>
      </p:sp>
      <p:sp>
        <p:nvSpPr>
          <p:cNvPr id="6" name="TextBox 5"/>
          <p:cNvSpPr txBox="1"/>
          <p:nvPr/>
        </p:nvSpPr>
        <p:spPr>
          <a:xfrm>
            <a:off x="0" y="6150114"/>
            <a:ext cx="9144000" cy="707886"/>
          </a:xfrm>
          <a:prstGeom prst="rect">
            <a:avLst/>
          </a:prstGeom>
          <a:noFill/>
        </p:spPr>
        <p:txBody>
          <a:bodyPr wrap="square" rtlCol="0">
            <a:spAutoFit/>
          </a:bodyPr>
          <a:lstStyle/>
          <a:p>
            <a:r>
              <a:rPr lang="ru-RU" sz="2000" b="1" dirty="0" smtClean="0">
                <a:latin typeface="Calibri" pitchFamily="34" charset="0"/>
                <a:cs typeface="Calibri" pitchFamily="34" charset="0"/>
              </a:rPr>
              <a:t>Поздравляем мать Калинкина Андрея  Калинкину Валентину Кузьминичну</a:t>
            </a:r>
          </a:p>
          <a:p>
            <a:r>
              <a:rPr lang="ru-RU" sz="2000" b="1" dirty="0" smtClean="0">
                <a:latin typeface="Calibri" pitchFamily="34" charset="0"/>
                <a:cs typeface="Calibri" pitchFamily="34" charset="0"/>
              </a:rPr>
              <a:t> с 8 марта. 2025 г. Фото </a:t>
            </a:r>
            <a:r>
              <a:rPr lang="ru-RU" sz="2000" b="1" dirty="0" err="1" smtClean="0">
                <a:latin typeface="Calibri" pitchFamily="34" charset="0"/>
                <a:cs typeface="Calibri" pitchFamily="34" charset="0"/>
              </a:rPr>
              <a:t>Шардиной</a:t>
            </a:r>
            <a:r>
              <a:rPr lang="ru-RU" sz="2000" b="1" dirty="0" smtClean="0">
                <a:latin typeface="Calibri" pitchFamily="34" charset="0"/>
                <a:cs typeface="Calibri" pitchFamily="34" charset="0"/>
              </a:rPr>
              <a:t> С. А.</a:t>
            </a:r>
            <a:endParaRPr lang="ru-RU"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32040" y="620688"/>
            <a:ext cx="4211960" cy="5324535"/>
          </a:xfrm>
          <a:prstGeom prst="rect">
            <a:avLst/>
          </a:prstGeom>
        </p:spPr>
        <p:txBody>
          <a:bodyPr wrap="square">
            <a:spAutoFit/>
          </a:bodyPr>
          <a:lstStyle/>
          <a:p>
            <a:r>
              <a:rPr lang="ru-RU" sz="2000" dirty="0" smtClean="0">
                <a:latin typeface="Calibri" panose="020F0502020204030204" pitchFamily="34" charset="0"/>
                <a:cs typeface="Calibri" panose="020F0502020204030204" pitchFamily="34" charset="0"/>
              </a:rPr>
              <a:t>29 апреля - День Памяти. Кавалер ордена Мужества, рядовой КАЛИНКИН Андрей Николаевич Родился 2 апреля 1977 года. Погиб 29 апреля 1996 года. Награждён орденом Мужества. Похоронен в с. Чистая Дубрава Весьегонского района. </a:t>
            </a:r>
            <a:endParaRPr lang="ru-RU" sz="2000" b="1" dirty="0" smtClean="0">
              <a:latin typeface="Calibri" panose="020F0502020204030204" pitchFamily="34" charset="0"/>
              <a:cs typeface="Calibri" panose="020F0502020204030204" pitchFamily="34" charset="0"/>
            </a:endParaRPr>
          </a:p>
          <a:p>
            <a:r>
              <a:rPr lang="ru-RU" sz="2000" dirty="0" smtClean="0">
                <a:latin typeface="Calibri" panose="020F0502020204030204" pitchFamily="34" charset="0"/>
                <a:cs typeface="Calibri" panose="020F0502020204030204" pitchFamily="34" charset="0"/>
              </a:rPr>
              <a:t> Андрей Калинкин родился в селе Чистая Дубрава. После окончания 10 классов Чамеровской средней школы работал в СПК "Пример» механизатором. Увлекался техникой, в свободное время любил рыбачить и охотиться. По характеру был честным, добрым, отзывчивым, очень общительным. </a:t>
            </a:r>
            <a:endParaRPr lang="ru-RU" sz="2000" dirty="0">
              <a:latin typeface="Calibri" panose="020F0502020204030204" pitchFamily="34" charset="0"/>
              <a:cs typeface="Calibri" panose="020F0502020204030204" pitchFamily="34" charset="0"/>
            </a:endParaRPr>
          </a:p>
        </p:txBody>
      </p:sp>
      <p:pic>
        <p:nvPicPr>
          <p:cNvPr id="23554" name="Picture 2" descr="C:\Users\79157\Desktop\о Чечне\z9qy_PjmWU8.jpg"/>
          <p:cNvPicPr>
            <a:picLocks noChangeAspect="1" noChangeArrowheads="1"/>
          </p:cNvPicPr>
          <p:nvPr/>
        </p:nvPicPr>
        <p:blipFill>
          <a:blip r:embed="rId2" cstate="print"/>
          <a:srcRect/>
          <a:stretch>
            <a:fillRect/>
          </a:stretch>
        </p:blipFill>
        <p:spPr bwMode="auto">
          <a:xfrm>
            <a:off x="251520" y="476672"/>
            <a:ext cx="4634782" cy="5760640"/>
          </a:xfrm>
          <a:prstGeom prst="rect">
            <a:avLst/>
          </a:prstGeom>
          <a:noFill/>
        </p:spPr>
      </p:pic>
      <p:sp>
        <p:nvSpPr>
          <p:cNvPr id="2" name="TextBox 1"/>
          <p:cNvSpPr txBox="1"/>
          <p:nvPr/>
        </p:nvSpPr>
        <p:spPr>
          <a:xfrm>
            <a:off x="683568" y="0"/>
            <a:ext cx="7200800" cy="461665"/>
          </a:xfrm>
          <a:prstGeom prst="rect">
            <a:avLst/>
          </a:prstGeom>
          <a:noFill/>
        </p:spPr>
        <p:txBody>
          <a:bodyPr wrap="square" rtlCol="0">
            <a:spAutoFit/>
          </a:bodyPr>
          <a:lstStyle/>
          <a:p>
            <a:pPr algn="ctr"/>
            <a:r>
              <a:rPr lang="ru-RU" sz="2400" b="1" dirty="0" smtClean="0">
                <a:latin typeface="Calibri" panose="020F0502020204030204" pitchFamily="34" charset="0"/>
                <a:cs typeface="Calibri" panose="020F0502020204030204" pitchFamily="34" charset="0"/>
              </a:rPr>
              <a:t>Часть 2. Калинкин Андрей</a:t>
            </a:r>
            <a:endParaRPr lang="ru-RU" sz="24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8028384" cy="4708981"/>
          </a:xfrm>
          <a:prstGeom prst="rect">
            <a:avLst/>
          </a:prstGeom>
        </p:spPr>
        <p:txBody>
          <a:bodyPr wrap="square">
            <a:spAutoFit/>
          </a:bodyPr>
          <a:lstStyle/>
          <a:p>
            <a:r>
              <a:rPr lang="ru-RU" dirty="0" smtClean="0"/>
              <a:t> </a:t>
            </a:r>
            <a:r>
              <a:rPr lang="ru-RU" sz="2000" dirty="0" smtClean="0">
                <a:latin typeface="Calibri" panose="020F0502020204030204" pitchFamily="34" charset="0"/>
                <a:cs typeface="Calibri" panose="020F0502020204030204" pitchFamily="34" charset="0"/>
              </a:rPr>
              <a:t>Имел много друзей, которые и сейчас навещают могилу Андрея . В армию был призван 14 июня 1995 года Весьегонским райвоенкоматом во внутренние войска. Первые три месяца находился в г. Астрахани, а затем был направлен в г. Ростов-на-Дону, в/ч 3034, где был зачислен в батальон связи водителем. О том, что их полк находится в Чечне, он  написал родителям сразу, и вот 4 февраля 1996 года он тоже был отправлен туда. Письма писал хорошие, на службу не жаловался, всё утешал родителей, чтобы не волновались за него. В Чечне сначала работал на машине ЗИЛ-131 с радиостанцией, а затем ему предложили БТР связи - должность водителя-электрика, и он согласился. Он и ещё два члена экипажа </a:t>
            </a:r>
            <a:r>
              <a:rPr lang="ru-RU" sz="2000" dirty="0" err="1" smtClean="0">
                <a:latin typeface="Calibri" panose="020F0502020204030204" pitchFamily="34" charset="0"/>
                <a:cs typeface="Calibri" panose="020F0502020204030204" pitchFamily="34" charset="0"/>
              </a:rPr>
              <a:t>БТРа</a:t>
            </a:r>
            <a:r>
              <a:rPr lang="ru-RU" sz="2000" dirty="0" smtClean="0">
                <a:latin typeface="Calibri" panose="020F0502020204030204" pitchFamily="34" charset="0"/>
                <a:cs typeface="Calibri" panose="020F0502020204030204" pitchFamily="34" charset="0"/>
              </a:rPr>
              <a:t> связи стояли на 34-й заставе у села Урус-Мартан, где он и был смертельно ранен разрывной пулей снайпера при выходе из люка и умер в госпитале в Бамуте. Обстоятельства гибели Андрея  узнали от майора В. Ф. Дикого и прапорщика В. </a:t>
            </a:r>
            <a:r>
              <a:rPr lang="ru-RU" sz="2000" dirty="0" err="1" smtClean="0">
                <a:latin typeface="Calibri" panose="020F0502020204030204" pitchFamily="34" charset="0"/>
                <a:cs typeface="Calibri" panose="020F0502020204030204" pitchFamily="34" charset="0"/>
              </a:rPr>
              <a:t>Шайкина</a:t>
            </a:r>
            <a:r>
              <a:rPr lang="ru-RU" sz="2000" dirty="0" smtClean="0">
                <a:latin typeface="Calibri" panose="020F0502020204030204" pitchFamily="34" charset="0"/>
                <a:cs typeface="Calibri" panose="020F0502020204030204" pitchFamily="34" charset="0"/>
              </a:rPr>
              <a:t>, которые сопровождали гроб с телом Андрея Калинкина.</a:t>
            </a:r>
            <a:endParaRPr lang="ru-RU"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79157\AppData\Local\Temp\Rar$DIa11344.30309\1742789672836.jpg"/>
          <p:cNvPicPr>
            <a:picLocks noChangeAspect="1" noChangeArrowheads="1"/>
          </p:cNvPicPr>
          <p:nvPr/>
        </p:nvPicPr>
        <p:blipFill>
          <a:blip r:embed="rId2" cstate="print"/>
          <a:srcRect l="8197" r="12116"/>
          <a:stretch>
            <a:fillRect/>
          </a:stretch>
        </p:blipFill>
        <p:spPr bwMode="auto">
          <a:xfrm>
            <a:off x="971600" y="1628800"/>
            <a:ext cx="7344816" cy="4361688"/>
          </a:xfrm>
          <a:prstGeom prst="rect">
            <a:avLst/>
          </a:prstGeom>
          <a:noFill/>
        </p:spPr>
      </p:pic>
      <p:sp>
        <p:nvSpPr>
          <p:cNvPr id="4" name="TextBox 3"/>
          <p:cNvSpPr txBox="1"/>
          <p:nvPr/>
        </p:nvSpPr>
        <p:spPr>
          <a:xfrm>
            <a:off x="467544" y="260648"/>
            <a:ext cx="8208912" cy="830997"/>
          </a:xfrm>
          <a:prstGeom prst="rect">
            <a:avLst/>
          </a:prstGeom>
          <a:noFill/>
        </p:spPr>
        <p:txBody>
          <a:bodyPr wrap="square" rtlCol="0">
            <a:spAutoFit/>
          </a:bodyPr>
          <a:lstStyle/>
          <a:p>
            <a:pPr algn="ctr"/>
            <a:r>
              <a:rPr lang="ru-RU" sz="2400" b="1" dirty="0" smtClean="0">
                <a:latin typeface="Calibri" pitchFamily="34" charset="0"/>
                <a:cs typeface="Calibri" pitchFamily="34" charset="0"/>
              </a:rPr>
              <a:t>В нашей школе в кабинете истории есть парта героя Калинкина Андрея Николаевича</a:t>
            </a:r>
            <a:endParaRPr lang="ru-RU"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79157\Desktop\о Чечне\IMG_20250322_164030_1 (1).jpg"/>
          <p:cNvPicPr>
            <a:picLocks noChangeAspect="1" noChangeArrowheads="1"/>
          </p:cNvPicPr>
          <p:nvPr/>
        </p:nvPicPr>
        <p:blipFill>
          <a:blip r:embed="rId2" cstate="print"/>
          <a:srcRect/>
          <a:stretch>
            <a:fillRect/>
          </a:stretch>
        </p:blipFill>
        <p:spPr bwMode="auto">
          <a:xfrm>
            <a:off x="2040600" y="260648"/>
            <a:ext cx="4619631" cy="5832648"/>
          </a:xfrm>
          <a:prstGeom prst="rect">
            <a:avLst/>
          </a:prstGeom>
          <a:noFill/>
        </p:spPr>
      </p:pic>
      <p:sp>
        <p:nvSpPr>
          <p:cNvPr id="2" name="TextBox 1"/>
          <p:cNvSpPr txBox="1"/>
          <p:nvPr/>
        </p:nvSpPr>
        <p:spPr>
          <a:xfrm>
            <a:off x="683568" y="6165304"/>
            <a:ext cx="7992888" cy="707886"/>
          </a:xfrm>
          <a:prstGeom prst="rect">
            <a:avLst/>
          </a:prstGeom>
          <a:noFill/>
        </p:spPr>
        <p:txBody>
          <a:bodyPr wrap="square" rtlCol="0">
            <a:spAutoFit/>
          </a:bodyPr>
          <a:lstStyle/>
          <a:p>
            <a:r>
              <a:rPr lang="ru-RU" sz="2000" b="1" dirty="0" smtClean="0">
                <a:latin typeface="Calibri" panose="020F0502020204030204" pitchFamily="34" charset="0"/>
                <a:cs typeface="Calibri" panose="020F0502020204030204" pitchFamily="34" charset="0"/>
              </a:rPr>
              <a:t>Статья о Калинкине Андрее из газеты «Весьегонская жизнь» от 8 мая 1996 г. Сохранил </a:t>
            </a:r>
            <a:r>
              <a:rPr lang="ru-RU" sz="2000" b="1" dirty="0" err="1" smtClean="0">
                <a:latin typeface="Calibri" panose="020F0502020204030204" pitchFamily="34" charset="0"/>
                <a:cs typeface="Calibri" panose="020F0502020204030204" pitchFamily="34" charset="0"/>
              </a:rPr>
              <a:t>Шардин</a:t>
            </a:r>
            <a:r>
              <a:rPr lang="ru-RU" sz="2000" b="1" dirty="0" smtClean="0">
                <a:latin typeface="Calibri" panose="020F0502020204030204" pitchFamily="34" charset="0"/>
                <a:cs typeface="Calibri" panose="020F0502020204030204" pitchFamily="34" charset="0"/>
              </a:rPr>
              <a:t> С. А.</a:t>
            </a:r>
            <a:endParaRPr lang="ru-RU" sz="20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vesyegonsk.tverlib.ru/sites/default/files/54885122222222222222222.jpg"/>
          <p:cNvPicPr>
            <a:picLocks noChangeAspect="1" noChangeArrowheads="1"/>
          </p:cNvPicPr>
          <p:nvPr/>
        </p:nvPicPr>
        <p:blipFill>
          <a:blip r:embed="rId2" cstate="print"/>
          <a:srcRect/>
          <a:stretch>
            <a:fillRect/>
          </a:stretch>
        </p:blipFill>
        <p:spPr bwMode="auto">
          <a:xfrm>
            <a:off x="179512" y="476672"/>
            <a:ext cx="2535272" cy="3312368"/>
          </a:xfrm>
          <a:prstGeom prst="rect">
            <a:avLst/>
          </a:prstGeom>
          <a:noFill/>
        </p:spPr>
      </p:pic>
      <p:sp>
        <p:nvSpPr>
          <p:cNvPr id="3" name="Прямоугольник 2"/>
          <p:cNvSpPr/>
          <p:nvPr/>
        </p:nvSpPr>
        <p:spPr>
          <a:xfrm>
            <a:off x="2879304" y="548680"/>
            <a:ext cx="6264696" cy="3170099"/>
          </a:xfrm>
          <a:prstGeom prst="rect">
            <a:avLst/>
          </a:prstGeom>
        </p:spPr>
        <p:txBody>
          <a:bodyPr wrap="square">
            <a:spAutoFit/>
          </a:bodyPr>
          <a:lstStyle/>
          <a:p>
            <a:r>
              <a:rPr lang="ru-RU" sz="2000" dirty="0" smtClean="0">
                <a:latin typeface="Calibri" panose="020F0502020204030204" pitchFamily="34" charset="0"/>
                <a:cs typeface="Calibri" panose="020F0502020204030204" pitchFamily="34" charset="0"/>
              </a:rPr>
              <a:t>Случилось, что 29 апреля часть 3034, в которой служил Калинкин, обеспечивала связь на 34 заставе вблизи поселка </a:t>
            </a:r>
            <a:r>
              <a:rPr lang="ru-RU" sz="2000" dirty="0" err="1" smtClean="0">
                <a:latin typeface="Calibri" panose="020F0502020204030204" pitchFamily="34" charset="0"/>
                <a:cs typeface="Calibri" panose="020F0502020204030204" pitchFamily="34" charset="0"/>
              </a:rPr>
              <a:t>Урус-Мортан</a:t>
            </a:r>
            <a:r>
              <a:rPr lang="ru-RU" sz="2000" dirty="0" smtClean="0">
                <a:latin typeface="Calibri" panose="020F0502020204030204" pitchFamily="34" charset="0"/>
                <a:cs typeface="Calibri" panose="020F0502020204030204" pitchFamily="34" charset="0"/>
              </a:rPr>
              <a:t>. Все произошло мгновенно. Андрей вылез из </a:t>
            </a:r>
            <a:r>
              <a:rPr lang="ru-RU" sz="2000" dirty="0" err="1" smtClean="0">
                <a:latin typeface="Calibri" panose="020F0502020204030204" pitchFamily="34" charset="0"/>
                <a:cs typeface="Calibri" panose="020F0502020204030204" pitchFamily="34" charset="0"/>
              </a:rPr>
              <a:t>БТРа</a:t>
            </a:r>
            <a:r>
              <a:rPr lang="ru-RU" sz="2000" dirty="0" smtClean="0">
                <a:latin typeface="Calibri" panose="020F0502020204030204" pitchFamily="34" charset="0"/>
                <a:cs typeface="Calibri" panose="020F0502020204030204" pitchFamily="34" charset="0"/>
              </a:rPr>
              <a:t>, и в это время и поразила его снайперская пуля. Он жил еще несколько минут.</a:t>
            </a:r>
          </a:p>
          <a:p>
            <a:r>
              <a:rPr lang="ru-RU" sz="2000" dirty="0" smtClean="0">
                <a:latin typeface="Calibri" panose="020F0502020204030204" pitchFamily="34" charset="0"/>
                <a:cs typeface="Calibri" panose="020F0502020204030204" pitchFamily="34" charset="0"/>
              </a:rPr>
              <a:t>Будничную, размеренную жизнь Калинкиных накануне Первомая нарушило скупое и страшное известие: «Сообщаем вам, что ваш сын Андрей Николаевич Калинкин погиб при исполнении служебных обязанностей в Чеченской республике».</a:t>
            </a:r>
          </a:p>
        </p:txBody>
      </p:sp>
      <p:sp>
        <p:nvSpPr>
          <p:cNvPr id="4" name="Прямоугольник 3"/>
          <p:cNvSpPr/>
          <p:nvPr/>
        </p:nvSpPr>
        <p:spPr>
          <a:xfrm>
            <a:off x="107504" y="3861048"/>
            <a:ext cx="9036496" cy="3170099"/>
          </a:xfrm>
          <a:prstGeom prst="rect">
            <a:avLst/>
          </a:prstGeom>
        </p:spPr>
        <p:txBody>
          <a:bodyPr wrap="square">
            <a:spAutoFit/>
          </a:bodyPr>
          <a:lstStyle/>
          <a:p>
            <a:r>
              <a:rPr lang="ru-RU" sz="2000" dirty="0" smtClean="0">
                <a:latin typeface="Calibri" panose="020F0502020204030204" pitchFamily="34" charset="0"/>
                <a:cs typeface="Calibri" panose="020F0502020204030204" pitchFamily="34" charset="0"/>
              </a:rPr>
              <a:t>Не описать словами, то чувство, которое испытывают родители при потере сына. Думали ли они, что горе придет именно в их дом, ведь война в Чечне казалась такой далекой. Но в последнее время Валентина Кузьминична и Николай Михайлович с тревогой следили за всеми событиями, происходящими там, потому что в Чечне служил их младший сын Андрей. И вот трагедия этой ужасной бесчеловечной, а главное ненужной простым людям войны докатилась и до нашего района. 4 мая Андрея привезли в Чистую Дуброву. А 5-го – родственники, друзья, знакомые проводили его в последний путь. Народу собралось множество: приехали из Весьегонска, пришли из соседних деревень. </a:t>
            </a:r>
          </a:p>
          <a:p>
            <a:endParaRPr lang="ru-RU" sz="2000" dirty="0"/>
          </a:p>
        </p:txBody>
      </p:sp>
      <p:sp>
        <p:nvSpPr>
          <p:cNvPr id="6" name="Прямоугольник 5"/>
          <p:cNvSpPr/>
          <p:nvPr/>
        </p:nvSpPr>
        <p:spPr>
          <a:xfrm>
            <a:off x="1259632" y="0"/>
            <a:ext cx="6760890" cy="461665"/>
          </a:xfrm>
          <a:prstGeom prst="rect">
            <a:avLst/>
          </a:prstGeom>
        </p:spPr>
        <p:txBody>
          <a:bodyPr wrap="none">
            <a:spAutoFit/>
          </a:bodyPr>
          <a:lstStyle/>
          <a:p>
            <a:r>
              <a:rPr lang="ru-RU" sz="2400" b="1" dirty="0" smtClean="0">
                <a:latin typeface="Calibri" panose="020F0502020204030204" pitchFamily="34" charset="0"/>
                <a:cs typeface="Calibri" panose="020F0502020204030204" pitchFamily="34" charset="0"/>
              </a:rPr>
              <a:t>Статья из газеты «Весьегонская жизнь», 1996 год</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30" y="0"/>
            <a:ext cx="8892480" cy="7417415"/>
          </a:xfrm>
          <a:prstGeom prst="rect">
            <a:avLst/>
          </a:prstGeom>
        </p:spPr>
        <p:txBody>
          <a:bodyPr wrap="square">
            <a:spAutoFit/>
          </a:bodyPr>
          <a:lstStyle/>
          <a:p>
            <a:r>
              <a:rPr lang="ru-RU" sz="2000" dirty="0" smtClean="0">
                <a:latin typeface="Calibri" panose="020F0502020204030204" pitchFamily="34" charset="0"/>
                <a:cs typeface="Calibri" panose="020F0502020204030204" pitchFamily="34" charset="0"/>
              </a:rPr>
              <a:t>Играл военный духовой оркестр, в почетном карауле замерли солдаты. Последние минуты прощания. Безутешны родители 4 мая Андрея привезли в Чистую Дуброву. А 5-го – родственники, друзья, знакомые проводили его в последний путь. Народу собралось множество: приехали из Весьегонска, пришли из соседних деревень. Играл военный духовой оркестр, в почетном карауле замерли солдаты. Последние минуты прощания. Безутешны родители.</a:t>
            </a:r>
          </a:p>
          <a:p>
            <a:r>
              <a:rPr lang="ru-RU" sz="2000" dirty="0" smtClean="0">
                <a:latin typeface="Calibri" panose="020F0502020204030204" pitchFamily="34" charset="0"/>
                <a:cs typeface="Calibri" panose="020F0502020204030204" pitchFamily="34" charset="0"/>
              </a:rPr>
              <a:t>С фотографии трехлетней давности (другой, к сожалению, мы не нашли) смотрит, по сути, ребенок. За последние три года он, конечно, вырос и возмужал. И тем не менее слишком молод, чтобы уйти из жизни, жизни, которой он еще не видел. Да и не думал, наверное, Андрей об этой крайности, когда в числе добровольцев отправился из Ростова-на-Дону, где отслужил несколько месяцев, в Чечню. Прятаться за спины товарищей было не в его характере. И перед уходом в армию кому-то из родственников он сказал: «Если придется быть там, воинский долг выполню». И выполнил до конца, пробыв в Чечне лишь полтора месяца.</a:t>
            </a:r>
          </a:p>
          <a:p>
            <a:r>
              <a:rPr lang="ru-RU" sz="2000" dirty="0" smtClean="0">
                <a:latin typeface="Calibri" panose="020F0502020204030204" pitchFamily="34" charset="0"/>
                <a:cs typeface="Calibri" panose="020F0502020204030204" pitchFamily="34" charset="0"/>
              </a:rPr>
              <a:t>В памяти родителей, друзей и сослуживцев Андрей был и навсегда останется послушным, внимательным, заботливым сыном, честным, верным товарищем, настоящим российским солдатом.</a:t>
            </a:r>
          </a:p>
          <a:p>
            <a:r>
              <a:rPr lang="ru-RU" sz="2000" dirty="0" smtClean="0">
                <a:latin typeface="Calibri" panose="020F0502020204030204" pitchFamily="34" charset="0"/>
                <a:cs typeface="Calibri" panose="020F0502020204030204" pitchFamily="34" charset="0"/>
              </a:rPr>
              <a:t>Его судьба – одна строчка огромной траурной книги чеченской войны. А для родителей – не проходящее горе на всю оставшуюся жизнь.</a:t>
            </a:r>
          </a:p>
          <a:p>
            <a:pPr algn="r"/>
            <a:r>
              <a:rPr lang="ru-RU" sz="2000" b="1" dirty="0" smtClean="0">
                <a:latin typeface="Calibri" panose="020F0502020204030204" pitchFamily="34" charset="0"/>
                <a:cs typeface="Calibri" panose="020F0502020204030204" pitchFamily="34" charset="0"/>
              </a:rPr>
              <a:t>С.Иванова</a:t>
            </a:r>
          </a:p>
          <a:p>
            <a:pPr algn="r"/>
            <a:r>
              <a:rPr lang="ru-RU" sz="2000" b="1" dirty="0" smtClean="0">
                <a:latin typeface="Calibri" panose="020F0502020204030204" pitchFamily="34" charset="0"/>
                <a:cs typeface="Calibri" panose="020F0502020204030204" pitchFamily="34" charset="0"/>
              </a:rPr>
              <a:t>«Весьегонская жизнь», 1996 год</a:t>
            </a:r>
          </a:p>
          <a:p>
            <a:r>
              <a:rPr lang="ru-RU" b="1" dirty="0" smtClean="0"/>
              <a:t/>
            </a:r>
            <a:br>
              <a:rPr lang="ru-RU" b="1" dirty="0" smtClean="0"/>
            </a:b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Света\Desktop\Новая папка (2)\SAM_1571.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3" y="836712"/>
            <a:ext cx="4824536" cy="5760640"/>
          </a:xfrm>
          <a:prstGeom prst="rect">
            <a:avLst/>
          </a:prstGeom>
          <a:noFill/>
          <a:effectLst>
            <a:softEdge rad="317500"/>
          </a:effectLst>
          <a:extLst>
            <a:ext uri="{909E8E84-426E-40DD-AFC4-6F175D3DCCD1}">
              <a14:hiddenFill xmlns:a14="http://schemas.microsoft.com/office/drawing/2010/main" xmlns="">
                <a:solidFill>
                  <a:srgbClr val="FFFFFF"/>
                </a:solidFill>
              </a14:hiddenFill>
            </a:ext>
          </a:extLst>
        </p:spPr>
      </p:pic>
      <p:sp>
        <p:nvSpPr>
          <p:cNvPr id="6145" name="Rectangle 1"/>
          <p:cNvSpPr>
            <a:spLocks noChangeArrowheads="1"/>
          </p:cNvSpPr>
          <p:nvPr/>
        </p:nvSpPr>
        <p:spPr bwMode="auto">
          <a:xfrm>
            <a:off x="2646889" y="289193"/>
            <a:ext cx="385022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Андрей с боевыми товарищами.</a:t>
            </a:r>
            <a:endParaRPr kumimoji="0" lang="ru-RU"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620688"/>
            <a:ext cx="5256584" cy="5201424"/>
          </a:xfrm>
          <a:prstGeom prst="rect">
            <a:avLst/>
          </a:prstGeom>
        </p:spPr>
        <p:txBody>
          <a:bodyPr wrap="square">
            <a:spAutoFit/>
          </a:bodyPr>
          <a:lstStyle/>
          <a:p>
            <a:pPr fontAlgn="base"/>
            <a:r>
              <a:rPr lang="ru-RU" sz="2400" b="1" dirty="0" smtClean="0">
                <a:latin typeface="Calibri" pitchFamily="34" charset="0"/>
                <a:cs typeface="Calibri" pitchFamily="34" charset="0"/>
              </a:rPr>
              <a:t/>
            </a:r>
            <a:br>
              <a:rPr lang="ru-RU" sz="2400" b="1" dirty="0" smtClean="0">
                <a:latin typeface="Calibri" pitchFamily="34" charset="0"/>
                <a:cs typeface="Calibri" pitchFamily="34" charset="0"/>
              </a:rPr>
            </a:br>
            <a:endParaRPr lang="ru-RU" sz="2800" b="1" dirty="0" smtClean="0">
              <a:latin typeface="Calibri" pitchFamily="34" charset="0"/>
              <a:cs typeface="Calibri" pitchFamily="34" charset="0"/>
            </a:endParaRPr>
          </a:p>
          <a:p>
            <a:pPr fontAlgn="base"/>
            <a:r>
              <a:rPr lang="ru-RU" sz="2800" b="1" dirty="0" smtClean="0">
                <a:latin typeface="Calibri" pitchFamily="34" charset="0"/>
                <a:cs typeface="Calibri" pitchFamily="34" charset="0"/>
              </a:rPr>
              <a:t>Что сделал ты, солдат Отчизны?</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Ты просто выполнил приказ.</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Ты шёл на бой во имя жизни </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Родной земли, за всех за нас.</a:t>
            </a:r>
            <a:r>
              <a:rPr lang="ru-RU" sz="2800" dirty="0" smtClean="0">
                <a:latin typeface="Calibri" pitchFamily="34" charset="0"/>
                <a:cs typeface="Calibri" pitchFamily="34" charset="0"/>
              </a:rPr>
              <a:t/>
            </a:r>
            <a:br>
              <a:rPr lang="ru-RU" sz="2800" dirty="0" smtClean="0">
                <a:latin typeface="Calibri" pitchFamily="34" charset="0"/>
                <a:cs typeface="Calibri" pitchFamily="34" charset="0"/>
              </a:rPr>
            </a:br>
            <a:r>
              <a:rPr lang="ru-RU" sz="2800" b="1" dirty="0" smtClean="0">
                <a:latin typeface="Calibri" pitchFamily="34" charset="0"/>
                <a:cs typeface="Calibri" pitchFamily="34" charset="0"/>
              </a:rPr>
              <a:t>Солдат войны не начинает,</a:t>
            </a:r>
            <a:endParaRPr lang="ru-RU" sz="2800" dirty="0" smtClean="0">
              <a:latin typeface="Calibri" pitchFamily="34" charset="0"/>
              <a:cs typeface="Calibri" pitchFamily="34" charset="0"/>
            </a:endParaRPr>
          </a:p>
          <a:p>
            <a:pPr fontAlgn="base"/>
            <a:r>
              <a:rPr lang="ru-RU" sz="2800" b="1" dirty="0" smtClean="0">
                <a:latin typeface="Calibri" pitchFamily="34" charset="0"/>
                <a:cs typeface="Calibri" pitchFamily="34" charset="0"/>
              </a:rPr>
              <a:t>И не солдата в ней вина.</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Солдат войны не выбирает,</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Идёт, куда велит страна.</a:t>
            </a:r>
            <a:r>
              <a:rPr lang="ru-RU" sz="2800" b="1" dirty="0" smtClean="0">
                <a:latin typeface="Calibri" pitchFamily="34" charset="0"/>
                <a:cs typeface="Calibri" pitchFamily="34" charset="0"/>
                <a:hlinkClick r:id="rId2"/>
              </a:rPr>
              <a:t> </a:t>
            </a:r>
          </a:p>
          <a:p>
            <a:pPr algn="r" fontAlgn="base"/>
            <a:r>
              <a:rPr lang="ru-RU" sz="2800" b="1" i="1" dirty="0" smtClean="0">
                <a:latin typeface="Calibri" pitchFamily="34" charset="0"/>
                <a:cs typeface="Calibri" pitchFamily="34" charset="0"/>
              </a:rPr>
              <a:t>Олег </a:t>
            </a:r>
            <a:r>
              <a:rPr lang="ru-RU" sz="2800" b="1" i="1" dirty="0" err="1" smtClean="0">
                <a:latin typeface="Calibri" pitchFamily="34" charset="0"/>
                <a:cs typeface="Calibri" pitchFamily="34" charset="0"/>
              </a:rPr>
              <a:t>Котков</a:t>
            </a:r>
            <a:endParaRPr lang="ru-RU" sz="2800" b="1" i="1" dirty="0" smtClean="0">
              <a:latin typeface="Calibri" pitchFamily="34" charset="0"/>
              <a:cs typeface="Calibri" pitchFamily="34" charset="0"/>
            </a:endParaRPr>
          </a:p>
          <a:p>
            <a:pPr fontAlgn="base"/>
            <a:endParaRPr lang="ru-RU" sz="28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клуб.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620688"/>
            <a:ext cx="6228457" cy="5256584"/>
          </a:xfrm>
          <a:prstGeom prst="rect">
            <a:avLst/>
          </a:prstGeom>
          <a:noFill/>
          <a:ln>
            <a:noFill/>
          </a:ln>
        </p:spPr>
      </p:pic>
      <p:sp>
        <p:nvSpPr>
          <p:cNvPr id="5121" name="Rectangle 1"/>
          <p:cNvSpPr>
            <a:spLocks noChangeArrowheads="1"/>
          </p:cNvSpPr>
          <p:nvPr/>
        </p:nvSpPr>
        <p:spPr bwMode="auto">
          <a:xfrm>
            <a:off x="3399541" y="6049833"/>
            <a:ext cx="299197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Стенд в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Чамеровском</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ДК</a:t>
            </a:r>
            <a:endParaRPr kumimoji="0" lang="ru-RU" sz="20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139952" y="-68034"/>
            <a:ext cx="5004048"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Памяти Андрея</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Трясся ты на </a:t>
            </a:r>
            <a:r>
              <a:rPr kumimoji="0" lang="ru-RU" sz="16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бэтээрах</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Небо  тебе служило палаткой.</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Твердым законом службы стало: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Не искать на земле жизни сладкой.</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На раздумья время не дано,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Ты оружие готовил к бою.</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Войну видал ты только лишь в кино,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А в армии пришлось пожертвовать собою …</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Опасный склон, завыли тормоза,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Ну, </a:t>
            </a:r>
            <a:r>
              <a:rPr kumimoji="0" lang="ru-RU" sz="16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бэтээр</a:t>
            </a: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крепись ещё немного!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Вдруг выстрел снайпера из-за угла…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И кровь закапала на пыльную дорогу.</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Смерть вонзилась в сердце снайперскою строчкой,</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В онемевших </a:t>
            </a:r>
            <a:r>
              <a:rPr kumimoji="0" lang="ru-RU" sz="16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пальцах-ложе</a:t>
            </a: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автомата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Не предполагали, что будет так, когда-то,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А в глазах угасших неба синь и звезды.</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Мать в дали заплачет, прислонясь к берёзе,</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Пулей грудь пробита, песня не допета.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Где же ты Андрюша?-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Смерть не даст ответа.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Словно всё убито в этом странном мире,</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Словно все оглохли в пламени и дыме.</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Русские мальчишки достойны обелисков,</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В памяти остались вечно молодыми. </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kumimoji="0" lang="ru-RU" sz="1600" b="0" i="1"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Непомнящая </a:t>
            </a:r>
            <a:r>
              <a:rPr kumimoji="0" lang="ru-RU" sz="1600" b="0" i="1"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Радда</a:t>
            </a:r>
            <a:r>
              <a:rPr kumimoji="0" lang="ru-RU" sz="1600" b="0" i="1"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kumimoji="0" lang="ru-RU" sz="1600" b="0" i="1"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Николаевна</a:t>
            </a: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1"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lang="ru-RU" sz="1600" i="1" dirty="0" smtClean="0">
                <a:latin typeface="Calibri" panose="020F0502020204030204" pitchFamily="34" charset="0"/>
                <a:ea typeface="Calibri" pitchFamily="34" charset="0"/>
                <a:cs typeface="Calibri" panose="020F0502020204030204" pitchFamily="34" charset="0"/>
              </a:rPr>
              <a:t>учитель русского языка и литературы)</a:t>
            </a:r>
            <a:endParaRPr kumimoji="0" lang="ru-RU" sz="1600" b="0" i="1"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3" name="Picture 3" descr="C:\Users\Света\Desktop\Новая папка (2)\SAM_1570.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04664"/>
            <a:ext cx="3744416" cy="5184576"/>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Rectangle 2"/>
          <p:cNvSpPr>
            <a:spLocks noChangeArrowheads="1"/>
          </p:cNvSpPr>
          <p:nvPr/>
        </p:nvSpPr>
        <p:spPr bwMode="auto">
          <a:xfrm>
            <a:off x="179512" y="5631051"/>
            <a:ext cx="38884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Члены экипажа БТР связи на 34-й заставе у села Урус-Мартан,</a:t>
            </a:r>
            <a:r>
              <a:rPr kumimoji="0" lang="ru-RU"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ru-RU" sz="2000" b="1" dirty="0" smtClean="0">
                <a:latin typeface="Calibri" panose="020F0502020204030204" pitchFamily="34" charset="0"/>
                <a:ea typeface="Calibri" panose="020F0502020204030204" pitchFamily="34" charset="0"/>
                <a:cs typeface="Calibri" panose="020F0502020204030204" pitchFamily="34" charset="0"/>
              </a:rPr>
              <a:t>А</a:t>
            </a:r>
            <a:r>
              <a:rPr kumimoji="0" lang="ru-RU"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ндрей слева.</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DSC00049.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84784"/>
            <a:ext cx="4501033" cy="3943350"/>
          </a:xfrm>
          <a:prstGeom prst="rect">
            <a:avLst/>
          </a:prstGeom>
          <a:noFill/>
          <a:effectLst>
            <a:softEdge rad="317500"/>
          </a:effectLst>
          <a:extLst/>
        </p:spPr>
      </p:pic>
      <p:pic>
        <p:nvPicPr>
          <p:cNvPr id="3" name="Picture 4"/>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1340768"/>
            <a:ext cx="2295525" cy="4349363"/>
          </a:xfrm>
          <a:prstGeom prst="rect">
            <a:avLst/>
          </a:prstGeom>
          <a:noFill/>
          <a:ln>
            <a:noFill/>
          </a:ln>
          <a:effectLst>
            <a:softEdge rad="317500"/>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2276875"/>
          <a:ext cx="8712968" cy="4455789"/>
        </p:xfrm>
        <a:graphic>
          <a:graphicData uri="http://schemas.openxmlformats.org/drawingml/2006/table">
            <a:tbl>
              <a:tblPr/>
              <a:tblGrid>
                <a:gridCol w="1056931">
                  <a:extLst>
                    <a:ext uri="{9D8B030D-6E8A-4147-A177-3AD203B41FA5}">
                      <a16:colId xmlns="" xmlns:a16="http://schemas.microsoft.com/office/drawing/2014/main" val="20000"/>
                    </a:ext>
                  </a:extLst>
                </a:gridCol>
                <a:gridCol w="4512317">
                  <a:extLst>
                    <a:ext uri="{9D8B030D-6E8A-4147-A177-3AD203B41FA5}">
                      <a16:colId xmlns="" xmlns:a16="http://schemas.microsoft.com/office/drawing/2014/main" val="20001"/>
                    </a:ext>
                  </a:extLst>
                </a:gridCol>
                <a:gridCol w="3143720">
                  <a:extLst>
                    <a:ext uri="{9D8B030D-6E8A-4147-A177-3AD203B41FA5}">
                      <a16:colId xmlns="" xmlns:a16="http://schemas.microsoft.com/office/drawing/2014/main" val="20002"/>
                    </a:ext>
                  </a:extLst>
                </a:gridCol>
              </a:tblGrid>
              <a:tr h="342753">
                <a:tc>
                  <a:txBody>
                    <a:bodyPr/>
                    <a:lstStyle/>
                    <a:p>
                      <a:pPr algn="ctr">
                        <a:lnSpc>
                          <a:spcPct val="107000"/>
                        </a:lnSpc>
                        <a:spcAft>
                          <a:spcPts val="0"/>
                        </a:spcAft>
                      </a:pPr>
                      <a:r>
                        <a:rPr lang="ru-RU" sz="2000" b="1" dirty="0">
                          <a:latin typeface="Calibri"/>
                          <a:ea typeface="Calibri"/>
                          <a:cs typeface="Times New Roman"/>
                        </a:rPr>
                        <a:t>№</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ФИО</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a:latin typeface="Calibri"/>
                          <a:ea typeface="Calibri"/>
                          <a:cs typeface="Times New Roman"/>
                        </a:rPr>
                        <a:t>Год рожд.</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685506">
                <a:tc>
                  <a:txBody>
                    <a:bodyPr/>
                    <a:lstStyle/>
                    <a:p>
                      <a:pPr algn="ctr">
                        <a:lnSpc>
                          <a:spcPct val="107000"/>
                        </a:lnSpc>
                        <a:spcAft>
                          <a:spcPts val="0"/>
                        </a:spcAft>
                      </a:pPr>
                      <a:r>
                        <a:rPr lang="ru-RU" sz="2000" b="1">
                          <a:latin typeface="Calibri"/>
                          <a:ea typeface="Calibri"/>
                          <a:cs typeface="Times New Roman"/>
                        </a:rPr>
                        <a:t>1</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latin typeface="Calibri"/>
                          <a:ea typeface="Calibri"/>
                          <a:cs typeface="Times New Roman"/>
                        </a:rPr>
                        <a:t>Калинкин </a:t>
                      </a:r>
                      <a:r>
                        <a:rPr lang="ru-RU" sz="2000" b="1" dirty="0" smtClean="0">
                          <a:latin typeface="Calibri"/>
                          <a:ea typeface="Calibri"/>
                          <a:cs typeface="Times New Roman"/>
                        </a:rPr>
                        <a:t>Андрей Николаевич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a:latin typeface="Calibri"/>
                          <a:ea typeface="Calibri"/>
                          <a:cs typeface="Times New Roman"/>
                        </a:rPr>
                        <a:t>1977-1996</a:t>
                      </a:r>
                      <a:endParaRPr lang="ru-RU" sz="2000">
                        <a:latin typeface="Calibri"/>
                        <a:ea typeface="Calibri"/>
                        <a:cs typeface="Times New Roman"/>
                      </a:endParaRPr>
                    </a:p>
                    <a:p>
                      <a:pPr algn="ctr">
                        <a:lnSpc>
                          <a:spcPct val="107000"/>
                        </a:lnSpc>
                        <a:spcAft>
                          <a:spcPts val="0"/>
                        </a:spcAft>
                      </a:pPr>
                      <a:r>
                        <a:rPr lang="ru-RU" sz="2000" b="1">
                          <a:latin typeface="Calibri"/>
                          <a:ea typeface="Calibri"/>
                          <a:cs typeface="Times New Roman"/>
                        </a:rPr>
                        <a:t>д. Ч.Дубрава</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685506">
                <a:tc>
                  <a:txBody>
                    <a:bodyPr/>
                    <a:lstStyle/>
                    <a:p>
                      <a:pPr algn="ctr">
                        <a:lnSpc>
                          <a:spcPct val="107000"/>
                        </a:lnSpc>
                        <a:spcAft>
                          <a:spcPts val="0"/>
                        </a:spcAft>
                      </a:pPr>
                      <a:r>
                        <a:rPr lang="ru-RU" sz="2000" b="1" dirty="0">
                          <a:latin typeface="Calibri"/>
                          <a:ea typeface="Calibri"/>
                          <a:cs typeface="Times New Roman"/>
                        </a:rPr>
                        <a:t>2</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err="1">
                          <a:latin typeface="Calibri"/>
                          <a:ea typeface="Calibri"/>
                          <a:cs typeface="Times New Roman"/>
                        </a:rPr>
                        <a:t>Заикин</a:t>
                      </a:r>
                      <a:r>
                        <a:rPr lang="ru-RU" sz="2000" b="1" dirty="0">
                          <a:latin typeface="Calibri"/>
                          <a:ea typeface="Calibri"/>
                          <a:cs typeface="Times New Roman"/>
                        </a:rPr>
                        <a:t> </a:t>
                      </a:r>
                      <a:r>
                        <a:rPr lang="ru-RU" sz="2000" b="1" dirty="0" smtClean="0">
                          <a:latin typeface="Calibri"/>
                          <a:ea typeface="Calibri"/>
                          <a:cs typeface="Times New Roman"/>
                        </a:rPr>
                        <a:t>Андрей Викторович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smtClean="0">
                          <a:latin typeface="Calibri"/>
                          <a:ea typeface="Calibri"/>
                          <a:cs typeface="Times New Roman"/>
                        </a:rPr>
                        <a:t>1979</a:t>
                      </a:r>
                    </a:p>
                    <a:p>
                      <a:pPr algn="ctr">
                        <a:lnSpc>
                          <a:spcPct val="107000"/>
                        </a:lnSpc>
                        <a:spcAft>
                          <a:spcPts val="0"/>
                        </a:spcAf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 Фрунзе </a:t>
                      </a:r>
                      <a:endParaRPr lang="ru-RU" sz="2000" b="1"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685506">
                <a:tc>
                  <a:txBody>
                    <a:bodyPr/>
                    <a:lstStyle/>
                    <a:p>
                      <a:pPr algn="ctr">
                        <a:lnSpc>
                          <a:spcPct val="107000"/>
                        </a:lnSpc>
                        <a:spcAft>
                          <a:spcPts val="0"/>
                        </a:spcAft>
                      </a:pPr>
                      <a:r>
                        <a:rPr lang="ru-RU" sz="2000" b="1">
                          <a:latin typeface="Calibri"/>
                          <a:ea typeface="Calibri"/>
                          <a:cs typeface="Times New Roman"/>
                        </a:rPr>
                        <a:t>3</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err="1">
                          <a:latin typeface="Calibri"/>
                          <a:ea typeface="Calibri"/>
                          <a:cs typeface="Times New Roman"/>
                        </a:rPr>
                        <a:t>Пыжов</a:t>
                      </a:r>
                      <a:r>
                        <a:rPr lang="ru-RU" sz="2000" b="1" dirty="0">
                          <a:latin typeface="Calibri"/>
                          <a:ea typeface="Calibri"/>
                          <a:cs typeface="Times New Roman"/>
                        </a:rPr>
                        <a:t>    </a:t>
                      </a:r>
                      <a:r>
                        <a:rPr lang="ru-RU" sz="2000" b="1" dirty="0" smtClean="0">
                          <a:latin typeface="Calibri"/>
                          <a:ea typeface="Calibri"/>
                          <a:cs typeface="Times New Roman"/>
                        </a:rPr>
                        <a:t>Владимир   </a:t>
                      </a:r>
                      <a:r>
                        <a:rPr lang="ru-RU" sz="2000" b="1" dirty="0">
                          <a:latin typeface="Calibri"/>
                          <a:ea typeface="Calibri"/>
                          <a:cs typeface="Times New Roman"/>
                        </a:rPr>
                        <a:t>Анатольевич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1980</a:t>
                      </a:r>
                      <a:endParaRPr lang="ru-RU" sz="2000" dirty="0">
                        <a:latin typeface="Calibri"/>
                        <a:ea typeface="Calibri"/>
                        <a:cs typeface="Times New Roman"/>
                      </a:endParaRPr>
                    </a:p>
                    <a:p>
                      <a:pPr algn="ctr">
                        <a:lnSpc>
                          <a:spcPct val="107000"/>
                        </a:lnSpc>
                        <a:spcAft>
                          <a:spcPts val="0"/>
                        </a:spcAft>
                      </a:pPr>
                      <a:r>
                        <a:rPr lang="ru-RU" sz="2000" b="1" dirty="0">
                          <a:latin typeface="Calibri"/>
                          <a:ea typeface="Calibri"/>
                          <a:cs typeface="Times New Roman"/>
                        </a:rPr>
                        <a:t>д. </a:t>
                      </a:r>
                      <a:r>
                        <a:rPr lang="ru-RU" sz="2000" b="1" dirty="0" err="1">
                          <a:latin typeface="Calibri"/>
                          <a:ea typeface="Calibri"/>
                          <a:cs typeface="Times New Roman"/>
                        </a:rPr>
                        <a:t>Круглиха</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85506">
                <a:tc>
                  <a:txBody>
                    <a:bodyPr/>
                    <a:lstStyle/>
                    <a:p>
                      <a:pPr algn="ctr">
                        <a:lnSpc>
                          <a:spcPct val="107000"/>
                        </a:lnSpc>
                        <a:spcAft>
                          <a:spcPts val="0"/>
                        </a:spcAft>
                      </a:pPr>
                      <a:r>
                        <a:rPr lang="ru-RU" sz="2000" b="1">
                          <a:latin typeface="Calibri"/>
                          <a:ea typeface="Calibri"/>
                          <a:cs typeface="Times New Roman"/>
                        </a:rPr>
                        <a:t>4</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a:latin typeface="Calibri"/>
                          <a:ea typeface="Calibri"/>
                          <a:cs typeface="Times New Roman"/>
                        </a:rPr>
                        <a:t>Торгонский Александр Николаевич</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1981</a:t>
                      </a:r>
                      <a:endParaRPr lang="ru-RU" sz="2000" dirty="0">
                        <a:latin typeface="Calibri"/>
                        <a:ea typeface="Calibri"/>
                        <a:cs typeface="Times New Roman"/>
                      </a:endParaRPr>
                    </a:p>
                    <a:p>
                      <a:pPr algn="ctr">
                        <a:lnSpc>
                          <a:spcPct val="107000"/>
                        </a:lnSpc>
                        <a:spcAft>
                          <a:spcPts val="0"/>
                        </a:spcAft>
                      </a:pPr>
                      <a:r>
                        <a:rPr lang="ru-RU" sz="2000" b="1" dirty="0">
                          <a:latin typeface="Calibri"/>
                          <a:ea typeface="Calibri"/>
                          <a:cs typeface="Times New Roman"/>
                        </a:rPr>
                        <a:t>д.Ч.Дуброва</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685506">
                <a:tc>
                  <a:txBody>
                    <a:bodyPr/>
                    <a:lstStyle/>
                    <a:p>
                      <a:pPr algn="ctr">
                        <a:lnSpc>
                          <a:spcPct val="107000"/>
                        </a:lnSpc>
                        <a:spcAft>
                          <a:spcPts val="0"/>
                        </a:spcAft>
                      </a:pPr>
                      <a:r>
                        <a:rPr lang="ru-RU" sz="2000" b="1">
                          <a:latin typeface="Calibri"/>
                          <a:ea typeface="Calibri"/>
                          <a:cs typeface="Times New Roman"/>
                        </a:rPr>
                        <a:t>5</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smtClean="0">
                          <a:latin typeface="Calibri"/>
                          <a:ea typeface="Calibri"/>
                          <a:cs typeface="Times New Roman"/>
                        </a:rPr>
                        <a:t>Круглов Николай</a:t>
                      </a:r>
                      <a:r>
                        <a:rPr lang="ru-RU" sz="2000" b="0" baseline="0" dirty="0" smtClean="0">
                          <a:latin typeface="Calibri"/>
                          <a:ea typeface="Calibri"/>
                          <a:cs typeface="Times New Roman"/>
                        </a:rPr>
                        <a:t> </a:t>
                      </a:r>
                      <a:r>
                        <a:rPr lang="ru-RU" sz="2000" b="1" dirty="0" smtClean="0">
                          <a:latin typeface="Calibri"/>
                          <a:ea typeface="Calibri"/>
                          <a:cs typeface="Times New Roman"/>
                        </a:rPr>
                        <a:t>Юрьевич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1980</a:t>
                      </a:r>
                      <a:endParaRPr lang="ru-RU" sz="2000" dirty="0">
                        <a:latin typeface="Calibri"/>
                        <a:ea typeface="Calibri"/>
                        <a:cs typeface="Times New Roman"/>
                      </a:endParaRPr>
                    </a:p>
                    <a:p>
                      <a:pPr algn="ctr">
                        <a:lnSpc>
                          <a:spcPct val="107000"/>
                        </a:lnSpc>
                        <a:spcAft>
                          <a:spcPts val="0"/>
                        </a:spcAft>
                      </a:pPr>
                      <a:r>
                        <a:rPr lang="ru-RU" sz="2000" b="1" dirty="0">
                          <a:latin typeface="Calibri"/>
                          <a:ea typeface="Calibri"/>
                          <a:cs typeface="Times New Roman"/>
                        </a:rPr>
                        <a:t>д. </a:t>
                      </a:r>
                      <a:r>
                        <a:rPr lang="ru-RU" sz="2000" b="1" dirty="0" err="1">
                          <a:latin typeface="Calibri"/>
                          <a:ea typeface="Calibri"/>
                          <a:cs typeface="Times New Roman"/>
                        </a:rPr>
                        <a:t>Рябинкино</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685506">
                <a:tc>
                  <a:txBody>
                    <a:bodyPr/>
                    <a:lstStyle/>
                    <a:p>
                      <a:pPr algn="ctr">
                        <a:lnSpc>
                          <a:spcPct val="107000"/>
                        </a:lnSpc>
                        <a:spcAft>
                          <a:spcPts val="0"/>
                        </a:spcAft>
                      </a:pPr>
                      <a:r>
                        <a:rPr lang="ru-RU" sz="2000" b="1">
                          <a:latin typeface="Calibri"/>
                          <a:ea typeface="Calibri"/>
                          <a:cs typeface="Times New Roman"/>
                        </a:rPr>
                        <a:t>6</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smtClean="0">
                          <a:latin typeface="Calibri"/>
                          <a:ea typeface="Calibri"/>
                          <a:cs typeface="Times New Roman"/>
                        </a:rPr>
                        <a:t>Щербаков</a:t>
                      </a:r>
                      <a:r>
                        <a:rPr lang="ru-RU" sz="2000" b="0" baseline="0" dirty="0" smtClean="0">
                          <a:latin typeface="Calibri"/>
                          <a:ea typeface="Calibri"/>
                          <a:cs typeface="Times New Roman"/>
                        </a:rPr>
                        <a:t> </a:t>
                      </a:r>
                      <a:r>
                        <a:rPr lang="ru-RU" sz="2000" b="1" dirty="0" smtClean="0">
                          <a:latin typeface="Calibri"/>
                          <a:ea typeface="Calibri"/>
                          <a:cs typeface="Times New Roman"/>
                        </a:rPr>
                        <a:t>Николай</a:t>
                      </a:r>
                      <a:r>
                        <a:rPr lang="ru-RU" sz="2000" b="0" baseline="0" dirty="0" smtClean="0">
                          <a:latin typeface="Calibri"/>
                          <a:ea typeface="Calibri"/>
                          <a:cs typeface="Times New Roman"/>
                        </a:rPr>
                        <a:t> </a:t>
                      </a:r>
                      <a:r>
                        <a:rPr lang="ru-RU" sz="2000" b="1" dirty="0" smtClean="0">
                          <a:latin typeface="Calibri"/>
                          <a:ea typeface="Calibri"/>
                          <a:cs typeface="Times New Roman"/>
                        </a:rPr>
                        <a:t>Николаевич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1984</a:t>
                      </a:r>
                      <a:endParaRPr lang="ru-RU" sz="2000" dirty="0">
                        <a:latin typeface="Calibri"/>
                        <a:ea typeface="Calibri"/>
                        <a:cs typeface="Times New Roman"/>
                      </a:endParaRPr>
                    </a:p>
                    <a:p>
                      <a:pPr algn="ctr">
                        <a:lnSpc>
                          <a:spcPct val="107000"/>
                        </a:lnSpc>
                        <a:spcAft>
                          <a:spcPts val="0"/>
                        </a:spcAft>
                      </a:pPr>
                      <a:r>
                        <a:rPr lang="ru-RU" sz="2000" b="1" dirty="0">
                          <a:latin typeface="Calibri"/>
                          <a:ea typeface="Calibri"/>
                          <a:cs typeface="Times New Roman"/>
                        </a:rPr>
                        <a:t>д. </a:t>
                      </a:r>
                      <a:r>
                        <a:rPr lang="ru-RU" sz="2000" b="1" dirty="0" err="1">
                          <a:latin typeface="Calibri"/>
                          <a:ea typeface="Calibri"/>
                          <a:cs typeface="Times New Roman"/>
                        </a:rPr>
                        <a:t>Бриково</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4" name="Прямоугольник 3"/>
          <p:cNvSpPr/>
          <p:nvPr/>
        </p:nvSpPr>
        <p:spPr>
          <a:xfrm>
            <a:off x="56704" y="1700808"/>
            <a:ext cx="9087296" cy="400110"/>
          </a:xfrm>
          <a:prstGeom prst="rect">
            <a:avLst/>
          </a:prstGeom>
        </p:spPr>
        <p:txBody>
          <a:bodyPr wrap="none">
            <a:spAutoFit/>
          </a:bodyPr>
          <a:lstStyle/>
          <a:p>
            <a:r>
              <a:rPr lang="ru-RU" sz="2000" dirty="0" smtClean="0">
                <a:latin typeface="Calibri" pitchFamily="34" charset="0"/>
                <a:cs typeface="Times New Roman" pitchFamily="18" charset="0"/>
              </a:rPr>
              <a:t>В ходе расследования мы узнали, что были и другие участники чеченской войны.</a:t>
            </a:r>
            <a:endParaRPr lang="ru-RU" sz="2000" dirty="0"/>
          </a:p>
        </p:txBody>
      </p:sp>
      <p:sp>
        <p:nvSpPr>
          <p:cNvPr id="5" name="TextBox 4"/>
          <p:cNvSpPr txBox="1"/>
          <p:nvPr/>
        </p:nvSpPr>
        <p:spPr>
          <a:xfrm>
            <a:off x="323528" y="0"/>
            <a:ext cx="7128792" cy="1569660"/>
          </a:xfrm>
          <a:prstGeom prst="rect">
            <a:avLst/>
          </a:prstGeom>
          <a:noFill/>
        </p:spPr>
        <p:txBody>
          <a:bodyPr wrap="square" rtlCol="0">
            <a:spAutoFit/>
          </a:bodyPr>
          <a:lstStyle/>
          <a:p>
            <a:pPr lvl="0" algn="ctr" fontAlgn="base">
              <a:spcBef>
                <a:spcPct val="0"/>
              </a:spcBef>
              <a:spcAft>
                <a:spcPct val="0"/>
              </a:spcAft>
            </a:pPr>
            <a:r>
              <a:rPr lang="ru-RU" sz="2400" b="1" dirty="0" smtClean="0">
                <a:latin typeface="Calibri" pitchFamily="34" charset="0"/>
                <a:cs typeface="Calibri" pitchFamily="34" charset="0"/>
              </a:rPr>
              <a:t>Часть 3. </a:t>
            </a:r>
          </a:p>
          <a:p>
            <a:pPr lvl="0" algn="ctr" fontAlgn="base">
              <a:spcBef>
                <a:spcPct val="0"/>
              </a:spcBef>
              <a:spcAft>
                <a:spcPct val="0"/>
              </a:spcAft>
            </a:pPr>
            <a:r>
              <a:rPr lang="ru-RU" sz="2400" b="1" dirty="0" smtClean="0">
                <a:latin typeface="Calibri" pitchFamily="34" charset="0"/>
                <a:ea typeface="Calibri" pitchFamily="34" charset="0"/>
                <a:cs typeface="Times New Roman" pitchFamily="18" charset="0"/>
              </a:rPr>
              <a:t>УЧАСТНИКИ</a:t>
            </a:r>
            <a:endParaRPr lang="ru-RU" sz="500" dirty="0" smtClean="0">
              <a:latin typeface="Arial" pitchFamily="34" charset="0"/>
              <a:cs typeface="Arial" pitchFamily="34" charset="0"/>
            </a:endParaRPr>
          </a:p>
          <a:p>
            <a:pPr lvl="0" algn="ctr" eaLnBrk="0" fontAlgn="base" hangingPunct="0">
              <a:spcBef>
                <a:spcPct val="0"/>
              </a:spcBef>
              <a:spcAft>
                <a:spcPct val="0"/>
              </a:spcAft>
            </a:pPr>
            <a:r>
              <a:rPr lang="ru-RU" sz="2400" b="1" dirty="0" smtClean="0">
                <a:latin typeface="Calibri" pitchFamily="34" charset="0"/>
                <a:ea typeface="Calibri" pitchFamily="34" charset="0"/>
                <a:cs typeface="Times New Roman" pitchFamily="18" charset="0"/>
              </a:rPr>
              <a:t>ЧЕЧЕНСКОЙ ВОЙНЫ,</a:t>
            </a:r>
            <a:endParaRPr lang="ru-RU" sz="500" dirty="0" smtClean="0">
              <a:latin typeface="Arial" pitchFamily="34" charset="0"/>
              <a:cs typeface="Arial" pitchFamily="34" charset="0"/>
            </a:endParaRPr>
          </a:p>
          <a:p>
            <a:pPr lvl="0" algn="ctr" eaLnBrk="0" fontAlgn="base" hangingPunct="0">
              <a:spcBef>
                <a:spcPct val="0"/>
              </a:spcBef>
              <a:spcAft>
                <a:spcPct val="0"/>
              </a:spcAft>
            </a:pPr>
            <a:r>
              <a:rPr lang="ru-RU" sz="2400" b="1" dirty="0" smtClean="0">
                <a:latin typeface="Calibri" pitchFamily="34" charset="0"/>
                <a:ea typeface="Calibri" pitchFamily="34" charset="0"/>
                <a:cs typeface="Times New Roman" pitchFamily="18" charset="0"/>
              </a:rPr>
              <a:t>выпускники Чамеровской школы</a:t>
            </a:r>
            <a:endParaRPr lang="ru-RU"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835696" y="2169151"/>
            <a:ext cx="464400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Заикин</a:t>
            </a: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Андрей Викторович</a:t>
            </a:r>
            <a:endParaRPr kumimoji="0" lang="ru-R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родился в г. Фрунзе  8 августа 1979 года. Закончил 8 классов Чамеровской школы в 1995 году. Призван в ряды Вооруженных сил РФ в 1998г.</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1520" y="153888"/>
            <a:ext cx="864096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Пыжов</a:t>
            </a: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Владимир   Анатольевич</a:t>
            </a:r>
            <a:endParaRPr kumimoji="0" lang="ru-R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родился  7 мая 1980 года   в д.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Круглиха</a:t>
            </a:r>
            <a:r>
              <a:rPr kumimoji="0" lang="ru-RU"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Весьегонского района. Закончил 10 классов Чамеровской  школы в 1997 году. Призван в ряды Вооруженных сил РФ в 1998 году. Срочную службу проходил в Чеченской республике. Награжден орденом Александра Суворова.</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1" name="Рисунок 1" descr="Пыжов В"/>
          <p:cNvPicPr>
            <a:picLocks noChangeAspect="1" noChangeArrowheads="1"/>
          </p:cNvPicPr>
          <p:nvPr/>
        </p:nvPicPr>
        <p:blipFill>
          <a:blip r:embed="rId2" cstate="print"/>
          <a:srcRect/>
          <a:stretch>
            <a:fillRect/>
          </a:stretch>
        </p:blipFill>
        <p:spPr bwMode="auto">
          <a:xfrm>
            <a:off x="2843808" y="1844824"/>
            <a:ext cx="3065815" cy="4914164"/>
          </a:xfrm>
          <a:prstGeom prst="rect">
            <a:avLst/>
          </a:prstGeom>
          <a:noFill/>
        </p:spPr>
      </p:pic>
      <p:sp>
        <p:nvSpPr>
          <p:cNvPr id="30723" name="Rectangle 3"/>
          <p:cNvSpPr>
            <a:spLocks noChangeArrowheads="1"/>
          </p:cNvSpPr>
          <p:nvPr/>
        </p:nvSpPr>
        <p:spPr bwMode="auto">
          <a:xfrm>
            <a:off x="0" y="6507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79512" y="169277"/>
            <a:ext cx="835292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Круглов Николай Юрьевич</a:t>
            </a:r>
            <a:endParaRPr kumimoji="0" lang="ru-RU"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родился в 1980 году в деревне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Рябинкино</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Весьегонского района. Закончил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Телятовскую</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основную школу в 1995 году. Призван в ряды Вооруженных сил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Росийской</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Федерации в 1998 году. Срочную службу проходил в Чеченской республике.</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2" name="Рисунок 1"/>
          <p:cNvPicPr>
            <a:picLocks noChangeAspect="1"/>
          </p:cNvPicPr>
          <p:nvPr/>
        </p:nvPicPr>
        <p:blipFill>
          <a:blip r:embed="rId2" cstate="print"/>
          <a:stretch>
            <a:fillRect/>
          </a:stretch>
        </p:blipFill>
        <p:spPr>
          <a:xfrm>
            <a:off x="4471732" y="3408946"/>
            <a:ext cx="200535" cy="40107"/>
          </a:xfrm>
          <a:prstGeom prst="rect">
            <a:avLst/>
          </a:prstGeom>
        </p:spPr>
      </p:pic>
      <p:pic>
        <p:nvPicPr>
          <p:cNvPr id="3" name="Рисунок 2"/>
          <p:cNvPicPr>
            <a:picLocks noChangeAspect="1"/>
          </p:cNvPicPr>
          <p:nvPr/>
        </p:nvPicPr>
        <p:blipFill rotWithShape="1">
          <a:blip r:embed="rId3" cstate="print"/>
          <a:srcRect l="59870" t="11283" r="6603" b="17638"/>
          <a:stretch/>
        </p:blipFill>
        <p:spPr>
          <a:xfrm>
            <a:off x="2555776" y="1988840"/>
            <a:ext cx="3024336" cy="453650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23528" y="116632"/>
            <a:ext cx="8496944"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Торгонский</a:t>
            </a: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Александр Николаевич</a:t>
            </a:r>
            <a:endParaRPr kumimoji="0" lang="ru-R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родился 9 апреля 1981 года в д. Ч. Дуброва Весьегонского района. Закончил 10 классов Чамеровской школы в 1998г. Призван в ряды Вооруженных сил РФ в 1999г. Проходил службу в Чеченской республике.</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5" name="Рисунок 3" descr="Торгонский А."/>
          <p:cNvPicPr>
            <a:picLocks noChangeAspect="1" noChangeArrowheads="1"/>
          </p:cNvPicPr>
          <p:nvPr/>
        </p:nvPicPr>
        <p:blipFill>
          <a:blip r:embed="rId2" cstate="print"/>
          <a:srcRect/>
          <a:stretch>
            <a:fillRect/>
          </a:stretch>
        </p:blipFill>
        <p:spPr bwMode="auto">
          <a:xfrm>
            <a:off x="2267744" y="1556792"/>
            <a:ext cx="4499992" cy="5025933"/>
          </a:xfrm>
          <a:prstGeom prst="rect">
            <a:avLst/>
          </a:prstGeom>
          <a:noFill/>
        </p:spPr>
      </p:pic>
      <p:sp>
        <p:nvSpPr>
          <p:cNvPr id="36867" name="Rectangle 3"/>
          <p:cNvSpPr>
            <a:spLocks noChangeArrowheads="1"/>
          </p:cNvSpPr>
          <p:nvPr/>
        </p:nvSpPr>
        <p:spPr bwMode="auto">
          <a:xfrm>
            <a:off x="0" y="708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8186" y="77310"/>
            <a:ext cx="9073008"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Щербаков Николай Николаевич</a:t>
            </a:r>
            <a:endParaRPr kumimoji="0" lang="ru-R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lvl="0" algn="ctr"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Родился  15 января1984 г в д.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Бриково</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Весьегонского района Калининской области.</a:t>
            </a:r>
            <a:r>
              <a:rPr kumimoji="0" lang="ru-RU" sz="2000"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Проходил службу в Чеченской Республике. Проживает в </a:t>
            </a:r>
            <a:r>
              <a:rPr lang="ru-RU" sz="2000" dirty="0" smtClean="0">
                <a:latin typeface="Calibri" panose="020F0502020204030204" pitchFamily="34" charset="0"/>
                <a:ea typeface="Calibri" pitchFamily="34" charset="0"/>
                <a:cs typeface="Calibri" panose="020F0502020204030204" pitchFamily="34" charset="0"/>
              </a:rPr>
              <a:t>деревне </a:t>
            </a:r>
            <a:r>
              <a:rPr lang="ru-RU" sz="2000" dirty="0" err="1" smtClean="0">
                <a:latin typeface="Calibri" panose="020F0502020204030204" pitchFamily="34" charset="0"/>
                <a:ea typeface="Calibri" pitchFamily="34" charset="0"/>
                <a:cs typeface="Calibri" panose="020F0502020204030204" pitchFamily="34" charset="0"/>
              </a:rPr>
              <a:t>Ьоловино</a:t>
            </a:r>
            <a:r>
              <a:rPr kumimoji="0" lang="ru-RU" sz="2000"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kumimoji="0" lang="ru-RU" sz="2000"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работает инструктором по </a:t>
            </a:r>
            <a:r>
              <a:rPr lang="ru-RU" sz="2000" dirty="0" smtClean="0">
                <a:latin typeface="Calibri" panose="020F0502020204030204" pitchFamily="34" charset="0"/>
                <a:ea typeface="Calibri" pitchFamily="34" charset="0"/>
                <a:cs typeface="Calibri" panose="020F0502020204030204" pitchFamily="34" charset="0"/>
              </a:rPr>
              <a:t>ры</a:t>
            </a:r>
            <a:r>
              <a:rPr lang="ru-RU" sz="2000" dirty="0">
                <a:latin typeface="Calibri" panose="020F0502020204030204" pitchFamily="34" charset="0"/>
                <a:ea typeface="Calibri" pitchFamily="34" charset="0"/>
                <a:cs typeface="Calibri" panose="020F0502020204030204" pitchFamily="34" charset="0"/>
              </a:rPr>
              <a:t>балке  </a:t>
            </a:r>
            <a:r>
              <a:rPr lang="ru-RU" sz="2000" dirty="0" smtClean="0">
                <a:latin typeface="Calibri" panose="020F0502020204030204" pitchFamily="34" charset="0"/>
                <a:ea typeface="Calibri" pitchFamily="34" charset="0"/>
                <a:cs typeface="Calibri" panose="020F0502020204030204" pitchFamily="34" charset="0"/>
              </a:rPr>
              <a:t>в </a:t>
            </a:r>
            <a:r>
              <a:rPr lang="ru-RU" sz="2000" dirty="0" err="1">
                <a:latin typeface="Calibri" panose="020F0502020204030204" pitchFamily="34" charset="0"/>
                <a:ea typeface="Calibri" pitchFamily="34" charset="0"/>
                <a:cs typeface="Calibri" panose="020F0502020204030204" pitchFamily="34" charset="0"/>
              </a:rPr>
              <a:t>р</a:t>
            </a:r>
            <a:r>
              <a:rPr lang="ru-RU" sz="2000" dirty="0" err="1" smtClean="0">
                <a:latin typeface="Calibri" panose="020F0502020204030204" pitchFamily="34" charset="0"/>
                <a:ea typeface="Calibri" pitchFamily="34" charset="0"/>
                <a:cs typeface="Calibri" panose="020F0502020204030204" pitchFamily="34" charset="0"/>
              </a:rPr>
              <a:t>ыболовно</a:t>
            </a:r>
            <a:r>
              <a:rPr lang="ru-RU" sz="2000" dirty="0" smtClean="0">
                <a:latin typeface="Calibri" panose="020F0502020204030204" pitchFamily="34" charset="0"/>
                <a:ea typeface="Calibri" pitchFamily="34" charset="0"/>
                <a:cs typeface="Calibri" panose="020F0502020204030204" pitchFamily="34" charset="0"/>
              </a:rPr>
              <a:t> - охотничьей базе отдыха «</a:t>
            </a:r>
            <a:r>
              <a:rPr lang="ru-RU" sz="2000" dirty="0" err="1" smtClean="0">
                <a:latin typeface="Calibri" panose="020F0502020204030204" pitchFamily="34" charset="0"/>
                <a:ea typeface="Calibri" pitchFamily="34" charset="0"/>
                <a:cs typeface="Calibri" panose="020F0502020204030204" pitchFamily="34" charset="0"/>
              </a:rPr>
              <a:t>Молога</a:t>
            </a:r>
            <a:r>
              <a:rPr lang="ru-RU" sz="2000" dirty="0" smtClean="0">
                <a:latin typeface="Calibri" panose="020F0502020204030204" pitchFamily="34" charset="0"/>
                <a:ea typeface="Calibri" pitchFamily="34" charset="0"/>
                <a:cs typeface="Calibri" panose="020F0502020204030204" pitchFamily="34" charset="0"/>
              </a:rPr>
              <a:t>» в деревне </a:t>
            </a:r>
            <a:r>
              <a:rPr kumimoji="0" lang="ru-RU" sz="2000" b="0" i="0" u="none" strike="noStrike" cap="none" normalizeH="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Противье</a:t>
            </a:r>
            <a:r>
              <a:rPr kumimoji="0" lang="ru-RU" sz="2000"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на берегу Рыбинского водохранилища. </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33793" name="Рисунок 1" descr="Щербаков Н."/>
          <p:cNvPicPr>
            <a:picLocks noChangeAspect="1" noChangeArrowheads="1"/>
          </p:cNvPicPr>
          <p:nvPr/>
        </p:nvPicPr>
        <p:blipFill>
          <a:blip r:embed="rId2" cstate="print"/>
          <a:srcRect/>
          <a:stretch>
            <a:fillRect/>
          </a:stretch>
        </p:blipFill>
        <p:spPr bwMode="auto">
          <a:xfrm>
            <a:off x="3233166" y="1852315"/>
            <a:ext cx="2677668" cy="4869160"/>
          </a:xfrm>
          <a:prstGeom prst="rect">
            <a:avLst/>
          </a:prstGeom>
          <a:noFill/>
        </p:spPr>
      </p:pic>
      <p:sp>
        <p:nvSpPr>
          <p:cNvPr id="33795" name="Rectangle 3"/>
          <p:cNvSpPr>
            <a:spLocks noChangeArrowheads="1"/>
          </p:cNvSpPr>
          <p:nvPr/>
        </p:nvSpPr>
        <p:spPr bwMode="auto">
          <a:xfrm>
            <a:off x="0" y="672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79157\AppData\Local\Temp\Rar$DIa11344.13135\1742789672787.jpg"/>
          <p:cNvPicPr>
            <a:picLocks noChangeAspect="1" noChangeArrowheads="1"/>
          </p:cNvPicPr>
          <p:nvPr/>
        </p:nvPicPr>
        <p:blipFill>
          <a:blip r:embed="rId3" cstate="print"/>
          <a:srcRect/>
          <a:stretch>
            <a:fillRect/>
          </a:stretch>
        </p:blipFill>
        <p:spPr bwMode="auto">
          <a:xfrm>
            <a:off x="13928" y="1412776"/>
            <a:ext cx="9130072" cy="4320480"/>
          </a:xfrm>
          <a:prstGeom prst="rect">
            <a:avLst/>
          </a:prstGeom>
          <a:noFill/>
        </p:spPr>
      </p:pic>
      <p:sp>
        <p:nvSpPr>
          <p:cNvPr id="3" name="TextBox 2"/>
          <p:cNvSpPr txBox="1"/>
          <p:nvPr/>
        </p:nvSpPr>
        <p:spPr>
          <a:xfrm>
            <a:off x="0" y="260648"/>
            <a:ext cx="9144000" cy="830997"/>
          </a:xfrm>
          <a:prstGeom prst="rect">
            <a:avLst/>
          </a:prstGeom>
          <a:noFill/>
        </p:spPr>
        <p:txBody>
          <a:bodyPr wrap="square" rtlCol="0">
            <a:spAutoFit/>
          </a:bodyPr>
          <a:lstStyle/>
          <a:p>
            <a:pPr algn="ctr"/>
            <a:r>
              <a:rPr lang="ru-RU" sz="2400" b="1" dirty="0" smtClean="0">
                <a:latin typeface="Calibri" pitchFamily="34" charset="0"/>
                <a:cs typeface="Calibri" pitchFamily="34" charset="0"/>
              </a:rPr>
              <a:t>В нашей школе есть стенд «Участники военных действий.</a:t>
            </a:r>
          </a:p>
          <a:p>
            <a:pPr algn="ctr"/>
            <a:r>
              <a:rPr lang="ru-RU" sz="2400" b="1" dirty="0" smtClean="0">
                <a:latin typeface="Calibri" pitchFamily="34" charset="0"/>
                <a:cs typeface="Calibri" pitchFamily="34" charset="0"/>
              </a:rPr>
              <a:t> </a:t>
            </a:r>
            <a:r>
              <a:rPr lang="ru-RU" sz="2400" b="1" dirty="0" err="1" smtClean="0">
                <a:latin typeface="Calibri" pitchFamily="34" charset="0"/>
                <a:cs typeface="Calibri" pitchFamily="34" charset="0"/>
              </a:rPr>
              <a:t>Афганистан.Чечня</a:t>
            </a:r>
            <a:r>
              <a:rPr lang="ru-RU" sz="2400" b="1" dirty="0" smtClean="0">
                <a:latin typeface="Calibri" pitchFamily="34" charset="0"/>
                <a:cs typeface="Calibri" pitchFamily="34" charset="0"/>
              </a:rPr>
              <a:t>. СВО.</a:t>
            </a:r>
            <a:endParaRPr lang="ru-RU"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611560" y="1341929"/>
            <a:ext cx="820891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Актуальность</a:t>
            </a:r>
          </a:p>
          <a:p>
            <a:pPr fontAlgn="base">
              <a:spcBef>
                <a:spcPct val="0"/>
              </a:spcBef>
              <a:spcAft>
                <a:spcPct val="0"/>
              </a:spcAft>
            </a:pPr>
            <a:r>
              <a:rPr kumimoji="0" lang="ru-RU" sz="2400" b="0" i="0" u="none" strike="noStrike" cap="none" normalizeH="0" baseline="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     2025-й год в России объявлен «Годом защитника Отечества». Предложение было принято по инициативе Президента РФ Владимира Владимировича Путина на заседании Госсовета в Кремле. Этот год напоминает о важности сохранения исторической памяти и увековечении подвига  российских</a:t>
            </a:r>
            <a:r>
              <a:rPr kumimoji="0" lang="ru-RU" sz="2400" b="0" i="0" u="none" strike="noStrike" cap="none" normalizeH="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 солдат</a:t>
            </a:r>
            <a:r>
              <a:rPr kumimoji="0" lang="ru-RU" sz="2400" b="0" i="0" u="none" strike="noStrike" cap="none" normalizeH="0" baseline="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 Данную работу можно использовать на уроках</a:t>
            </a:r>
            <a:r>
              <a:rPr kumimoji="0" lang="ru-RU" sz="2400" b="0" i="0" u="none" strike="noStrike" cap="none" normalizeH="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 мужества, классных часах, уроках истории и краеведения, при проведении экскурсий и лекций по </a:t>
            </a:r>
            <a:r>
              <a:rPr lang="ru-RU" sz="2400" dirty="0">
                <a:latin typeface="Calibri" panose="020F0502020204030204" pitchFamily="34" charset="0"/>
                <a:ea typeface="Times New Roman" panose="02020603050405020304" pitchFamily="18" charset="0"/>
                <a:cs typeface="Calibri" panose="020F0502020204030204" pitchFamily="34" charset="0"/>
              </a:rPr>
              <a:t>военно-патриотическому воспитанию.</a:t>
            </a:r>
            <a:endParaRPr lang="ru-RU"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000000"/>
              </a:solidFill>
              <a:latin typeface="+mj-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556792"/>
            <a:ext cx="6912768" cy="3046988"/>
          </a:xfrm>
          <a:prstGeom prst="rect">
            <a:avLst/>
          </a:prstGeom>
        </p:spPr>
        <p:txBody>
          <a:bodyPr wrap="square">
            <a:spAutoFit/>
          </a:bodyPr>
          <a:lstStyle/>
          <a:p>
            <a:pPr fontAlgn="base"/>
            <a:r>
              <a:rPr lang="ru-RU" sz="3200" b="1" dirty="0" smtClean="0">
                <a:latin typeface="Calibri" pitchFamily="34" charset="0"/>
                <a:cs typeface="Calibri" pitchFamily="34" charset="0"/>
              </a:rPr>
              <a:t>Солдат войны не выбирает —</a:t>
            </a:r>
          </a:p>
          <a:p>
            <a:pPr fontAlgn="base"/>
            <a:r>
              <a:rPr lang="ru-RU" sz="3200" b="1" dirty="0" smtClean="0">
                <a:latin typeface="Calibri" pitchFamily="34" charset="0"/>
                <a:cs typeface="Calibri" pitchFamily="34" charset="0"/>
              </a:rPr>
              <a:t>Он верен долгу и стране,</a:t>
            </a:r>
          </a:p>
          <a:p>
            <a:pPr fontAlgn="base"/>
            <a:r>
              <a:rPr lang="ru-RU" sz="3200" b="1" dirty="0" smtClean="0">
                <a:latin typeface="Calibri" pitchFamily="34" charset="0"/>
                <a:cs typeface="Calibri" pitchFamily="34" charset="0"/>
              </a:rPr>
              <a:t>Которая его ввергает</a:t>
            </a:r>
          </a:p>
          <a:p>
            <a:pPr fontAlgn="base"/>
            <a:r>
              <a:rPr lang="ru-RU" sz="3200" b="1" dirty="0" smtClean="0">
                <a:latin typeface="Calibri" pitchFamily="34" charset="0"/>
                <a:cs typeface="Calibri" pitchFamily="34" charset="0"/>
              </a:rPr>
              <a:t>То в кровь, то в славу,</a:t>
            </a:r>
          </a:p>
          <a:p>
            <a:pPr fontAlgn="base"/>
            <a:r>
              <a:rPr lang="ru-RU" sz="3200" b="1" dirty="0" smtClean="0">
                <a:latin typeface="Calibri" pitchFamily="34" charset="0"/>
                <a:cs typeface="Calibri" pitchFamily="34" charset="0"/>
              </a:rPr>
              <a:t>Что сверкает</a:t>
            </a:r>
          </a:p>
          <a:p>
            <a:pPr fontAlgn="base"/>
            <a:r>
              <a:rPr lang="ru-RU" sz="3200" b="1" dirty="0" smtClean="0">
                <a:latin typeface="Calibri" pitchFamily="34" charset="0"/>
                <a:cs typeface="Calibri" pitchFamily="34" charset="0"/>
              </a:rPr>
              <a:t>На склонах в памятной Чечне</a:t>
            </a:r>
            <a:endParaRPr lang="ru-RU" sz="32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6" y="225415"/>
            <a:ext cx="9120934" cy="6632585"/>
          </a:xfrm>
          <a:prstGeom prst="rect">
            <a:avLst/>
          </a:prstGeom>
        </p:spPr>
        <p:txBody>
          <a:bodyPr wrap="square" anchor="t">
            <a:spAutoFit/>
          </a:bodyPr>
          <a:lstStyle/>
          <a:p>
            <a:pPr algn="ctr">
              <a:spcAft>
                <a:spcPts val="1000"/>
              </a:spcAft>
            </a:pPr>
            <a:r>
              <a:rPr lang="ru-RU" sz="2400" b="1" dirty="0" smtClean="0">
                <a:latin typeface="Calibri" panose="020F0502020204030204" pitchFamily="34" charset="0"/>
                <a:ea typeface="Calibri" panose="020F0502020204030204" pitchFamily="34" charset="0"/>
                <a:cs typeface="Calibri" panose="020F0502020204030204" pitchFamily="34" charset="0"/>
              </a:rPr>
              <a:t>Заключение</a:t>
            </a:r>
            <a:endParaRPr lang="ru-RU" sz="2400" dirty="0" smtClean="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ru-RU" sz="2000" dirty="0">
                <a:latin typeface="Calibri" panose="020F0502020204030204" pitchFamily="34" charset="0"/>
                <a:ea typeface="Calibri" panose="020F0502020204030204" pitchFamily="34" charset="0"/>
                <a:cs typeface="Calibri" panose="020F0502020204030204" pitchFamily="34" charset="0"/>
              </a:rPr>
              <a:t> </a:t>
            </a:r>
            <a:r>
              <a:rPr lang="ru-RU" sz="2000" dirty="0" smtClean="0">
                <a:latin typeface="Calibri" panose="020F0502020204030204" pitchFamily="34" charset="0"/>
                <a:ea typeface="Calibri" panose="020F0502020204030204" pitchFamily="34" charset="0"/>
                <a:cs typeface="Calibri" panose="020F0502020204030204" pitchFamily="34" charset="0"/>
              </a:rPr>
              <a:t>  Чеченская </a:t>
            </a:r>
            <a:r>
              <a:rPr lang="ru-RU" sz="2000" dirty="0">
                <a:latin typeface="Calibri" panose="020F0502020204030204" pitchFamily="34" charset="0"/>
                <a:ea typeface="Calibri" panose="020F0502020204030204" pitchFamily="34" charset="0"/>
                <a:cs typeface="Calibri" panose="020F0502020204030204" pitchFamily="34" charset="0"/>
              </a:rPr>
              <a:t>война оставила страшный след в истории России и мира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dirty="0">
                <a:latin typeface="Calibri" panose="020F0502020204030204" pitchFamily="34" charset="0"/>
                <a:ea typeface="Calibri" panose="020F0502020204030204" pitchFamily="34" charset="0"/>
                <a:cs typeface="Calibri" panose="020F0502020204030204" pitchFamily="34" charset="0"/>
              </a:rPr>
              <a:t>Цена» вооруженного конфликта в Чечне - это многочисленные жертвы, огромный моральный и материальный ущерб, раскол в обществе. Широкое распространение получили болезни, нарушение психики у военных, населения и детей. </a:t>
            </a: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ru-RU" sz="2000" dirty="0" smtClean="0">
                <a:latin typeface="Calibri" panose="020F0502020204030204" pitchFamily="34" charset="0"/>
                <a:ea typeface="Calibri" panose="020F0502020204030204" pitchFamily="34" charset="0"/>
                <a:cs typeface="Calibri" panose="020F0502020204030204" pitchFamily="34" charset="0"/>
              </a:rPr>
              <a:t> Война </a:t>
            </a:r>
            <a:r>
              <a:rPr lang="ru-RU" sz="2000" dirty="0">
                <a:latin typeface="Calibri" panose="020F0502020204030204" pitchFamily="34" charset="0"/>
                <a:ea typeface="Calibri" panose="020F0502020204030204" pitchFamily="34" charset="0"/>
                <a:cs typeface="Calibri" panose="020F0502020204030204" pitchFamily="34" charset="0"/>
              </a:rPr>
              <a:t>выкачала из национального бюджета десятки миллиардов рублей. Такую цену заплатило российское и чеченское общество за вооруженный конфликт, которого не удалось избежать.</a:t>
            </a:r>
          </a:p>
          <a:p>
            <a:pPr>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   Андрей Калинкин молодой парень, которому исполнилось всего 19 лет, </a:t>
            </a:r>
            <a:r>
              <a:rPr lang="ru-RU" sz="2000" dirty="0">
                <a:latin typeface="Calibri" panose="020F0502020204030204" pitchFamily="34" charset="0"/>
                <a:ea typeface="Calibri" panose="020F0502020204030204" pitchFamily="34" charset="0"/>
                <a:cs typeface="Calibri" panose="020F0502020204030204" pitchFamily="34" charset="0"/>
              </a:rPr>
              <a:t>не вернулся живым домой, он так же как многие тысячи парней, отдал жизнь за свое Отечество. Для </a:t>
            </a:r>
            <a:r>
              <a:rPr lang="ru-RU" sz="2000" dirty="0" smtClean="0">
                <a:latin typeface="Calibri" panose="020F0502020204030204" pitchFamily="34" charset="0"/>
                <a:ea typeface="Calibri" panose="020F0502020204030204" pitchFamily="34" charset="0"/>
                <a:cs typeface="Calibri" panose="020F0502020204030204" pitchFamily="34" charset="0"/>
              </a:rPr>
              <a:t>нас </a:t>
            </a:r>
            <a:r>
              <a:rPr lang="ru-RU" sz="2000" dirty="0">
                <a:latin typeface="Calibri" panose="020F0502020204030204" pitchFamily="34" charset="0"/>
                <a:ea typeface="Calibri" panose="020F0502020204030204" pitchFamily="34" charset="0"/>
                <a:cs typeface="Calibri" panose="020F0502020204030204" pitchFamily="34" charset="0"/>
              </a:rPr>
              <a:t>он настоящий герой. </a:t>
            </a:r>
          </a:p>
          <a:p>
            <a:pPr>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  Хотелось </a:t>
            </a:r>
            <a:r>
              <a:rPr lang="ru-RU" sz="2000" dirty="0">
                <a:latin typeface="Calibri" panose="020F0502020204030204" pitchFamily="34" charset="0"/>
                <a:ea typeface="Calibri" panose="020F0502020204030204" pitchFamily="34" charset="0"/>
                <a:cs typeface="Calibri" panose="020F0502020204030204" pitchFamily="34" charset="0"/>
              </a:rPr>
              <a:t>бы, чтобы мальчики нашей школы развивали в себе такие личностные качества, как отзывчивость, готовность и желание помочь в трудную минуту. </a:t>
            </a:r>
          </a:p>
          <a:p>
            <a:pPr>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  Мы </a:t>
            </a:r>
            <a:r>
              <a:rPr lang="ru-RU" sz="2000" dirty="0">
                <a:latin typeface="Calibri" panose="020F0502020204030204" pitchFamily="34" charset="0"/>
                <a:ea typeface="Calibri" panose="020F0502020204030204" pitchFamily="34" charset="0"/>
                <a:cs typeface="Calibri" panose="020F0502020204030204" pitchFamily="34" charset="0"/>
              </a:rPr>
              <a:t>не </a:t>
            </a:r>
            <a:r>
              <a:rPr lang="ru-RU" sz="2000" dirty="0" smtClean="0">
                <a:latin typeface="Calibri" panose="020F0502020204030204" pitchFamily="34" charset="0"/>
                <a:ea typeface="Calibri" panose="020F0502020204030204" pitchFamily="34" charset="0"/>
                <a:cs typeface="Calibri" panose="020F0502020204030204" pitchFamily="34" charset="0"/>
              </a:rPr>
              <a:t>хотим, </a:t>
            </a:r>
            <a:r>
              <a:rPr lang="ru-RU" sz="2000" dirty="0">
                <a:latin typeface="Calibri" panose="020F0502020204030204" pitchFamily="34" charset="0"/>
                <a:ea typeface="Calibri" panose="020F0502020204030204" pitchFamily="34" charset="0"/>
                <a:cs typeface="Calibri" panose="020F0502020204030204" pitchFamily="34" charset="0"/>
              </a:rPr>
              <a:t>чтобы были войны, </a:t>
            </a:r>
            <a:r>
              <a:rPr lang="ru-RU" sz="2000" dirty="0" smtClean="0">
                <a:latin typeface="Calibri" panose="020F0502020204030204" pitchFamily="34" charset="0"/>
                <a:ea typeface="Calibri" panose="020F0502020204030204" pitchFamily="34" charset="0"/>
                <a:cs typeface="Calibri" panose="020F0502020204030204" pitchFamily="34" charset="0"/>
              </a:rPr>
              <a:t>хотим, чтобы СВО в </a:t>
            </a:r>
            <a:r>
              <a:rPr lang="ru-RU" sz="2000" dirty="0">
                <a:latin typeface="Calibri" panose="020F0502020204030204" pitchFamily="34" charset="0"/>
                <a:ea typeface="Calibri" panose="020F0502020204030204" pitchFamily="34" charset="0"/>
                <a:cs typeface="Calibri" panose="020F0502020204030204" pitchFamily="34" charset="0"/>
              </a:rPr>
              <a:t>У</a:t>
            </a:r>
            <a:r>
              <a:rPr lang="ru-RU" sz="2000" dirty="0" smtClean="0">
                <a:latin typeface="Calibri" panose="020F0502020204030204" pitchFamily="34" charset="0"/>
                <a:ea typeface="Calibri" panose="020F0502020204030204" pitchFamily="34" charset="0"/>
                <a:cs typeface="Calibri" panose="020F0502020204030204" pitchFamily="34" charset="0"/>
              </a:rPr>
              <a:t>краине поскорее закончилось, пусть </a:t>
            </a:r>
            <a:r>
              <a:rPr lang="ru-RU" sz="2000" dirty="0">
                <a:latin typeface="Calibri" panose="020F0502020204030204" pitchFamily="34" charset="0"/>
                <a:ea typeface="Calibri" panose="020F0502020204030204" pitchFamily="34" charset="0"/>
                <a:cs typeface="Calibri" panose="020F0502020204030204" pitchFamily="34" charset="0"/>
              </a:rPr>
              <a:t>всегда будет мирным небо.</a:t>
            </a:r>
          </a:p>
          <a:p>
            <a:pPr>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  Данную презентацию  </a:t>
            </a:r>
            <a:r>
              <a:rPr lang="ru-RU" sz="2000" dirty="0">
                <a:latin typeface="Calibri" panose="020F0502020204030204" pitchFamily="34" charset="0"/>
                <a:ea typeface="Calibri" panose="020F0502020204030204" pitchFamily="34" charset="0"/>
                <a:cs typeface="Calibri" panose="020F0502020204030204" pitchFamily="34" charset="0"/>
              </a:rPr>
              <a:t>можно использовать на уроках мужества, истории, классных часах. </a:t>
            </a:r>
          </a:p>
          <a:p>
            <a:pPr>
              <a:spcAft>
                <a:spcPts val="0"/>
              </a:spcAft>
            </a:pPr>
            <a:r>
              <a:rPr lang="ru-RU" sz="1600" dirty="0">
                <a:latin typeface="+mj-lt"/>
                <a:ea typeface="Calibri" panose="020F0502020204030204" pitchFamily="34" charset="0"/>
                <a:cs typeface="Times New Roman" panose="02020603050405020304" pitchFamily="18" charset="0"/>
              </a:rPr>
              <a:t> </a:t>
            </a:r>
          </a:p>
          <a:p>
            <a:pPr>
              <a:lnSpc>
                <a:spcPct val="150000"/>
              </a:lnSpc>
              <a:spcAft>
                <a:spcPts val="0"/>
              </a:spcAft>
            </a:pPr>
            <a:r>
              <a:rPr lang="ru-RU" sz="1600" dirty="0">
                <a:latin typeface="+mj-lt"/>
                <a:ea typeface="Calibri" panose="020F0502020204030204" pitchFamily="34" charset="0"/>
                <a:cs typeface="Times New Roman" panose="02020603050405020304" pitchFamily="18" charset="0"/>
              </a:rPr>
              <a:t> </a:t>
            </a:r>
            <a:endParaRPr lang="ru-RU"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70060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3447098"/>
          </a:xfrm>
          <a:prstGeom prst="rect">
            <a:avLst/>
          </a:prstGeom>
          <a:noFill/>
        </p:spPr>
        <p:txBody>
          <a:bodyPr wrap="square" rtlCol="0">
            <a:spAutoFit/>
          </a:bodyPr>
          <a:lstStyle/>
          <a:p>
            <a:pPr algn="ctr"/>
            <a:r>
              <a:rPr lang="ru-RU" sz="2000" b="1" dirty="0" smtClean="0">
                <a:latin typeface="Calibri" panose="020F0502020204030204" pitchFamily="34" charset="0"/>
                <a:cs typeface="Calibri" panose="020F0502020204030204" pitchFamily="34" charset="0"/>
              </a:rPr>
              <a:t>Используемые источники:</a:t>
            </a:r>
            <a:endParaRPr lang="ru-RU" sz="2000" dirty="0" smtClean="0">
              <a:latin typeface="Calibri" panose="020F0502020204030204" pitchFamily="34" charset="0"/>
              <a:cs typeface="Calibri" panose="020F0502020204030204" pitchFamily="34" charset="0"/>
            </a:endParaRPr>
          </a:p>
          <a:p>
            <a:pPr marL="342900" indent="-342900">
              <a:buAutoNum type="arabicPeriod"/>
            </a:pPr>
            <a:r>
              <a:rPr lang="ru-RU" sz="2000" dirty="0" smtClean="0">
                <a:latin typeface="Calibri" panose="020F0502020204030204" pitchFamily="34" charset="0"/>
                <a:cs typeface="Calibri" panose="020F0502020204030204" pitchFamily="34" charset="0"/>
              </a:rPr>
              <a:t>Фотографии из личного архива семьи Калинкиных.</a:t>
            </a:r>
          </a:p>
          <a:p>
            <a:pPr marL="342900" indent="-342900">
              <a:buAutoNum type="arabicPeriod"/>
            </a:pPr>
            <a:r>
              <a:rPr lang="ru-RU" sz="2000" dirty="0" smtClean="0">
                <a:latin typeface="Calibri" panose="020F0502020204030204" pitchFamily="34" charset="0"/>
                <a:cs typeface="Calibri" panose="020F0502020204030204" pitchFamily="34" charset="0"/>
              </a:rPr>
              <a:t>Рассказы родственников и друзей Андрея Калинкина.</a:t>
            </a:r>
            <a:endParaRPr lang="en-US" sz="2000" dirty="0" smtClean="0">
              <a:latin typeface="Calibri" panose="020F0502020204030204" pitchFamily="34" charset="0"/>
              <a:cs typeface="Calibri" panose="020F0502020204030204" pitchFamily="34" charset="0"/>
            </a:endParaRPr>
          </a:p>
          <a:p>
            <a:pPr marL="342900" indent="-342900">
              <a:buAutoNum type="arabicPeriod"/>
            </a:pPr>
            <a:r>
              <a:rPr lang="en-US" sz="2000" dirty="0" smtClean="0">
                <a:latin typeface="Calibri" panose="020F0502020204030204" pitchFamily="34" charset="0"/>
                <a:cs typeface="Calibri" panose="020F0502020204030204" pitchFamily="34" charset="0"/>
                <a:hlinkClick r:id="rId2"/>
              </a:rPr>
              <a:t>https://vk.com/wall-48469465_15794</a:t>
            </a:r>
            <a:endParaRPr lang="ru-RU" sz="2000" dirty="0" smtClean="0">
              <a:latin typeface="Calibri" panose="020F0502020204030204" pitchFamily="34" charset="0"/>
              <a:cs typeface="Calibri" panose="020F0502020204030204" pitchFamily="34" charset="0"/>
            </a:endParaRPr>
          </a:p>
          <a:p>
            <a:pPr marL="342900" indent="-342900">
              <a:buAutoNum type="arabicPeriod"/>
            </a:pPr>
            <a:r>
              <a:rPr lang="en-US" sz="2000" dirty="0" smtClean="0">
                <a:latin typeface="Calibri" panose="020F0502020204030204" pitchFamily="34" charset="0"/>
                <a:cs typeface="Calibri" panose="020F0502020204030204" pitchFamily="34" charset="0"/>
                <a:hlinkClick r:id="rId3"/>
              </a:rPr>
              <a:t>https://vesyegonsk.tverlib.ru/kalinkin-andrey</a:t>
            </a:r>
            <a:endParaRPr lang="ru-RU" sz="2000" dirty="0" smtClean="0">
              <a:latin typeface="Calibri" panose="020F0502020204030204" pitchFamily="34" charset="0"/>
              <a:cs typeface="Calibri" panose="020F0502020204030204" pitchFamily="34" charset="0"/>
            </a:endParaRPr>
          </a:p>
          <a:p>
            <a:pPr marL="342900" indent="-342900">
              <a:buAutoNum type="arabicPeriod"/>
            </a:pPr>
            <a:r>
              <a:rPr lang="ru-R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hlinkClick r:id="rId4"/>
              </a:rPr>
              <a:t>https://</a:t>
            </a:r>
            <a:r>
              <a:rPr lang="ru-RU" sz="2000" dirty="0" err="1" smtClean="0">
                <a:latin typeface="Calibri" panose="020F0502020204030204" pitchFamily="34" charset="0"/>
                <a:cs typeface="Calibri" panose="020F0502020204030204" pitchFamily="34" charset="0"/>
                <a:hlinkClick r:id="rId4"/>
              </a:rPr>
              <a:t>погибшие.рф</a:t>
            </a:r>
            <a:r>
              <a:rPr lang="ru-RU"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arhiv</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pogibshie</a:t>
            </a:r>
            <a:r>
              <a:rPr lang="en-US" sz="2000" dirty="0" smtClean="0">
                <a:latin typeface="Calibri" panose="020F0502020204030204" pitchFamily="34" charset="0"/>
                <a:cs typeface="Calibri" panose="020F0502020204030204" pitchFamily="34" charset="0"/>
                <a:hlinkClick r:id="rId4"/>
              </a:rPr>
              <a:t>-v-</a:t>
            </a:r>
            <a:r>
              <a:rPr lang="en-US" sz="2000" dirty="0" err="1" smtClean="0">
                <a:latin typeface="Calibri" panose="020F0502020204030204" pitchFamily="34" charset="0"/>
                <a:cs typeface="Calibri" panose="020F0502020204030204" pitchFamily="34" charset="0"/>
                <a:hlinkClick r:id="rId4"/>
              </a:rPr>
              <a:t>pervuyu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chechenskuyu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vojnu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pogibshie</a:t>
            </a:r>
            <a:r>
              <a:rPr lang="en-US" sz="2000" dirty="0" smtClean="0">
                <a:latin typeface="Calibri" panose="020F0502020204030204" pitchFamily="34" charset="0"/>
                <a:cs typeface="Calibri" panose="020F0502020204030204" pitchFamily="34" charset="0"/>
                <a:hlinkClick r:id="rId4"/>
              </a:rPr>
              <a:t>-v-</a:t>
            </a:r>
            <a:r>
              <a:rPr lang="en-US" sz="2000" dirty="0" err="1" smtClean="0">
                <a:latin typeface="Calibri" panose="020F0502020204030204" pitchFamily="34" charset="0"/>
                <a:cs typeface="Calibri" panose="020F0502020204030204" pitchFamily="34" charset="0"/>
                <a:hlinkClick r:id="rId4"/>
              </a:rPr>
              <a:t>pervuyu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chechenskuyu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vojnu</a:t>
            </a:r>
            <a:r>
              <a:rPr lang="en-US" sz="2000" dirty="0" smtClean="0">
                <a:latin typeface="Calibri" panose="020F0502020204030204" pitchFamily="34" charset="0"/>
                <a:cs typeface="Calibri" panose="020F0502020204030204" pitchFamily="34" charset="0"/>
                <a:hlinkClick r:id="rId4"/>
              </a:rPr>
              <a:t>-k/kalinkin-andrey-nikolaevich.html</a:t>
            </a:r>
            <a:endParaRPr lang="ru-RU" sz="2000" dirty="0" smtClean="0">
              <a:latin typeface="Calibri" panose="020F0502020204030204" pitchFamily="34" charset="0"/>
              <a:cs typeface="Calibri" panose="020F0502020204030204" pitchFamily="34" charset="0"/>
            </a:endParaRPr>
          </a:p>
          <a:p>
            <a:pPr marL="342900" indent="-342900">
              <a:buAutoNum type="arabicPeriod"/>
            </a:pPr>
            <a:r>
              <a:rPr lang="en-US" sz="2000" dirty="0" smtClean="0">
                <a:latin typeface="Calibri" panose="020F0502020204030204" pitchFamily="34" charset="0"/>
                <a:cs typeface="Calibri" panose="020F0502020204030204" pitchFamily="34" charset="0"/>
              </a:rPr>
              <a:t>http://ufaschool88.ru/virtualnyij-muzej/kratkaya-istoriya-chechenskix-vojn.html</a:t>
            </a:r>
            <a:endParaRPr lang="ru-RU" sz="2000" dirty="0" smtClean="0">
              <a:latin typeface="Calibri" panose="020F0502020204030204" pitchFamily="34" charset="0"/>
              <a:cs typeface="Calibri" panose="020F0502020204030204" pitchFamily="34" charset="0"/>
            </a:endParaRPr>
          </a:p>
          <a:p>
            <a:pPr marL="342900" indent="-342900">
              <a:buAutoNum type="arabicPeriod"/>
            </a:pPr>
            <a:endParaRPr lang="ru-RU" dirty="0"/>
          </a:p>
        </p:txBody>
      </p:sp>
      <p:pic>
        <p:nvPicPr>
          <p:cNvPr id="3" name="Picture 2" descr="C:\Users\79157\AppData\Local\Temp\Rar$DIa20828.44969\mgVp4hcy10_t8hZgcqi9Mk2puyyyPG9bF9d44dz5jw0DIXcbDz0whHHzHMJl74k2_z9dnJujYdVmaTNOSg_C3CU6-1.jpg"/>
          <p:cNvPicPr>
            <a:picLocks noChangeAspect="1" noChangeArrowheads="1"/>
          </p:cNvPicPr>
          <p:nvPr/>
        </p:nvPicPr>
        <p:blipFill>
          <a:blip r:embed="rId5" cstate="print"/>
          <a:srcRect b="16751"/>
          <a:stretch>
            <a:fillRect/>
          </a:stretch>
        </p:blipFill>
        <p:spPr bwMode="auto">
          <a:xfrm>
            <a:off x="1331640" y="3284984"/>
            <a:ext cx="6276975" cy="2664296"/>
          </a:xfrm>
          <a:prstGeom prst="rect">
            <a:avLst/>
          </a:prstGeom>
          <a:noFill/>
        </p:spPr>
      </p:pic>
      <p:sp>
        <p:nvSpPr>
          <p:cNvPr id="5" name="TextBox 4"/>
          <p:cNvSpPr txBox="1"/>
          <p:nvPr/>
        </p:nvSpPr>
        <p:spPr>
          <a:xfrm>
            <a:off x="1187624" y="6021288"/>
            <a:ext cx="7560840" cy="646331"/>
          </a:xfrm>
          <a:prstGeom prst="rect">
            <a:avLst/>
          </a:prstGeom>
          <a:noFill/>
        </p:spPr>
        <p:txBody>
          <a:bodyPr wrap="square" rtlCol="0">
            <a:spAutoFit/>
          </a:bodyPr>
          <a:lstStyle/>
          <a:p>
            <a:r>
              <a:rPr lang="ru-RU" b="1" dirty="0" smtClean="0">
                <a:latin typeface="Calibri" pitchFamily="34" charset="0"/>
                <a:cs typeface="Calibri" pitchFamily="34" charset="0"/>
              </a:rPr>
              <a:t>На фото Алена </a:t>
            </a:r>
            <a:r>
              <a:rPr lang="ru-RU" b="1" dirty="0" err="1" smtClean="0">
                <a:latin typeface="Calibri" pitchFamily="34" charset="0"/>
                <a:cs typeface="Calibri" pitchFamily="34" charset="0"/>
              </a:rPr>
              <a:t>Белевцова</a:t>
            </a:r>
            <a:r>
              <a:rPr lang="ru-RU" b="1" dirty="0" smtClean="0">
                <a:latin typeface="Calibri" pitchFamily="34" charset="0"/>
                <a:cs typeface="Calibri" pitchFamily="34" charset="0"/>
              </a:rPr>
              <a:t> ученица 4 класса (слева) ведущая линейки, пресвященной Дню защитника Отечества. 2025 год</a:t>
            </a:r>
            <a:endParaRPr lang="ru-RU" b="1" dirty="0">
              <a:latin typeface="Calibri" pitchFamily="34" charset="0"/>
              <a:cs typeface="Calibri" pitchFamily="34" charset="0"/>
            </a:endParaRPr>
          </a:p>
        </p:txBody>
      </p:sp>
    </p:spTree>
    <p:extLst>
      <p:ext uri="{BB962C8B-B14F-4D97-AF65-F5344CB8AC3E}">
        <p14:creationId xmlns:p14="http://schemas.microsoft.com/office/powerpoint/2010/main" xmlns="" val="4229487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5985228"/>
          </a:xfrm>
          <a:prstGeom prst="rect">
            <a:avLst/>
          </a:prstGeom>
        </p:spPr>
        <p:txBody>
          <a:bodyPr wrap="square">
            <a:spAutoFit/>
          </a:bodyPr>
          <a:lstStyle/>
          <a:p>
            <a:pPr algn="ctr">
              <a:lnSpc>
                <a:spcPct val="115000"/>
              </a:lnSpc>
              <a:spcAft>
                <a:spcPts val="1000"/>
              </a:spcAft>
            </a:pPr>
            <a:r>
              <a:rPr lang="ru-RU" sz="2400" b="1" dirty="0" smtClean="0">
                <a:latin typeface="Calibri" panose="020F0502020204030204" pitchFamily="34" charset="0"/>
                <a:ea typeface="Calibri" panose="020F0502020204030204" pitchFamily="34" charset="0"/>
                <a:cs typeface="Calibri" panose="020F0502020204030204" pitchFamily="34" charset="0"/>
              </a:rPr>
              <a:t>Введение</a:t>
            </a:r>
          </a:p>
          <a:p>
            <a:pPr>
              <a:lnSpc>
                <a:spcPct val="115000"/>
              </a:lnSpc>
              <a:spcAft>
                <a:spcPts val="1000"/>
              </a:spcAft>
            </a:pP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Так </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уж повелось на Руси, что ее история - это история воинского подвига. У каждого поколения своя война: Великая Отечественная, Афганистан, Чеченская… все эти войны больно отзываются в наших сердцах.  Две мировые войны, произошедшие в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XX</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 в,  продолжают волновать нашу душу, заставляют осмысливать происходящее в истории сегодня.    </a:t>
            </a: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Не </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должны исчезнуть из нашей памяти и события страшных, кровавых чеченских войн, имена солдат, которые выполняли свой долг во время первой и второй чеченских кампаний</a:t>
            </a: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В </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нашей школе учился простой парнишка, который ушёл защищать Родину, а вернулся в родной дом грузом 200</a:t>
            </a: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Хотелось </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бы привлечь внимание парней нынешнего поколения, чтобы они не забывали о чувстве долга, патриотизме, героизме. Страна должна знать и помнить своих героев, ведь </a:t>
            </a:r>
            <a:r>
              <a:rPr lang="ru-RU" sz="2000" b="1" dirty="0">
                <a:solidFill>
                  <a:srgbClr val="000000"/>
                </a:solidFill>
                <a:latin typeface="Calibri" panose="020F0502020204030204" pitchFamily="34" charset="0"/>
                <a:ea typeface="Calibri" panose="020F0502020204030204" pitchFamily="34" charset="0"/>
                <a:cs typeface="Calibri" panose="020F0502020204030204" pitchFamily="34" charset="0"/>
              </a:rPr>
              <a:t>человек жив, пока жива память о нём. </a:t>
            </a:r>
            <a:endParaRPr lang="ru-RU" sz="20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ru-RU" sz="2000"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79157\Desktop\о Чечне\IMG_20250321_140045.jpg"/>
          <p:cNvPicPr>
            <a:picLocks noChangeAspect="1" noChangeArrowheads="1"/>
          </p:cNvPicPr>
          <p:nvPr/>
        </p:nvPicPr>
        <p:blipFill>
          <a:blip r:embed="rId2" cstate="print"/>
          <a:srcRect/>
          <a:stretch>
            <a:fillRect/>
          </a:stretch>
        </p:blipFill>
        <p:spPr bwMode="auto">
          <a:xfrm>
            <a:off x="395536" y="404664"/>
            <a:ext cx="8241360" cy="5243253"/>
          </a:xfrm>
          <a:prstGeom prst="rect">
            <a:avLst/>
          </a:prstGeom>
          <a:noFill/>
        </p:spPr>
      </p:pic>
      <p:sp>
        <p:nvSpPr>
          <p:cNvPr id="2" name="TextBox 1"/>
          <p:cNvSpPr txBox="1"/>
          <p:nvPr/>
        </p:nvSpPr>
        <p:spPr>
          <a:xfrm>
            <a:off x="611560" y="5733256"/>
            <a:ext cx="7560840" cy="707886"/>
          </a:xfrm>
          <a:prstGeom prst="rect">
            <a:avLst/>
          </a:prstGeom>
          <a:noFill/>
        </p:spPr>
        <p:txBody>
          <a:bodyPr wrap="square" rtlCol="0">
            <a:spAutoFit/>
          </a:bodyPr>
          <a:lstStyle/>
          <a:p>
            <a:r>
              <a:rPr lang="ru-RU" sz="2000" b="1" dirty="0" smtClean="0">
                <a:latin typeface="Calibri" panose="020F0502020204030204" pitchFamily="34" charset="0"/>
                <a:cs typeface="Calibri" panose="020F0502020204030204" pitchFamily="34" charset="0"/>
              </a:rPr>
              <a:t>Это мы,  4 класс у мемориальной доски Калинкину Андрею Николаевичу.</a:t>
            </a:r>
            <a:endParaRPr lang="ru-RU" sz="20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44000" cy="5324535"/>
          </a:xfrm>
          <a:prstGeom prst="rect">
            <a:avLst/>
          </a:prstGeom>
        </p:spPr>
        <p:txBody>
          <a:bodyPr wrap="square">
            <a:spAutoFit/>
          </a:bodyPr>
          <a:lstStyle/>
          <a:p>
            <a:pPr>
              <a:spcAft>
                <a:spcPts val="0"/>
              </a:spcAft>
            </a:pPr>
            <a:r>
              <a:rPr lang="ru-RU" sz="2000" b="1" dirty="0">
                <a:latin typeface="Calibri" panose="020F0502020204030204" pitchFamily="34" charset="0"/>
                <a:ea typeface="Calibri" panose="020F0502020204030204" pitchFamily="34" charset="0"/>
                <a:cs typeface="Calibri" panose="020F0502020204030204" pitchFamily="34" charset="0"/>
              </a:rPr>
              <a:t>Цель </a:t>
            </a:r>
            <a:r>
              <a:rPr lang="ru-RU" sz="2000" b="1" dirty="0" smtClean="0">
                <a:latin typeface="Calibri" panose="020F0502020204030204" pitchFamily="34" charset="0"/>
                <a:ea typeface="Calibri" panose="020F0502020204030204" pitchFamily="34" charset="0"/>
                <a:cs typeface="Calibri" panose="020F0502020204030204" pitchFamily="34" charset="0"/>
              </a:rPr>
              <a:t>исследования</a:t>
            </a:r>
            <a:r>
              <a:rPr lang="ru-RU" sz="2000" dirty="0" smtClean="0">
                <a:latin typeface="Calibri" panose="020F0502020204030204" pitchFamily="34" charset="0"/>
                <a:ea typeface="Calibri" panose="020F0502020204030204" pitchFamily="34" charset="0"/>
                <a:cs typeface="Calibri" panose="020F0502020204030204" pitchFamily="34" charset="0"/>
              </a:rPr>
              <a:t> - воспитание </a:t>
            </a:r>
            <a:r>
              <a:rPr lang="ru-RU" sz="2000" dirty="0">
                <a:latin typeface="Calibri" panose="020F0502020204030204" pitchFamily="34" charset="0"/>
                <a:ea typeface="Calibri" panose="020F0502020204030204" pitchFamily="34" charset="0"/>
                <a:cs typeface="Calibri" panose="020F0502020204030204" pitchFamily="34" charset="0"/>
              </a:rPr>
              <a:t> любви  к Родине и чувства </a:t>
            </a:r>
            <a:r>
              <a:rPr lang="ru-RU" sz="2000" dirty="0" smtClean="0">
                <a:latin typeface="Calibri" panose="020F0502020204030204" pitchFamily="34" charset="0"/>
                <a:ea typeface="Calibri" panose="020F0502020204030204" pitchFamily="34" charset="0"/>
                <a:cs typeface="Calibri" panose="020F0502020204030204" pitchFamily="34" charset="0"/>
              </a:rPr>
              <a:t>патриотического долга</a:t>
            </a:r>
            <a:r>
              <a:rPr lang="ru-RU" sz="2000" dirty="0">
                <a:latin typeface="Calibri" panose="020F0502020204030204" pitchFamily="34" charset="0"/>
                <a:ea typeface="Calibri" panose="020F0502020204030204" pitchFamily="34" charset="0"/>
                <a:cs typeface="Calibri" panose="020F0502020204030204" pitchFamily="34" charset="0"/>
              </a:rPr>
              <a:t>, формирование духовных и нравственных качеств на примере жизни </a:t>
            </a:r>
            <a:r>
              <a:rPr lang="ru-RU" sz="2000" dirty="0" smtClean="0">
                <a:latin typeface="Calibri" panose="020F0502020204030204" pitchFamily="34" charset="0"/>
                <a:ea typeface="Calibri" panose="020F0502020204030204" pitchFamily="34" charset="0"/>
                <a:cs typeface="Calibri" panose="020F0502020204030204" pitchFamily="34" charset="0"/>
              </a:rPr>
              <a:t>Калинкина Андрея Николаевича. </a:t>
            </a:r>
          </a:p>
          <a:p>
            <a:pPr algn="ctr">
              <a:spcAft>
                <a:spcPts val="0"/>
              </a:spcAft>
            </a:pPr>
            <a:r>
              <a:rPr lang="ru-RU" sz="2000" b="1" dirty="0" smtClean="0">
                <a:latin typeface="Calibri" panose="020F0502020204030204" pitchFamily="34" charset="0"/>
                <a:ea typeface="Calibri" panose="020F0502020204030204" pitchFamily="34" charset="0"/>
                <a:cs typeface="Calibri" panose="020F0502020204030204" pitchFamily="34" charset="0"/>
              </a:rPr>
              <a:t>Задачи</a:t>
            </a:r>
            <a:r>
              <a:rPr lang="ru-RU" sz="2000" b="1" dirty="0">
                <a:latin typeface="Calibri" panose="020F0502020204030204" pitchFamily="34" charset="0"/>
                <a:ea typeface="Calibri" panose="020F0502020204030204" pitchFamily="34" charset="0"/>
                <a:cs typeface="Calibri" panose="020F0502020204030204" pitchFamily="34" charset="0"/>
              </a:rPr>
              <a:t>:</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Ознакомиться с  литературой о Чеченской войне;</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Изучить биографию </a:t>
            </a:r>
            <a:r>
              <a:rPr lang="ru-RU" sz="2000" dirty="0" smtClean="0">
                <a:latin typeface="Calibri" panose="020F0502020204030204" pitchFamily="34" charset="0"/>
                <a:ea typeface="Calibri" panose="020F0502020204030204" pitchFamily="34" charset="0"/>
                <a:cs typeface="Calibri" panose="020F0502020204030204" pitchFamily="34" charset="0"/>
              </a:rPr>
              <a:t>Калинкина Андрея, на основании материалов краеведческого музея школы, интервью с его родственниками, источников интернета;</a:t>
            </a:r>
            <a:endParaRPr lang="ru-RU"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Проанализировать полученные данные, обобщить </a:t>
            </a:r>
            <a:r>
              <a:rPr lang="ru-RU" sz="2000" dirty="0" smtClean="0">
                <a:latin typeface="Calibri" panose="020F0502020204030204" pitchFamily="34" charset="0"/>
                <a:ea typeface="Calibri" panose="020F0502020204030204" pitchFamily="34" charset="0"/>
                <a:cs typeface="Calibri" panose="020F0502020204030204" pitchFamily="34" charset="0"/>
              </a:rPr>
              <a:t>материал и сделать выводы.</a:t>
            </a:r>
          </a:p>
          <a:p>
            <a:pPr marL="342900" lvl="0" indent="-342900" algn="ctr">
              <a:spcAft>
                <a:spcPts val="0"/>
              </a:spcAft>
            </a:pPr>
            <a:r>
              <a:rPr lang="ru-RU" sz="2000" b="1" dirty="0" smtClean="0">
                <a:latin typeface="Calibri" panose="020F0502020204030204" pitchFamily="34" charset="0"/>
                <a:ea typeface="Calibri" panose="020F0502020204030204" pitchFamily="34" charset="0"/>
                <a:cs typeface="Calibri" panose="020F0502020204030204" pitchFamily="34" charset="0"/>
              </a:rPr>
              <a:t>Методы </a:t>
            </a:r>
            <a:r>
              <a:rPr lang="ru-RU" sz="2000" b="1" dirty="0">
                <a:latin typeface="Calibri" panose="020F0502020204030204" pitchFamily="34" charset="0"/>
                <a:ea typeface="Calibri" panose="020F0502020204030204" pitchFamily="34" charset="0"/>
                <a:cs typeface="Calibri" panose="020F0502020204030204" pitchFamily="34" charset="0"/>
              </a:rPr>
              <a:t>исследования:</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Теоретические (изучение литературы);</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Социометрические (беседы, </a:t>
            </a:r>
            <a:r>
              <a:rPr lang="ru-RU" sz="2000" dirty="0" smtClean="0">
                <a:latin typeface="Calibri" panose="020F0502020204030204" pitchFamily="34" charset="0"/>
                <a:ea typeface="Calibri" panose="020F0502020204030204" pitchFamily="34" charset="0"/>
                <a:cs typeface="Calibri" panose="020F0502020204030204" pitchFamily="34" charset="0"/>
              </a:rPr>
              <a:t>интервью );</a:t>
            </a:r>
            <a:endParaRPr lang="ru-RU"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Аналитические (проведение и обработка данных анкетирования);</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Работа с архивами в школьном </a:t>
            </a:r>
            <a:r>
              <a:rPr lang="ru-RU" sz="2000" dirty="0" smtClean="0">
                <a:latin typeface="Calibri" panose="020F0502020204030204" pitchFamily="34" charset="0"/>
                <a:ea typeface="Calibri" panose="020F0502020204030204" pitchFamily="34" charset="0"/>
                <a:cs typeface="Calibri" panose="020F0502020204030204" pitchFamily="34" charset="0"/>
              </a:rPr>
              <a:t>музее.</a:t>
            </a:r>
          </a:p>
          <a:p>
            <a:pPr marL="342900" lvl="0" indent="-342900">
              <a:spcAft>
                <a:spcPts val="0"/>
              </a:spcAft>
              <a:buFont typeface="+mj-lt"/>
              <a:buAutoNum type="arabicPeriod"/>
            </a:pPr>
            <a:r>
              <a:rPr lang="ru-RU" sz="2000" dirty="0" smtClean="0">
                <a:latin typeface="Calibri" panose="020F0502020204030204" pitchFamily="34" charset="0"/>
                <a:ea typeface="Calibri" panose="020F0502020204030204" pitchFamily="34" charset="0"/>
                <a:cs typeface="Calibri" panose="020F0502020204030204" pitchFamily="34" charset="0"/>
              </a:rPr>
              <a:t>Поиск информации в интернете.</a:t>
            </a:r>
            <a:endParaRPr lang="ru-RU" sz="2000" dirty="0">
              <a:latin typeface="Calibri" panose="020F0502020204030204" pitchFamily="34" charset="0"/>
              <a:ea typeface="Calibri" panose="020F0502020204030204" pitchFamily="34" charset="0"/>
              <a:cs typeface="Calibri" panose="020F0502020204030204" pitchFamily="34" charset="0"/>
            </a:endParaRPr>
          </a:p>
          <a:p>
            <a:pPr marL="457200">
              <a:spcAft>
                <a:spcPts val="0"/>
              </a:spcAft>
            </a:pPr>
            <a:r>
              <a:rPr lang="ru-RU" sz="2000" dirty="0">
                <a:latin typeface="Calibri" panose="020F0502020204030204" pitchFamily="34" charset="0"/>
                <a:ea typeface="Calibri" panose="020F0502020204030204" pitchFamily="34" charset="0"/>
                <a:cs typeface="Calibri" panose="020F0502020204030204" pitchFamily="34" charset="0"/>
              </a:rPr>
              <a:t> </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625709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9512" y="-541312"/>
            <a:ext cx="8784976"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algn="ctr">
              <a:lnSpc>
                <a:spcPct val="150000"/>
              </a:lnSpc>
              <a:spcAft>
                <a:spcPts val="0"/>
              </a:spcAft>
            </a:pPr>
            <a:endParaRPr lang="ru-RU" sz="2400" b="1" dirty="0" smtClean="0">
              <a:latin typeface="+mj-lt"/>
              <a:ea typeface="Calibri" panose="020F0502020204030204" pitchFamily="34" charset="0"/>
              <a:cs typeface="Times New Roman" panose="02020603050405020304" pitchFamily="18" charset="0"/>
            </a:endParaRPr>
          </a:p>
          <a:p>
            <a:pPr marL="457200" algn="ctr">
              <a:lnSpc>
                <a:spcPct val="150000"/>
              </a:lnSpc>
              <a:spcAft>
                <a:spcPts val="0"/>
              </a:spcAft>
            </a:pPr>
            <a:r>
              <a:rPr lang="ru-RU" sz="2400" b="1" dirty="0" smtClean="0">
                <a:latin typeface="Calibri" panose="020F0502020204030204" pitchFamily="34" charset="0"/>
                <a:ea typeface="Calibri" panose="020F0502020204030204" pitchFamily="34" charset="0"/>
                <a:cs typeface="Calibri" panose="020F0502020204030204" pitchFamily="34" charset="0"/>
              </a:rPr>
              <a:t>Часть 1.  </a:t>
            </a:r>
            <a:r>
              <a:rPr lang="ru-RU" sz="2400" b="1" dirty="0">
                <a:latin typeface="Calibri" panose="020F0502020204030204" pitchFamily="34" charset="0"/>
                <a:ea typeface="Calibri" panose="020F0502020204030204" pitchFamily="34" charset="0"/>
                <a:cs typeface="Calibri" panose="020F0502020204030204" pitchFamily="34" charset="0"/>
              </a:rPr>
              <a:t>Военные действия в Чечне</a:t>
            </a:r>
            <a:endParaRPr lang="ru-RU"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 историю России вписано немало войн. Большинство из них были освободительными. Но нет ничего хуже таких войн, которые являются противостоянием двух разных народов. На такой войне не может быть абсолютно правых. Одна из таких печальных страниц российской истории – Чеченская война.</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История "независимой Чечни" начиналась так. С началом «перестройки» в различных республиках Советского Союза, в том числе и в Чечено-Ингушетии, активизировались различные националистические движения. Одной из подобных организаций стал созданный в 1990 году Общенациональный конгресс чеченского народа, который поставил цель выйти из состава СССР и стать независимым государством. Конгресс возглавил бывший генерал советских Военно-воздушных сил Джохар Дудаев.</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lvl="0" algn="just"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Дудаев ввел на территории страны военное положение и отказывался вести переговоры с Кремлем до тех пор, пока независимость Ичкерии не будет официально им признана. Также силами республики были захвачены военные базы российских войск на ее территории. </a:t>
            </a:r>
            <a:r>
              <a:rPr lang="ru-RU" sz="2000" dirty="0">
                <a:solidFill>
                  <a:prstClr val="black"/>
                </a:solidFill>
                <a:latin typeface="Calibri" panose="020F0502020204030204" pitchFamily="34" charset="0"/>
                <a:ea typeface="Times New Roman" pitchFamily="18" charset="0"/>
                <a:cs typeface="Calibri" panose="020F0502020204030204" pitchFamily="34" charset="0"/>
              </a:rPr>
              <a:t>В начале сентября 1991 года вооруженные национальные гвардейцы Дудаева силой захватили здание Совмина, радио и телецентр, а затем, 6 сентября, ворвались в помещение, где шло заседание Верховного Совета, и, как и положено революционерам, взяли его штурмом.</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а-Республики-Чечня"/>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692696"/>
            <a:ext cx="5472608" cy="6165304"/>
          </a:xfrm>
          <a:prstGeom prst="rect">
            <a:avLst/>
          </a:prstGeom>
          <a:noFill/>
          <a:ln w="9525">
            <a:solidFill>
              <a:srgbClr val="000000"/>
            </a:solidFill>
            <a:miter lim="800000"/>
            <a:headEnd/>
            <a:tailEnd/>
          </a:ln>
          <a:effectLst>
            <a:softEdge rad="127000"/>
          </a:effectLst>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611560" y="260648"/>
            <a:ext cx="6768752" cy="461665"/>
          </a:xfrm>
          <a:prstGeom prst="rect">
            <a:avLst/>
          </a:prstGeom>
          <a:noFill/>
        </p:spPr>
        <p:txBody>
          <a:bodyPr wrap="square" rtlCol="0">
            <a:spAutoFit/>
          </a:bodyPr>
          <a:lstStyle/>
          <a:p>
            <a:pPr algn="ctr"/>
            <a:r>
              <a:rPr lang="ru-RU" sz="2400" b="1" dirty="0" err="1" smtClean="0">
                <a:latin typeface="Calibri" pitchFamily="34" charset="0"/>
                <a:cs typeface="Calibri" pitchFamily="34" charset="0"/>
              </a:rPr>
              <a:t>Чечено</a:t>
            </a:r>
            <a:r>
              <a:rPr lang="ru-RU" sz="2400" b="1" dirty="0" smtClean="0">
                <a:latin typeface="Calibri" pitchFamily="34" charset="0"/>
                <a:cs typeface="Calibri" pitchFamily="34" charset="0"/>
              </a:rPr>
              <a:t> –Ингушская АССР</a:t>
            </a:r>
            <a:endParaRPr lang="ru-RU"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77738" y="116632"/>
            <a:ext cx="5555363"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 начале сентября 1991 года вооруженные национальные гвардейцы Дудаева силой захватили здание Совмина, радио и телецентр, а затем, 6 сентября, ворвались в помещение, где шло заседание Верховного Совета, и, как и положено революционерам, взяли его штурмом. Таким образом, в Чечне был совершен государственный переворот. Был распущен ее Верховный Совет, и, в нарушение ряда статей Конституции РСФСР, 27 октября 1991 года были проведены незаконные выборы президента Чеченской Республики и депутатов Верховного Совета.</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С этого времени в самой республике социальное и экономическое положение становилось все хуже. Республика постепенно превращалась в криминальное государство. </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 1993 году в Ичкерии сформировалась оппозиция, которая пыталась свергнуть режим Дудаева. В 1994 году в республике началась гражданская война</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mj-lt"/>
              <a:cs typeface="Arial" pitchFamily="34" charset="0"/>
            </a:endParaRPr>
          </a:p>
        </p:txBody>
      </p:sp>
      <p:pic>
        <p:nvPicPr>
          <p:cNvPr id="4" name="Picture 2" descr="http://cs.pikabu.ru/images/big_size_comm/2013-06_6/1372274719164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12160" y="1556792"/>
            <a:ext cx="2677251" cy="37369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Прямоугольник 2"/>
          <p:cNvSpPr/>
          <p:nvPr/>
        </p:nvSpPr>
        <p:spPr>
          <a:xfrm>
            <a:off x="5699974" y="5293787"/>
            <a:ext cx="3301622" cy="1323439"/>
          </a:xfrm>
          <a:prstGeom prst="rect">
            <a:avLst/>
          </a:prstGeom>
        </p:spPr>
        <p:txBody>
          <a:bodyPr wrap="square">
            <a:spAutoFit/>
          </a:bodyPr>
          <a:lstStyle/>
          <a:p>
            <a:pPr marL="45720" lvl="0" algn="ctr">
              <a:spcBef>
                <a:spcPct val="20000"/>
              </a:spcBef>
              <a:spcAft>
                <a:spcPts val="300"/>
              </a:spcAft>
              <a:buClr>
                <a:srgbClr val="B9CA1A">
                  <a:lumMod val="75000"/>
                </a:srgbClr>
              </a:buClr>
              <a:buSzPct val="130000"/>
            </a:pPr>
            <a:r>
              <a:rPr lang="ru-RU" sz="2000" b="1" dirty="0">
                <a:solidFill>
                  <a:prstClr val="black">
                    <a:lumMod val="75000"/>
                    <a:lumOff val="25000"/>
                  </a:prstClr>
                </a:solidFill>
                <a:latin typeface="Times New Roman"/>
              </a:rPr>
              <a:t>Президент самопровозглашенной республики Джохар Дудаев</a:t>
            </a:r>
          </a:p>
        </p:txBody>
      </p:sp>
      <p:sp>
        <p:nvSpPr>
          <p:cNvPr id="5" name="Прямоугольник 4"/>
          <p:cNvSpPr/>
          <p:nvPr/>
        </p:nvSpPr>
        <p:spPr>
          <a:xfrm>
            <a:off x="5764640" y="65738"/>
            <a:ext cx="3379360" cy="1323439"/>
          </a:xfrm>
          <a:prstGeom prst="rect">
            <a:avLst/>
          </a:prstGeom>
          <a:scene3d>
            <a:camera prst="perspectiveAbove"/>
            <a:lightRig rig="threePt" dir="t"/>
          </a:scene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gradFill>
                  <a:gsLst>
                    <a:gs pos="0">
                      <a:prstClr val="black"/>
                    </a:gs>
                    <a:gs pos="40000">
                      <a:prstClr val="black">
                        <a:lumMod val="75000"/>
                        <a:lumOff val="25000"/>
                      </a:prstClr>
                    </a:gs>
                    <a:gs pos="100000">
                      <a:srgbClr val="465E9C">
                        <a:alpha val="65000"/>
                      </a:srgbClr>
                    </a:gs>
                  </a:gsLst>
                  <a:lin ang="5400000" scaled="0"/>
                </a:gradFill>
                <a:effectLst>
                  <a:reflection blurRad="6350" stA="55000" endA="300" endPos="45500" dir="5400000" sy="-100000" algn="bl" rotWithShape="0"/>
                </a:effectLst>
                <a:uLnTx/>
                <a:uFillTx/>
                <a:latin typeface="+mj-lt"/>
                <a:ea typeface="+mj-ea"/>
                <a:cs typeface="+mj-cs"/>
              </a:rPr>
              <a:t>В 1991 г. Чечня провозгласила независимость и выход из состава СССР.</a:t>
            </a:r>
            <a:endParaRPr kumimoji="0" lang="ru-RU" sz="2000" b="1" i="0" u="none" strike="noStrike" kern="0" cap="none" spc="0" normalizeH="0" baseline="0" noProof="0" dirty="0" smtClean="0">
              <a:ln>
                <a:noFill/>
              </a:ln>
              <a:solidFill>
                <a:sysClr val="windowText" lastClr="000000"/>
              </a:solidFill>
              <a:effectLst/>
              <a:uLnTx/>
              <a:uFillTx/>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1191</TotalTime>
  <Words>2040</Words>
  <Application>Microsoft Office PowerPoint</Application>
  <PresentationFormat>Экран (4:3)</PresentationFormat>
  <Paragraphs>165</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Сектор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 Шардина</dc:creator>
  <cp:lastModifiedBy>Светлана Шардина</cp:lastModifiedBy>
  <cp:revision>55</cp:revision>
  <dcterms:created xsi:type="dcterms:W3CDTF">2025-03-22T12:15:09Z</dcterms:created>
  <dcterms:modified xsi:type="dcterms:W3CDTF">2025-04-13T06:26:57Z</dcterms:modified>
</cp:coreProperties>
</file>