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11" r:id="rId2"/>
    <p:sldId id="309" r:id="rId3"/>
    <p:sldId id="337" r:id="rId4"/>
    <p:sldId id="312" r:id="rId5"/>
    <p:sldId id="313" r:id="rId6"/>
    <p:sldId id="332" r:id="rId7"/>
    <p:sldId id="333" r:id="rId8"/>
    <p:sldId id="280" r:id="rId9"/>
    <p:sldId id="320" r:id="rId10"/>
    <p:sldId id="321" r:id="rId11"/>
    <p:sldId id="322" r:id="rId12"/>
    <p:sldId id="324" r:id="rId13"/>
    <p:sldId id="294" r:id="rId14"/>
    <p:sldId id="296" r:id="rId15"/>
    <p:sldId id="304" r:id="rId16"/>
    <p:sldId id="305" r:id="rId17"/>
    <p:sldId id="336" r:id="rId18"/>
    <p:sldId id="306" r:id="rId19"/>
    <p:sldId id="307" r:id="rId20"/>
    <p:sldId id="325" r:id="rId21"/>
    <p:sldId id="329" r:id="rId22"/>
    <p:sldId id="263" r:id="rId23"/>
    <p:sldId id="339" r:id="rId24"/>
    <p:sldId id="33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110" autoAdjust="0"/>
  </p:normalViewPr>
  <p:slideViewPr>
    <p:cSldViewPr>
      <p:cViewPr varScale="1">
        <p:scale>
          <a:sx n="100" d="100"/>
          <a:sy n="100" d="100"/>
        </p:scale>
        <p:origin x="110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театр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393" y="0"/>
            <a:ext cx="9129213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9136606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E8F41-FCE3-4934-8DFA-22BF19E0766A}" type="datetimeFigureOut">
              <a:rPr lang="ru-RU" smtClean="0"/>
              <a:pPr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56CF8-1B8B-4608-83A1-3E668E89ABD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 descr="3.jpg"/>
          <p:cNvPicPr>
            <a:picLocks noChangeAspect="1"/>
          </p:cNvPicPr>
          <p:nvPr/>
        </p:nvPicPr>
        <p:blipFill>
          <a:blip r:embed="rId12" cstate="email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ru/search?q=&#1087;&#1083;&#1072;&#1085;&#1096;&#1077;&#1090;&#1085;&#1099;&#1077;+&#1082;&#1091;&#1082;&#1083;&#1099;&amp;newwindow" TargetMode="External"/><Relationship Id="rId2" Type="http://schemas.openxmlformats.org/officeDocument/2006/relationships/hyperlink" Target="http://poiskm.co/show/&#1086;&#1083;&#1100;&#1075;&#1072;-&#1079;&#1072;&#1088;&#1091;&#1073;&#1080;&#1085;&#1072;/&#1087;&#1086;-&#1085;&#1080;&#1090;&#1086;&#1095;&#1082;&#1077;-&#1087;&#1086;-&#1085;&#1080;&#1090;&#1086;&#1095;&#1082;&#1077;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i-igrushki.ru/otdykh-dosug/igrushkapedia/kukly-marionetki.html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КУКЛЫ  - МАРИОНЕТКИ</a:t>
            </a:r>
            <a:b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   </a:t>
            </a:r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творческий   проект </a:t>
            </a:r>
            <a:endParaRPr lang="ru-RU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0112" y="5363195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Работу выполнили </a:t>
            </a:r>
          </a:p>
          <a:p>
            <a:r>
              <a:rPr lang="ru-RU" dirty="0" smtClean="0"/>
              <a:t>обучающиеся  3 класса  </a:t>
            </a:r>
          </a:p>
          <a:p>
            <a:r>
              <a:rPr lang="ru-RU" dirty="0" smtClean="0"/>
              <a:t>МБОУ «ЧСОШ» </a:t>
            </a:r>
          </a:p>
          <a:p>
            <a:r>
              <a:rPr lang="ru-RU" dirty="0" smtClean="0"/>
              <a:t>Руководитель Логинова Е.Н.</a:t>
            </a:r>
            <a:endParaRPr lang="ru-RU" dirty="0"/>
          </a:p>
        </p:txBody>
      </p:sp>
      <p:pic>
        <p:nvPicPr>
          <p:cNvPr id="6" name="Рисунок 5" descr="H:\Photos\IMG002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0363" y="1551619"/>
            <a:ext cx="4464498" cy="4330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:\Photos\IMG0022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044319" y="1705065"/>
            <a:ext cx="3744420" cy="33758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829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7208" y="3428999"/>
            <a:ext cx="2161256" cy="30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286103"/>
            <a:ext cx="2952328" cy="318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98875" y="751200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ПЛАНШЕТНЫЕ  КУКЛЫ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098" name="Picture 2" descr="Картинки по запросу планшетные куклы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736" y="908720"/>
            <a:ext cx="16002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Картинки по запросу планшетные кукл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Картинки по запросу планшетные куклы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289970"/>
            <a:ext cx="1847850" cy="318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9131" y="1556792"/>
            <a:ext cx="58207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Open Sans"/>
              </a:rPr>
              <a:t>Планшетная кукла – театральная кукла, которая «умеет ходить» по планшету сцены. Некоторые виды планшетных кукол управляются ногами </a:t>
            </a:r>
            <a:r>
              <a:rPr lang="ru-RU" sz="2000" dirty="0" smtClean="0">
                <a:solidFill>
                  <a:srgbClr val="000000"/>
                </a:solidFill>
                <a:latin typeface="Open Sans"/>
              </a:rPr>
              <a:t>кукловода.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33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99793" y="669728"/>
            <a:ext cx="4608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ПАЛЬЧИКОВЫЕ КУКЛЫ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AutoShape 2" descr="Картинки по запросу пальчиковые кукл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2052" name="Picture 4" descr="Картинки по запросу пальчиковые кукл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718013"/>
            <a:ext cx="2546450" cy="18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Картинки по запросу пальчиковые кукл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172" y="4685447"/>
            <a:ext cx="2376264" cy="185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60375" y="1268760"/>
            <a:ext cx="836009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2E2A23"/>
                </a:solidFill>
                <a:latin typeface="Arial"/>
              </a:rPr>
              <a:t>Пальчиковые куклы – </a:t>
            </a:r>
            <a:r>
              <a:rPr lang="ru-RU" sz="2400" dirty="0">
                <a:solidFill>
                  <a:srgbClr val="2E2A23"/>
                </a:solidFill>
                <a:latin typeface="Arial"/>
              </a:rPr>
              <a:t>самые маленькие «артисты», обычно их высота всего 7-9 см. Это и куклы- наперстки, шляпки, перстни, куклы, надевающиеся на весь палец, куклы-конусы и </a:t>
            </a:r>
            <a:r>
              <a:rPr lang="ru-RU" sz="2400" dirty="0" smtClean="0">
                <a:solidFill>
                  <a:srgbClr val="2E2A23"/>
                </a:solidFill>
                <a:latin typeface="Arial"/>
              </a:rPr>
              <a:t>цилиндры.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1026" name="Picture 2" descr="Картинки по запросу пальчиковые куклы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837597"/>
            <a:ext cx="1998241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283842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84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1037" y="517186"/>
            <a:ext cx="46432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ПЕРЧАТОЧНЫЕ</a:t>
            </a:r>
            <a:r>
              <a:rPr lang="ru-RU" sz="3200" b="1" i="1" dirty="0" smtClean="0">
                <a:solidFill>
                  <a:srgbClr val="CF6DA4">
                    <a:lumMod val="75000"/>
                  </a:srgbClr>
                </a:solidFill>
              </a:rPr>
              <a:t>  </a:t>
            </a: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КУКЛЫ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01961"/>
            <a:ext cx="820891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52593B"/>
                </a:solidFill>
                <a:latin typeface="Times New Roman"/>
              </a:rPr>
              <a:t>Перчаточные куклы надеваются на руку актера, как </a:t>
            </a:r>
            <a:r>
              <a:rPr lang="ru-RU" sz="2400" dirty="0" smtClean="0">
                <a:solidFill>
                  <a:srgbClr val="52593B"/>
                </a:solidFill>
                <a:latin typeface="Times New Roman"/>
              </a:rPr>
              <a:t>перчатки</a:t>
            </a:r>
            <a:r>
              <a:rPr lang="ru-RU" sz="2400" dirty="0">
                <a:solidFill>
                  <a:srgbClr val="52593B"/>
                </a:solidFill>
                <a:latin typeface="Times New Roman"/>
              </a:rPr>
              <a:t>. Основу такой куклы составляет чехол, к которому крепятся ручки и голова. Костюм пришивается к чехлу</a:t>
            </a:r>
            <a:r>
              <a:rPr lang="ru-RU" sz="2400" dirty="0" smtClean="0">
                <a:solidFill>
                  <a:srgbClr val="52593B"/>
                </a:solidFill>
                <a:latin typeface="Times New Roman"/>
              </a:rPr>
              <a:t>.</a:t>
            </a:r>
            <a:endParaRPr lang="ru-RU" sz="2400" dirty="0">
              <a:solidFill>
                <a:srgbClr val="52593B"/>
              </a:solidFill>
              <a:latin typeface="Times New Roman"/>
            </a:endParaRPr>
          </a:p>
          <a:p>
            <a:r>
              <a:rPr lang="ru-RU" sz="2400" dirty="0">
                <a:solidFill>
                  <a:srgbClr val="52593B"/>
                </a:solidFill>
                <a:latin typeface="Times New Roman"/>
              </a:rPr>
              <a:t>Перчаточная кукла невелика размером, ручки у нее небольшие и торчат кверху. У куклы чаще всего отсутствуют ноги, но их можно приделать и в спектакле приводить в движение второй </a:t>
            </a:r>
            <a:r>
              <a:rPr lang="ru-RU" sz="2400" dirty="0" smtClean="0">
                <a:solidFill>
                  <a:srgbClr val="52593B"/>
                </a:solidFill>
                <a:latin typeface="Times New Roman"/>
              </a:rPr>
              <a:t>рукой</a:t>
            </a:r>
            <a:r>
              <a:rPr lang="ru-RU" sz="2400" dirty="0">
                <a:solidFill>
                  <a:srgbClr val="52593B"/>
                </a:solidFill>
                <a:latin typeface="Times New Roman"/>
              </a:rPr>
              <a:t>. </a:t>
            </a:r>
          </a:p>
        </p:txBody>
      </p:sp>
      <p:pic>
        <p:nvPicPr>
          <p:cNvPr id="7" name="Рисунок 6" descr="H:\Photos\IMG0018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18126" y="3099461"/>
            <a:ext cx="2592287" cy="4259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:\Photos\IMG0018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08105" y="3317012"/>
            <a:ext cx="2592287" cy="3824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118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696" y="1205463"/>
            <a:ext cx="8261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Особую </a:t>
            </a:r>
            <a:r>
              <a:rPr lang="ru-RU" sz="2400" dirty="0">
                <a:solidFill>
                  <a:srgbClr val="000000"/>
                </a:solidFill>
                <a:latin typeface="Open Sans"/>
              </a:rPr>
              <a:t>роль как в жизни детей, так и взрослых играли куклы-марионетки - игрушки, управляемые кукловодом при помощи нитей</a:t>
            </a:r>
            <a:r>
              <a:rPr lang="ru-RU" sz="2000" dirty="0">
                <a:solidFill>
                  <a:srgbClr val="000000"/>
                </a:solidFill>
                <a:latin typeface="Open Sans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31367" y="472316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МАРИОНЕТКИ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7" name="Рисунок 6" descr="H:\Photos\IMG0020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692726"/>
            <a:ext cx="2376264" cy="188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H:\Photos\IMG0021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30077" y="2083108"/>
            <a:ext cx="2243035" cy="2641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H:\Photos\IMG00216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12403" y="4476768"/>
            <a:ext cx="1847176" cy="22790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6780" y="2213669"/>
            <a:ext cx="2286000" cy="255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5002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3528" y="1196752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 Самые первые куклы-марионетки появились в древнем Египте и древней Греции. Но несмотря на это, родоначальником кукол-марионеток все же считается Италия. В Венеции куклы представляли собой фигурки богов и управлялись с помощью нитей, а спектакли разыгрывались в дни церковных праздников. Само слово "марионетка" произошло от названия фигурки святой Девы Марии (</a:t>
            </a:r>
            <a:r>
              <a:rPr lang="ru-RU" sz="2400" dirty="0" err="1" smtClean="0">
                <a:solidFill>
                  <a:prstClr val="black"/>
                </a:solidFill>
              </a:rPr>
              <a:t>marionette</a:t>
            </a:r>
            <a:r>
              <a:rPr lang="ru-RU" sz="2400" dirty="0" smtClean="0">
                <a:solidFill>
                  <a:prstClr val="black"/>
                </a:solidFill>
              </a:rPr>
              <a:t>). Итальянцы очень полюбили марионеточные театры, и уже скоро те распространились по всей Европе. В целом, история театра марионеток насчитывает уже более трехсот лет. Марионетки принципиально отличаются от других кукол тем, что они управляются кукловодом с помощью веревок, которые привязаны к голове, рукам и ногам этих кукол.</a:t>
            </a:r>
            <a:endParaRPr lang="ru-RU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9393" y="836712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5">
                    <a:lumMod val="75000"/>
                  </a:schemeClr>
                </a:solidFill>
              </a:rPr>
              <a:t>                    </a:t>
            </a:r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МАСТЕР- КЛАСС  ПО</a:t>
            </a:r>
          </a:p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ИЗГОТОВЛЕНИЮ  КУКЛЫ  МАРИОНЕТКИ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 flipV="1">
            <a:off x="755576" y="4699285"/>
            <a:ext cx="6336704" cy="1070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Calibri"/>
                <a:ea typeface="Calibri"/>
                <a:cs typeface="Times New Roman"/>
              </a:rPr>
              <a:t> </a:t>
            </a:r>
            <a:endParaRPr lang="ru-RU" sz="2400" dirty="0" smtClean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2204864"/>
            <a:ext cx="849694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Создание куклы-марионетки своими руками не требует особых  усилий, а если  привлечь к этому процессу взрослых, то  вы сможете хорошо провести с ними время и получите  в результате совместного творчества забавную куклу.</a:t>
            </a:r>
          </a:p>
          <a:p>
            <a:r>
              <a:rPr lang="ru-RU" sz="2800" dirty="0" smtClean="0"/>
              <a:t>Кукла-марионетка может быть сделана из разных материалов: бумаги, пластилина, дерева, ниток и других предметов.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8533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Photos\IMG00175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8237" y="1251928"/>
            <a:ext cx="1733316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:\Photos\IMG0017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2887" y="3704777"/>
            <a:ext cx="1928826" cy="252027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733868" y="548680"/>
            <a:ext cx="63665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Изготовление куклы-марионетки из ниток   (после уроков)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79040" y="3324466"/>
            <a:ext cx="366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1. Изготовить помпоны  и сплести     косички из ниток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24755" y="6133946"/>
            <a:ext cx="226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2. Изготовить лапки</a:t>
            </a:r>
            <a:endParaRPr lang="ru-RU" dirty="0"/>
          </a:p>
        </p:txBody>
      </p:sp>
      <p:pic>
        <p:nvPicPr>
          <p:cNvPr id="10" name="Рисунок 9" descr="H:\Photos\IMG00211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633617" y="3786761"/>
            <a:ext cx="1948776" cy="23762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3419872" y="6032266"/>
            <a:ext cx="223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3. Приклеить клюв </a:t>
            </a:r>
          </a:p>
          <a:p>
            <a:r>
              <a:rPr lang="ru-RU" dirty="0" smtClean="0"/>
              <a:t>             и глаза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2" y="4000504"/>
            <a:ext cx="2515529" cy="1939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142772" y="6032265"/>
            <a:ext cx="244874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4. Привязать   игрушку </a:t>
            </a:r>
          </a:p>
          <a:p>
            <a:r>
              <a:rPr lang="ru-RU" dirty="0" smtClean="0"/>
              <a:t> </a:t>
            </a:r>
            <a:r>
              <a:rPr lang="ru-RU" dirty="0"/>
              <a:t>к </a:t>
            </a:r>
            <a:r>
              <a:rPr lang="ru-RU" dirty="0" smtClean="0"/>
              <a:t>ваге</a:t>
            </a:r>
            <a:endParaRPr lang="ru-RU" dirty="0"/>
          </a:p>
        </p:txBody>
      </p:sp>
      <p:pic>
        <p:nvPicPr>
          <p:cNvPr id="12" name="Рисунок 11" descr="H:\Photos\IMG00232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4220" y="1661194"/>
            <a:ext cx="2286000" cy="1733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:\Photos\IMG00234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19" y="1645411"/>
            <a:ext cx="2286000" cy="1749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995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41266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Изготовление игрушки-марионетки </a:t>
            </a:r>
            <a:b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из других материалов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Рисунок 2" descr="H:\Photos\IMG002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51833" y="1280151"/>
            <a:ext cx="1831368" cy="29857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506497" y="3543651"/>
            <a:ext cx="288031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Нанизать  бусинки  </a:t>
            </a:r>
            <a:r>
              <a:rPr lang="ru-RU" sz="1600" dirty="0"/>
              <a:t>на нить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08086" y="3688732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Приклеить хвост  и глаза</a:t>
            </a:r>
            <a:endParaRPr lang="ru-RU" sz="1600" dirty="0"/>
          </a:p>
        </p:txBody>
      </p:sp>
      <p:pic>
        <p:nvPicPr>
          <p:cNvPr id="10" name="Рисунок 9" descr="H:\Photos\IMG0017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92276" y="1277336"/>
            <a:ext cx="1724807" cy="2864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2654" y="3612849"/>
            <a:ext cx="1976267" cy="2853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00966" y="3685984"/>
            <a:ext cx="2228480" cy="300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4019" y="5992647"/>
            <a:ext cx="26278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Привязать   игрушку к ваге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3714745" y="5429264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Продемонстрировать игрушку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194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Photos\IMG001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354453" y="953295"/>
            <a:ext cx="1787389" cy="37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:\Photos\IMG0018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31735" y="1205526"/>
            <a:ext cx="1959884" cy="3207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:\Photos\IMG0018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09058" y="3468374"/>
            <a:ext cx="2278181" cy="36395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Photos\IMG00192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26079" y="3631104"/>
            <a:ext cx="2269815" cy="330576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403649" y="620688"/>
            <a:ext cx="6624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Изготовление куклы-марионетки из ткани (на кружке)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16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:\Photos\IMG0019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209911" y="958440"/>
            <a:ext cx="1971651" cy="3888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:\Photos\IMG0019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014904" y="1082914"/>
            <a:ext cx="1971654" cy="36394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H:\Photos\IMG00200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0505" y="3488573"/>
            <a:ext cx="2286000" cy="3852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:\Photos\IMG002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861573" y="3481343"/>
            <a:ext cx="2163059" cy="374441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187624" y="836712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75000"/>
                  </a:schemeClr>
                </a:solidFill>
              </a:rPr>
              <a:t>Изготовление куклы-марионетки из ткани 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(на кружке)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96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175" y="1043272"/>
            <a:ext cx="7247207" cy="1080121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ЦЕЛЬ</a:t>
            </a:r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</a:rPr>
              <a:t>:</a:t>
            </a:r>
            <a:r>
              <a:rPr lang="ru-RU" sz="3200" dirty="0" smtClean="0"/>
              <a:t>   </a:t>
            </a:r>
            <a:r>
              <a:rPr lang="ru-RU" sz="2400" dirty="0" smtClean="0"/>
              <a:t>расширить знания о кукле-марионетке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424993" y="2206605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ЗАДАЧИ</a:t>
            </a:r>
            <a:endParaRPr lang="ru-RU" sz="36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328" y="5229200"/>
            <a:ext cx="813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accent5">
                    <a:lumMod val="75000"/>
                  </a:schemeClr>
                </a:solidFill>
              </a:rPr>
              <a:t>ГИПОТЕЗА</a:t>
            </a:r>
            <a:r>
              <a:rPr lang="ru-RU" sz="3600" dirty="0" smtClean="0"/>
              <a:t> : </a:t>
            </a:r>
            <a:r>
              <a:rPr lang="ru-RU" sz="2400" dirty="0" smtClean="0"/>
              <a:t>можно ли  сделать куклу-марионетку своими руками.</a:t>
            </a: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3792" y="2852936"/>
            <a:ext cx="86079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Times New Roman, serif"/>
              </a:rPr>
              <a:t>Узнать </a:t>
            </a:r>
            <a:r>
              <a:rPr lang="ru-RU" sz="2400" dirty="0">
                <a:solidFill>
                  <a:srgbClr val="000000"/>
                </a:solidFill>
                <a:latin typeface="Times New Roman, serif"/>
              </a:rPr>
              <a:t>об </a:t>
            </a:r>
            <a:r>
              <a:rPr lang="ru-RU" sz="2400" dirty="0" smtClean="0">
                <a:solidFill>
                  <a:srgbClr val="000000"/>
                </a:solidFill>
                <a:latin typeface="Times New Roman, serif"/>
              </a:rPr>
              <a:t>истории возникновения кукол-марионеток.</a:t>
            </a:r>
            <a:endParaRPr lang="ru-RU" sz="2400" dirty="0">
              <a:solidFill>
                <a:srgbClr val="000000"/>
              </a:solidFill>
              <a:latin typeface="Open Sans"/>
            </a:endParaRPr>
          </a:p>
          <a:p>
            <a:pPr>
              <a:buFont typeface="+mj-lt"/>
              <a:buAutoNum type="arabicPeriod"/>
            </a:pPr>
            <a:r>
              <a:rPr lang="ru-RU" sz="2400" dirty="0" smtClean="0">
                <a:solidFill>
                  <a:srgbClr val="000000"/>
                </a:solidFill>
                <a:latin typeface="Times New Roman, serif"/>
              </a:rPr>
              <a:t>Выяснить, какие бывают виды кукол.  </a:t>
            </a:r>
            <a:br>
              <a:rPr lang="ru-RU" sz="2400" dirty="0" smtClean="0">
                <a:solidFill>
                  <a:srgbClr val="000000"/>
                </a:solidFill>
                <a:latin typeface="Times New Roman, serif"/>
              </a:rPr>
            </a:br>
            <a:r>
              <a:rPr lang="ru-RU" sz="2400" dirty="0" smtClean="0">
                <a:solidFill>
                  <a:srgbClr val="000000"/>
                </a:solidFill>
                <a:latin typeface="Times New Roman, serif"/>
              </a:rPr>
              <a:t>3.Изготовить куклы своими руками, </a:t>
            </a:r>
            <a:r>
              <a:rPr lang="ru-RU" sz="2400" dirty="0">
                <a:solidFill>
                  <a:srgbClr val="000000"/>
                </a:solidFill>
                <a:latin typeface="Times New Roman, serif"/>
              </a:rPr>
              <a:t>используя самые простые </a:t>
            </a:r>
            <a:r>
              <a:rPr lang="ru-RU" sz="2400" dirty="0" smtClean="0">
                <a:solidFill>
                  <a:srgbClr val="000000"/>
                </a:solidFill>
                <a:latin typeface="Times New Roman, serif"/>
              </a:rPr>
              <a:t>материалы.</a:t>
            </a:r>
            <a:endParaRPr lang="ru-RU" sz="2400" dirty="0">
              <a:solidFill>
                <a:srgbClr val="000000"/>
              </a:solidFill>
              <a:latin typeface="Open Sans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Times New Roman, serif"/>
              </a:rPr>
              <a:t>4.Проанализировать </a:t>
            </a:r>
            <a:r>
              <a:rPr lang="ru-RU" sz="2400" dirty="0">
                <a:solidFill>
                  <a:srgbClr val="000000"/>
                </a:solidFill>
                <a:latin typeface="Times New Roman, serif"/>
              </a:rPr>
              <a:t>и обобщить полученные данные</a:t>
            </a:r>
            <a:r>
              <a:rPr lang="ru-RU" sz="2000" dirty="0">
                <a:solidFill>
                  <a:srgbClr val="000000"/>
                </a:solidFill>
                <a:latin typeface="Times New Roman, serif"/>
              </a:rPr>
              <a:t>.</a:t>
            </a:r>
            <a:endParaRPr lang="ru-RU" sz="2000" b="0" i="0" dirty="0">
              <a:solidFill>
                <a:srgbClr val="000000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054037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2502" y="620688"/>
            <a:ext cx="6487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Изготовление куклы из бумаги     (дома)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82" y="4365104"/>
            <a:ext cx="2635462" cy="216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https://pp.userapi.com/c824600/v824600462/bfe2c/YTNfzwatU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70" y="1697906"/>
            <a:ext cx="2635462" cy="237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s://pp.userapi.com/c831109/v831109462/82c70/W2Evfk43lEY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97906"/>
            <a:ext cx="2193290" cy="2223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s://pp.userapi.com/c824600/v824600462/bfe36/CnN3zCRHEr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223574"/>
            <a:ext cx="2265298" cy="230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s://pp.userapi.com/c840639/v840639462/5a6b0/5K8eA5Jivj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49" y="4332330"/>
            <a:ext cx="2532398" cy="219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s://pp.userapi.com/c841621/v841621462/6c044/2v0TmBFl46M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749" y="1679017"/>
            <a:ext cx="2532398" cy="2376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197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8903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ГОТОВЫЕ КУКЛЫ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" name="Рисунок 4" descr="H:\Photos\IMG00214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01419" y="2128011"/>
            <a:ext cx="3929090" cy="38164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:\Photos\IMG002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2329" y="2126891"/>
            <a:ext cx="3998864" cy="38884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017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76672"/>
            <a:ext cx="846043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.</a:t>
            </a:r>
          </a:p>
          <a:p>
            <a:endParaRPr lang="ru-RU" sz="2400" dirty="0">
              <a:solidFill>
                <a:srgbClr val="000000"/>
              </a:solidFill>
              <a:latin typeface="Open Sans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Open Sans"/>
              </a:rPr>
              <a:t>Каждый может сделать ту куклу, которую хочет, которая будет иметь свой </a:t>
            </a:r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характер</a:t>
            </a:r>
            <a:r>
              <a:rPr lang="ru-RU" sz="24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и неповторимость.</a:t>
            </a:r>
            <a:endParaRPr lang="ru-RU" sz="2400" dirty="0" smtClean="0">
              <a:solidFill>
                <a:srgbClr val="FF0000"/>
              </a:solidFill>
              <a:latin typeface="Open Sans"/>
            </a:endParaRPr>
          </a:p>
          <a:p>
            <a:r>
              <a:rPr lang="ru-RU" sz="2400" dirty="0" smtClean="0">
                <a:latin typeface="Open Sans"/>
              </a:rPr>
              <a:t>Сделать куклу своим руками оказалось не сложно, главное, чтобы было большое желание это сделать</a:t>
            </a:r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.</a:t>
            </a:r>
            <a:endParaRPr lang="ru-RU" sz="2400" dirty="0">
              <a:solidFill>
                <a:srgbClr val="000000"/>
              </a:solidFill>
              <a:latin typeface="Open Sans"/>
            </a:endParaRPr>
          </a:p>
          <a:p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endParaRPr lang="ru-RU" dirty="0">
              <a:solidFill>
                <a:srgbClr val="000000"/>
              </a:solidFill>
              <a:latin typeface="Open Sans"/>
            </a:endParaRPr>
          </a:p>
          <a:p>
            <a:endParaRPr lang="ru-RU" dirty="0" smtClean="0">
              <a:solidFill>
                <a:srgbClr val="000000"/>
              </a:solidFill>
              <a:latin typeface="Open Sans"/>
            </a:endParaRPr>
          </a:p>
          <a:p>
            <a:endParaRPr lang="ru-RU" dirty="0">
              <a:solidFill>
                <a:srgbClr val="000000"/>
              </a:solidFill>
              <a:latin typeface="Open Sans"/>
            </a:endParaRP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3275856" y="565520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ВЫВОД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853332"/>
            <a:ext cx="3672408" cy="345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865928"/>
            <a:ext cx="3419872" cy="3455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26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</a:rPr>
              <a:t>ВЫВОД</a:t>
            </a:r>
            <a:endParaRPr lang="ru-RU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340768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262626"/>
                </a:solidFill>
                <a:latin typeface="Arial"/>
              </a:rPr>
              <a:t>Куклы помогают развиться фантазии,  </a:t>
            </a:r>
            <a:r>
              <a:rPr lang="ru-RU" sz="2400" dirty="0" smtClean="0">
                <a:solidFill>
                  <a:srgbClr val="262626"/>
                </a:solidFill>
                <a:latin typeface="Arial"/>
              </a:rPr>
              <a:t>учат </a:t>
            </a:r>
            <a:r>
              <a:rPr lang="ru-RU" sz="2400" dirty="0">
                <a:solidFill>
                  <a:srgbClr val="262626"/>
                </a:solidFill>
                <a:latin typeface="Arial"/>
              </a:rPr>
              <a:t>творить руками. Куклы воспитывают, </a:t>
            </a:r>
            <a:r>
              <a:rPr lang="ru-RU" sz="2400" dirty="0" smtClean="0">
                <a:solidFill>
                  <a:srgbClr val="262626"/>
                </a:solidFill>
                <a:latin typeface="Arial"/>
              </a:rPr>
              <a:t>украшают </a:t>
            </a:r>
            <a:r>
              <a:rPr lang="ru-RU" sz="2400" dirty="0">
                <a:solidFill>
                  <a:srgbClr val="262626"/>
                </a:solidFill>
                <a:latin typeface="Arial"/>
              </a:rPr>
              <a:t>дом, </a:t>
            </a:r>
            <a:r>
              <a:rPr lang="ru-RU" sz="2400" dirty="0" smtClean="0">
                <a:solidFill>
                  <a:srgbClr val="262626"/>
                </a:solidFill>
                <a:latin typeface="Arial"/>
              </a:rPr>
              <a:t> </a:t>
            </a:r>
            <a:r>
              <a:rPr lang="ru-RU" sz="2400" dirty="0">
                <a:solidFill>
                  <a:srgbClr val="262626"/>
                </a:solidFill>
                <a:latin typeface="Arial"/>
              </a:rPr>
              <a:t>служат объектом коллекционирования. Кукла имела большое значение в воспитании девочек: дети учились рукоделию, учились проигрывать различные житейские ситуации на куклах, учились быть </a:t>
            </a:r>
            <a:r>
              <a:rPr lang="ru-RU" sz="2400" dirty="0" smtClean="0">
                <a:solidFill>
                  <a:srgbClr val="262626"/>
                </a:solidFill>
                <a:latin typeface="Arial"/>
              </a:rPr>
              <a:t>матерью.</a:t>
            </a:r>
          </a:p>
          <a:p>
            <a:r>
              <a:rPr lang="ru-RU" sz="2400" dirty="0" smtClean="0">
                <a:solidFill>
                  <a:srgbClr val="262626"/>
                </a:solidFill>
                <a:latin typeface="Arial"/>
              </a:rPr>
              <a:t>На летних каникулах мы планируем продолжить работу по изготовлению игрушек-марионеток ,а </a:t>
            </a:r>
            <a:r>
              <a:rPr lang="ru-RU" sz="2400" dirty="0">
                <a:solidFill>
                  <a:srgbClr val="262626"/>
                </a:solidFill>
                <a:latin typeface="Arial"/>
              </a:rPr>
              <a:t>т</a:t>
            </a:r>
            <a:r>
              <a:rPr lang="ru-RU" sz="2400" dirty="0" smtClean="0">
                <a:solidFill>
                  <a:srgbClr val="262626"/>
                </a:solidFill>
                <a:latin typeface="Arial"/>
              </a:rPr>
              <a:t>акже подготовить сказку или пьесу с использованием кукол-марионеток и выступить с ней перед детьми из детского сада.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669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ИСПОЛЬЗУЕМЫЙ   МАТЕРИАЛ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0626" y="44624"/>
            <a:ext cx="7766174" cy="8032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</a:t>
            </a: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1. Словарь русского языка  С.И.  Ожегова., Москва.,      «Русский язык» 1986 г.</a:t>
            </a:r>
          </a:p>
          <a:p>
            <a:r>
              <a:rPr lang="ru-RU" sz="2400" dirty="0" smtClean="0"/>
              <a:t>2.Интернет-ресурсы</a:t>
            </a:r>
          </a:p>
          <a:p>
            <a:r>
              <a:rPr lang="en-US" sz="2400" dirty="0" smtClean="0">
                <a:hlinkClick r:id="rId2"/>
              </a:rPr>
              <a:t>http://poiskm.co/show/</a:t>
            </a:r>
            <a:r>
              <a:rPr lang="ru-RU" sz="2400" dirty="0" err="1" smtClean="0">
                <a:hlinkClick r:id="rId2"/>
              </a:rPr>
              <a:t>ольга-зарубина</a:t>
            </a:r>
            <a:r>
              <a:rPr lang="ru-RU" sz="2400" dirty="0" smtClean="0">
                <a:hlinkClick r:id="rId2"/>
              </a:rPr>
              <a:t>/</a:t>
            </a:r>
            <a:r>
              <a:rPr lang="ru-RU" sz="2400" dirty="0" err="1" smtClean="0">
                <a:hlinkClick r:id="rId2"/>
              </a:rPr>
              <a:t>по-ниточке-по-ниточке</a:t>
            </a:r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sz="2400" dirty="0" smtClean="0"/>
          </a:p>
          <a:p>
            <a:r>
              <a:rPr lang="en-US" sz="2400" dirty="0" smtClean="0">
                <a:hlinkClick r:id="rId3"/>
              </a:rPr>
              <a:t>https</a:t>
            </a:r>
            <a:r>
              <a:rPr lang="en-US" sz="2400" dirty="0">
                <a:hlinkClick r:id="rId3"/>
              </a:rPr>
              <a:t>://www.google.ru/search?q=</a:t>
            </a:r>
            <a:r>
              <a:rPr lang="ru-RU" sz="2400" dirty="0" err="1" smtClean="0">
                <a:hlinkClick r:id="rId3"/>
              </a:rPr>
              <a:t>планшетные+куклы</a:t>
            </a:r>
            <a:r>
              <a:rPr lang="en-US" sz="2400" dirty="0">
                <a:hlinkClick r:id="rId3"/>
              </a:rPr>
              <a:t>&amp;</a:t>
            </a:r>
            <a:r>
              <a:rPr lang="en-US" sz="2400" dirty="0" err="1">
                <a:hlinkClick r:id="rId3"/>
              </a:rPr>
              <a:t>newwindow</a:t>
            </a:r>
            <a:endParaRPr lang="ru-RU" sz="2400" dirty="0" smtClean="0"/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3347700"/>
            <a:ext cx="612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hlinkClick r:id="rId4"/>
              </a:rPr>
              <a:t>https://www.i-igrushki.ru/otdykh-dosug/igrushkapedia/kukly-marionetki.html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7797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СОДЕРЖАНИЕ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340768"/>
            <a:ext cx="7200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1.Введение</a:t>
            </a:r>
          </a:p>
          <a:p>
            <a:r>
              <a:rPr lang="ru-RU" sz="2400" dirty="0" smtClean="0"/>
              <a:t>2.Происхождение слова «кукла»</a:t>
            </a:r>
          </a:p>
          <a:p>
            <a:r>
              <a:rPr lang="ru-RU" sz="2400" dirty="0" smtClean="0"/>
              <a:t>3.Первые куклы</a:t>
            </a:r>
          </a:p>
          <a:p>
            <a:r>
              <a:rPr lang="ru-RU" sz="2400" dirty="0" smtClean="0"/>
              <a:t>4.Виды кукол</a:t>
            </a:r>
          </a:p>
          <a:p>
            <a:r>
              <a:rPr lang="ru-RU" sz="2400" dirty="0" smtClean="0"/>
              <a:t>а) Тростевые куклы</a:t>
            </a:r>
          </a:p>
          <a:p>
            <a:r>
              <a:rPr lang="ru-RU" sz="2400" dirty="0" smtClean="0"/>
              <a:t>б) Планшетные куклы</a:t>
            </a:r>
          </a:p>
          <a:p>
            <a:r>
              <a:rPr lang="ru-RU" sz="2400" dirty="0" smtClean="0"/>
              <a:t>в) Пальчиковые куклы</a:t>
            </a:r>
          </a:p>
          <a:p>
            <a:r>
              <a:rPr lang="ru-RU" sz="2400" dirty="0" smtClean="0"/>
              <a:t>г) Перчаточные куклы</a:t>
            </a:r>
          </a:p>
          <a:p>
            <a:r>
              <a:rPr lang="ru-RU" sz="2400" dirty="0" smtClean="0"/>
              <a:t>д) Куклы -марионетки</a:t>
            </a:r>
          </a:p>
          <a:p>
            <a:r>
              <a:rPr lang="ru-RU" sz="2400" dirty="0"/>
              <a:t>5</a:t>
            </a:r>
            <a:r>
              <a:rPr lang="ru-RU" sz="2400" dirty="0" smtClean="0"/>
              <a:t>.Мастер </a:t>
            </a:r>
            <a:r>
              <a:rPr lang="ru-RU" sz="2400" dirty="0"/>
              <a:t> </a:t>
            </a:r>
            <a:r>
              <a:rPr lang="ru-RU" sz="2400" dirty="0" smtClean="0"/>
              <a:t>класс по изготовлению куклы- марионетки</a:t>
            </a:r>
          </a:p>
          <a:p>
            <a:r>
              <a:rPr lang="ru-RU" sz="2400" dirty="0"/>
              <a:t>6</a:t>
            </a:r>
            <a:r>
              <a:rPr lang="ru-RU" sz="2400" dirty="0" smtClean="0"/>
              <a:t>.Вывод</a:t>
            </a:r>
          </a:p>
          <a:p>
            <a:r>
              <a:rPr lang="ru-RU" sz="2400" dirty="0"/>
              <a:t>7</a:t>
            </a:r>
            <a:r>
              <a:rPr lang="ru-RU" sz="2400" dirty="0" smtClean="0"/>
              <a:t>.Используемый  материал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65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700808"/>
            <a:ext cx="83529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/>
              <a:t>      В </a:t>
            </a:r>
            <a:r>
              <a:rPr lang="ru-RU" sz="2400" dirty="0"/>
              <a:t>наше </a:t>
            </a:r>
            <a:r>
              <a:rPr lang="ru-RU" sz="2400" dirty="0" smtClean="0"/>
              <a:t>время в магазинах можно </a:t>
            </a:r>
            <a:r>
              <a:rPr lang="ru-RU" sz="2400" dirty="0"/>
              <a:t>увидеть много красивых </a:t>
            </a:r>
            <a:r>
              <a:rPr lang="ru-RU" sz="2400" dirty="0" smtClean="0"/>
              <a:t>игрушек. </a:t>
            </a:r>
            <a:r>
              <a:rPr lang="ru-RU" sz="2400" dirty="0"/>
              <a:t>О</a:t>
            </a:r>
            <a:r>
              <a:rPr lang="ru-RU" sz="2400" dirty="0" smtClean="0"/>
              <a:t>ни </a:t>
            </a:r>
            <a:r>
              <a:rPr lang="ru-RU" sz="2400" dirty="0"/>
              <a:t>сделаны на фабрике и не несут тепла души их создателей. Поэтому мы считаем, что в 21 веке </a:t>
            </a:r>
          </a:p>
          <a:p>
            <a:pPr algn="just"/>
            <a:r>
              <a:rPr lang="ru-RU" sz="2400" dirty="0" smtClean="0"/>
              <a:t>дети </a:t>
            </a:r>
            <a:r>
              <a:rPr lang="ru-RU" sz="2400" dirty="0"/>
              <a:t>вновь должны видеть не только игрушечных </a:t>
            </a:r>
            <a:r>
              <a:rPr lang="ru-RU" sz="2400" dirty="0" smtClean="0"/>
              <a:t>роботов,</a:t>
            </a:r>
            <a:endParaRPr lang="ru-RU" sz="2400" dirty="0"/>
          </a:p>
          <a:p>
            <a:pPr algn="just"/>
            <a:r>
              <a:rPr lang="ru-RU" sz="2400" dirty="0" smtClean="0">
                <a:solidFill>
                  <a:srgbClr val="FF0000"/>
                </a:solidFill>
              </a:rPr>
              <a:t> </a:t>
            </a:r>
            <a:r>
              <a:rPr lang="ru-RU" sz="2400" dirty="0"/>
              <a:t>но и игрушки, изготовленные своими </a:t>
            </a:r>
            <a:r>
              <a:rPr lang="ru-RU" sz="2400" dirty="0" smtClean="0"/>
              <a:t>руками. </a:t>
            </a:r>
            <a:endParaRPr lang="ru-RU" sz="2400" dirty="0"/>
          </a:p>
          <a:p>
            <a:pPr algn="just"/>
            <a:r>
              <a:rPr lang="ru-RU" sz="2400" dirty="0" smtClean="0"/>
              <a:t>Каждая кукла, </a:t>
            </a:r>
            <a:r>
              <a:rPr lang="ru-RU" sz="2400" dirty="0"/>
              <a:t>сделанная </a:t>
            </a:r>
            <a:r>
              <a:rPr lang="ru-RU" sz="2400" dirty="0" smtClean="0"/>
              <a:t>вручную, не похожа на другие . У </a:t>
            </a:r>
            <a:r>
              <a:rPr lang="ru-RU" sz="2400" dirty="0"/>
              <a:t>нее своя история и свой неповторимый образ</a:t>
            </a:r>
            <a:r>
              <a:rPr lang="ru-RU" sz="2400" dirty="0" smtClean="0"/>
              <a:t>.</a:t>
            </a:r>
            <a:endParaRPr lang="ru-RU" sz="2400" dirty="0"/>
          </a:p>
          <a:p>
            <a:pPr algn="just"/>
            <a:r>
              <a:rPr lang="ru-RU" sz="2400" dirty="0"/>
              <a:t>Выбранная тема нам показалась </a:t>
            </a:r>
            <a:r>
              <a:rPr lang="ru-RU" sz="2400" dirty="0" smtClean="0"/>
              <a:t>интересной, потому </a:t>
            </a:r>
            <a:r>
              <a:rPr lang="ru-RU" sz="2400" dirty="0"/>
              <a:t>что кукла – самая древняя </a:t>
            </a:r>
            <a:r>
              <a:rPr lang="ru-RU" sz="2400" dirty="0" smtClean="0"/>
              <a:t>и </a:t>
            </a:r>
            <a:r>
              <a:rPr lang="ru-RU" sz="2400" dirty="0"/>
              <a:t>наиболее популярная </a:t>
            </a:r>
            <a:r>
              <a:rPr lang="ru-RU" sz="2400" dirty="0" smtClean="0"/>
              <a:t>игрушка.</a:t>
            </a:r>
            <a:endParaRPr lang="ru-RU" sz="2400" dirty="0"/>
          </a:p>
          <a:p>
            <a:pPr algn="just"/>
            <a:r>
              <a:rPr lang="ru-RU" sz="2400" dirty="0" smtClean="0"/>
              <a:t> </a:t>
            </a:r>
            <a:r>
              <a:rPr lang="ru-RU" sz="2400" dirty="0"/>
              <a:t>Она обязательный спутник детских игр и </a:t>
            </a:r>
            <a:r>
              <a:rPr lang="ru-RU" sz="2400" dirty="0" smtClean="0"/>
              <a:t>самое</a:t>
            </a:r>
            <a:endParaRPr lang="ru-RU" sz="2400" dirty="0"/>
          </a:p>
          <a:p>
            <a:pPr algn="just"/>
            <a:r>
              <a:rPr lang="ru-RU" sz="2400" dirty="0"/>
              <a:t>доступное детям произведение искусства.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60041" y="836712"/>
            <a:ext cx="33123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ВВЕДЕНИЕ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" name="Ol+ga+Zarubina+Ozhivshaya+kukla+Po+nitochke+po+nitochke+hodi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 flipV="1">
            <a:off x="3491880" y="92835"/>
            <a:ext cx="576063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81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339" y="2564904"/>
            <a:ext cx="8496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Слово «кукла” в русском языке заимствовано либо от латинского “</a:t>
            </a:r>
            <a:r>
              <a:rPr lang="ru-RU" sz="2400" dirty="0" err="1">
                <a:solidFill>
                  <a:srgbClr val="000000"/>
                </a:solidFill>
                <a:latin typeface="Open Sans"/>
              </a:rPr>
              <a:t>cuculla</a:t>
            </a:r>
            <a:r>
              <a:rPr lang="ru-RU" sz="2400" dirty="0">
                <a:solidFill>
                  <a:srgbClr val="000000"/>
                </a:solidFill>
                <a:latin typeface="Open Sans"/>
              </a:rPr>
              <a:t>”, либо произошло от древнеславянского корня “</a:t>
            </a:r>
            <a:r>
              <a:rPr lang="ru-RU" sz="2400" dirty="0" err="1">
                <a:solidFill>
                  <a:srgbClr val="000000"/>
                </a:solidFill>
                <a:latin typeface="Open Sans"/>
              </a:rPr>
              <a:t>кука</a:t>
            </a:r>
            <a:r>
              <a:rPr lang="ru-RU" sz="2400" dirty="0">
                <a:solidFill>
                  <a:srgbClr val="000000"/>
                </a:solidFill>
                <a:latin typeface="Open Sans"/>
              </a:rPr>
              <a:t>”, что может означать и клубок ниток, и кулак</a:t>
            </a:r>
            <a:r>
              <a:rPr lang="ru-RU" sz="2400" dirty="0" smtClean="0">
                <a:solidFill>
                  <a:srgbClr val="000000"/>
                </a:solidFill>
                <a:latin typeface="Open Sans"/>
              </a:rPr>
              <a:t>.</a:t>
            </a:r>
            <a:endParaRPr lang="ru-RU" sz="2400" dirty="0" smtClean="0"/>
          </a:p>
          <a:p>
            <a:r>
              <a:rPr lang="ru-RU" sz="2400" dirty="0" smtClean="0"/>
              <a:t>В </a:t>
            </a:r>
            <a:r>
              <a:rPr lang="ru-RU" sz="2400" dirty="0"/>
              <a:t>словаре </a:t>
            </a:r>
            <a:r>
              <a:rPr lang="ru-RU" sz="2400" dirty="0" smtClean="0"/>
              <a:t>русского языка </a:t>
            </a:r>
            <a:r>
              <a:rPr lang="ru-RU" sz="2400" dirty="0" err="1" smtClean="0"/>
              <a:t>С.И.Ожегова</a:t>
            </a:r>
            <a:r>
              <a:rPr lang="ru-RU" sz="2400" dirty="0" smtClean="0"/>
              <a:t> мы читаем:  «Кукла </a:t>
            </a:r>
            <a:r>
              <a:rPr lang="ru-RU" sz="2400" dirty="0"/>
              <a:t>– это детская игрушка в виде </a:t>
            </a:r>
            <a:r>
              <a:rPr lang="ru-RU" sz="2400" dirty="0" smtClean="0"/>
              <a:t>фигурки человека». </a:t>
            </a:r>
            <a:r>
              <a:rPr lang="ru-RU" sz="2400" dirty="0"/>
              <a:t>По мнению других учёных: археологов, искусствоведов – это </a:t>
            </a:r>
            <a:r>
              <a:rPr lang="ru-RU" sz="2400" dirty="0" smtClean="0"/>
              <a:t>любая фигурка </a:t>
            </a:r>
            <a:r>
              <a:rPr lang="ru-RU" sz="2400" dirty="0"/>
              <a:t>человека, даже если она не является </a:t>
            </a:r>
            <a:r>
              <a:rPr lang="ru-RU" sz="2400" dirty="0" smtClean="0"/>
              <a:t>детской игрушкой</a:t>
            </a:r>
            <a:r>
              <a:rPr lang="ru-RU" sz="2400" dirty="0"/>
              <a:t>. </a:t>
            </a:r>
            <a:endParaRPr lang="ru-RU" sz="2400" dirty="0" smtClean="0"/>
          </a:p>
          <a:p>
            <a:endParaRPr lang="ru-RU" sz="24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287403" y="1124744"/>
            <a:ext cx="6695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ПРОИСХОЖДЕНИЕ  СЛОВА «КУКЛА»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316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3845" y="1412776"/>
            <a:ext cx="76785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</a:rPr>
              <a:t> </a:t>
            </a:r>
            <a:r>
              <a:rPr lang="ru-RU" sz="2400" dirty="0" smtClean="0">
                <a:solidFill>
                  <a:prstClr val="black"/>
                </a:solidFill>
              </a:rPr>
              <a:t>Кукла — один из самых первых спутников человека. Ее можно обнаружить как у первобытных, так и у цивилизованных народов. Известно, что куклы были в древних цивилизациях Египта, Греции и Рима.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45076"/>
            <a:ext cx="1566863" cy="2798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672" y="3058051"/>
            <a:ext cx="1554163" cy="278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597" y="2998386"/>
            <a:ext cx="1908175" cy="2904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41" y="2998386"/>
            <a:ext cx="1670050" cy="280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3864" y="5989930"/>
            <a:ext cx="10582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В Греции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004831" y="5989930"/>
            <a:ext cx="1003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 Египте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010581" y="5989930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 Риме</a:t>
            </a: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224" y="5865549"/>
            <a:ext cx="14208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53672" y="764704"/>
            <a:ext cx="3954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ПЕРВЫЕ  КУКЛЫ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77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ПЕРВЫЕ  КУКЛЫ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76824"/>
            <a:ext cx="806489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 smtClean="0">
                <a:latin typeface="Tahoma"/>
              </a:rPr>
              <a:t>Сначала кукла была создана как маленькое изображение божества, чтобы оберегать ребёнка , и только потом появилась кукла-игрушка. Игрушка </a:t>
            </a:r>
            <a:r>
              <a:rPr lang="ru-RU" sz="2800" dirty="0">
                <a:latin typeface="Tahoma"/>
              </a:rPr>
              <a:t>необходима как мальчику, так и девочке. В игрушках </a:t>
            </a:r>
            <a:r>
              <a:rPr lang="ru-RU" sz="2800" dirty="0" smtClean="0">
                <a:latin typeface="Tahoma"/>
              </a:rPr>
              <a:t> реализуются все  </a:t>
            </a:r>
            <a:r>
              <a:rPr lang="ru-RU" sz="2800" dirty="0">
                <a:latin typeface="Tahoma"/>
              </a:rPr>
              <a:t>творческие способности. По сути дела, кукла является отражением человека. Куклы в игре повторяют взрослый мир, что настраивает и подготавливает ребенка к взрослой жизни, к формированию отношений.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67299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0931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4184" y="404664"/>
            <a:ext cx="5184577" cy="706090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ВИДЫ  КУКОЛ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9813" y="1158305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Различают </a:t>
            </a:r>
            <a:r>
              <a:rPr lang="ru-RU" sz="2400" dirty="0"/>
              <a:t>куклы-марионетки, тростевые, перчаточные, планшетные. Куклы могут иметь размер от нескольких сантиметров до 2-3 метров.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84" y="4561116"/>
            <a:ext cx="1912420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H:\Photos\IMG0020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2727" y="2314525"/>
            <a:ext cx="1704331" cy="2325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764578"/>
            <a:ext cx="2324458" cy="1819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2000" y="4441413"/>
            <a:ext cx="1821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</a:t>
            </a:r>
            <a:r>
              <a:rPr lang="ru-RU" dirty="0" smtClean="0"/>
              <a:t>уклы-марионетки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859706" y="3874821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</a:t>
            </a:r>
            <a:r>
              <a:rPr lang="ru-RU" dirty="0" smtClean="0"/>
              <a:t>ростевые куклы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523267" y="2519082"/>
            <a:ext cx="150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ланшетные куклы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308922" y="4376450"/>
            <a:ext cx="2468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ерчаточные куклы</a:t>
            </a:r>
            <a:endParaRPr lang="ru-RU" dirty="0"/>
          </a:p>
        </p:txBody>
      </p:sp>
      <p:pic>
        <p:nvPicPr>
          <p:cNvPr id="1028" name="Picture 4" descr="ÐÐ°ÑÑÐ¸Ð½ÐºÐ¸ Ð¿Ð¾ Ð·Ð°Ð¿ÑÐ¾ÑÑ Ð¿Ð»Ð°Ð½ÑÐµÑÐ½ÑÐµ ÐºÑÐºÐ»Ñ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2071678"/>
            <a:ext cx="1167747" cy="205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ÐÐ°ÑÑÐ¸Ð½ÐºÐ¸ Ð¿Ð¾ Ð·Ð°Ð¿ÑÐ¾ÑÑ Ð¿Ð»Ð°Ð½ÑÐµÑÐ½ÑÐµ ÐºÑÐºÐ»Ñ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926" y="2071677"/>
            <a:ext cx="1629366" cy="205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19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80728"/>
            <a:ext cx="795637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B8B8B8"/>
                </a:solidFill>
                <a:latin typeface="Open Sans"/>
              </a:rPr>
              <a:t/>
            </a:r>
            <a:br>
              <a:rPr lang="ru-RU" b="1" dirty="0" smtClean="0">
                <a:solidFill>
                  <a:srgbClr val="B8B8B8"/>
                </a:solidFill>
                <a:latin typeface="Open Sans"/>
              </a:rPr>
            </a:br>
            <a:r>
              <a:rPr lang="ru-RU" sz="2000" dirty="0" smtClean="0">
                <a:solidFill>
                  <a:srgbClr val="000000"/>
                </a:solidFill>
                <a:latin typeface="Open Sans"/>
              </a:rPr>
              <a:t>Тростевая кукла, в театре кукол одна из разновидностей верховой куклы. Название получила от тростей (деревянных, металлических, костяных), при помощи которых поддерживаются и приводятся в движение туловище, голова и конечности куклы. С древности известна в Индонезии (остров Ява), Китае, Японии.</a:t>
            </a:r>
            <a:endParaRPr lang="ru-RU" sz="2000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99732"/>
            <a:ext cx="3240360" cy="346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899732"/>
            <a:ext cx="3693790" cy="3469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7963" y="548680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chemeClr val="accent5">
                    <a:lumMod val="75000"/>
                  </a:schemeClr>
                </a:solidFill>
              </a:rPr>
              <a:t>ТРОСТЕВАЯ  КУКЛА</a:t>
            </a:r>
            <a:endParaRPr lang="ru-RU" sz="3200" b="1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07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. Театраль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Шаблон. Театральный</Template>
  <TotalTime>1421</TotalTime>
  <Words>951</Words>
  <Application>Microsoft Office PowerPoint</Application>
  <PresentationFormat>Экран (4:3)</PresentationFormat>
  <Paragraphs>114</Paragraphs>
  <Slides>24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Open Sans</vt:lpstr>
      <vt:lpstr>Tahoma</vt:lpstr>
      <vt:lpstr>Times New Roman</vt:lpstr>
      <vt:lpstr>Times New Roman, serif</vt:lpstr>
      <vt:lpstr>Tw Cen MT</vt:lpstr>
      <vt:lpstr>Шаблон. Театральный</vt:lpstr>
      <vt:lpstr>КУКЛЫ  - МАРИОНЕТКИ    творческий   проект </vt:lpstr>
      <vt:lpstr>ЦЕЛЬ:   расширить знания о кукле-марионетке</vt:lpstr>
      <vt:lpstr>СОДЕРЖАНИЕ</vt:lpstr>
      <vt:lpstr>Презентация PowerPoint</vt:lpstr>
      <vt:lpstr>Презентация PowerPoint</vt:lpstr>
      <vt:lpstr>Презентация PowerPoint</vt:lpstr>
      <vt:lpstr>ПЕРВЫЕ  КУКЛЫ</vt:lpstr>
      <vt:lpstr>ВИДЫ  КУКОЛ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Изготовление игрушки-марионетки  из других материалов</vt:lpstr>
      <vt:lpstr>Презентация PowerPoint</vt:lpstr>
      <vt:lpstr>Презентация PowerPoint</vt:lpstr>
      <vt:lpstr>Презентация PowerPoint</vt:lpstr>
      <vt:lpstr>ГОТОВЫЕ КУКЛЫ</vt:lpstr>
      <vt:lpstr>Презентация PowerPoint</vt:lpstr>
      <vt:lpstr>ВЫВОД</vt:lpstr>
      <vt:lpstr>ИСПОЛЬЗУЕМЫЙ   МАТЕРИАЛ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МАРИОНЕТКИ</dc:title>
  <dc:creator>User</dc:creator>
  <cp:lastModifiedBy>S046rj</cp:lastModifiedBy>
  <cp:revision>106</cp:revision>
  <dcterms:created xsi:type="dcterms:W3CDTF">2018-02-10T16:04:19Z</dcterms:created>
  <dcterms:modified xsi:type="dcterms:W3CDTF">2018-03-12T09:31:25Z</dcterms:modified>
</cp:coreProperties>
</file>