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49811-13C7-47FA-B44E-EEC09BB78D96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FB386-17CF-4249-B17C-6B53E6D528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FB386-17CF-4249-B17C-6B53E6D528D3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6710-95E9-4D9B-8564-7FE086227F38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B4-8003-40F7-ACFA-AB36D50E3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6710-95E9-4D9B-8564-7FE086227F38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B4-8003-40F7-ACFA-AB36D50E3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6710-95E9-4D9B-8564-7FE086227F38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B4-8003-40F7-ACFA-AB36D50E3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6710-95E9-4D9B-8564-7FE086227F38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B4-8003-40F7-ACFA-AB36D50E3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6710-95E9-4D9B-8564-7FE086227F38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B1F5BB4-8003-40F7-ACFA-AB36D50E3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6710-95E9-4D9B-8564-7FE086227F38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B4-8003-40F7-ACFA-AB36D50E3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6710-95E9-4D9B-8564-7FE086227F38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B4-8003-40F7-ACFA-AB36D50E3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6710-95E9-4D9B-8564-7FE086227F38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B4-8003-40F7-ACFA-AB36D50E3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6710-95E9-4D9B-8564-7FE086227F38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B4-8003-40F7-ACFA-AB36D50E3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6710-95E9-4D9B-8564-7FE086227F38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B4-8003-40F7-ACFA-AB36D50E3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6710-95E9-4D9B-8564-7FE086227F38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B4-8003-40F7-ACFA-AB36D50E3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466710-95E9-4D9B-8564-7FE086227F38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1F5BB4-8003-40F7-ACFA-AB36D50E3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ru.wikipedia.org/wiki/%D0%A4%D0%B0%D0%B9%D0%BB:Flag_of_Bezhetsk_(Tver_oblast)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7" Type="http://schemas.openxmlformats.org/officeDocument/2006/relationships/image" Target="../media/image123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2%D0%B5%D1%80%D1%81%D0%BA%D0%B0%D1%8F_%D0%BE%D0%B1%D0%BB%D0%B0%D1%81%D1%82%D1%8C" TargetMode="External"/><Relationship Id="rId2" Type="http://schemas.openxmlformats.org/officeDocument/2006/relationships/hyperlink" Target="http://obl-tver.ru/karty-gorodov-tverskoy-oblasti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500174"/>
            <a:ext cx="8429684" cy="5143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7" y="285728"/>
            <a:ext cx="80010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Презентация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Города  Тверской области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5143512"/>
            <a:ext cx="35719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у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чителя географии</a:t>
            </a:r>
          </a:p>
          <a:p>
            <a:pPr algn="ctr"/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МБОУ  «</a:t>
            </a:r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Чамеровская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СОШ»</a:t>
            </a:r>
          </a:p>
          <a:p>
            <a:pPr algn="ctr"/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Весьегонского района </a:t>
            </a:r>
          </a:p>
          <a:p>
            <a:pPr algn="ctr"/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Тверской области</a:t>
            </a:r>
          </a:p>
          <a:p>
            <a:pPr algn="ctr"/>
            <a:r>
              <a:rPr lang="ru-RU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Бойковой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Надежды Станиславовны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Троицкая </a:t>
            </a:r>
            <a:r>
              <a:rPr lang="ru-RU" dirty="0" smtClean="0"/>
              <a:t>церковь</a:t>
            </a:r>
            <a:r>
              <a:rPr lang="ru-RU" dirty="0" smtClean="0"/>
              <a:t> </a:t>
            </a:r>
            <a:r>
              <a:rPr lang="ru-RU" dirty="0" err="1" smtClean="0"/>
              <a:t>Ж</a:t>
            </a:r>
            <a:r>
              <a:rPr lang="ru-RU" dirty="0" err="1" smtClean="0"/>
              <a:t>ивоначальная</a:t>
            </a:r>
            <a:endParaRPr lang="ru-RU" dirty="0" smtClean="0"/>
          </a:p>
          <a:p>
            <a:r>
              <a:rPr lang="ru-RU" dirty="0" smtClean="0"/>
              <a:t>Церковь Иконы Божией Матери Казанская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43718_20170811_114744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643050"/>
            <a:ext cx="2571768" cy="2428892"/>
          </a:xfrm>
          <a:prstGeom prst="rect">
            <a:avLst/>
          </a:prstGeom>
          <a:noFill/>
        </p:spPr>
      </p:pic>
      <p:pic>
        <p:nvPicPr>
          <p:cNvPr id="8195" name="Picture 3" descr="C:\Users\Admin\Desktop\0_164e4b_1aeb02a2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29066"/>
            <a:ext cx="3105150" cy="20827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Бежецк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Бе́жецк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город в России, административный центр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Бежецкого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21728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жителей (на 1 января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года) площадь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города — 17 км².</a:t>
            </a:r>
          </a:p>
          <a:p>
            <a:endParaRPr lang="ru-RU" dirty="0"/>
          </a:p>
        </p:txBody>
      </p:sp>
      <p:pic>
        <p:nvPicPr>
          <p:cNvPr id="5" name="Рисунок 11" descr="Флаг">
            <a:hlinkClick r:id="rId2" tooltip="Флаг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57188"/>
            <a:ext cx="1428750" cy="928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9" descr="http://www.heraldicum.ru/russia/subjects/towns/images/bezhec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142875"/>
            <a:ext cx="97155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а города Бежец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71388" y="1600200"/>
            <a:ext cx="33922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Колокольня Введенского монастыря</a:t>
            </a:r>
          </a:p>
          <a:p>
            <a:pPr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Спасо-Преображенская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церковь</a:t>
            </a:r>
          </a:p>
          <a:p>
            <a:pPr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Бежецкий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литературно-мемориальный и краеведческий музей</a:t>
            </a:r>
          </a:p>
          <a:p>
            <a:endParaRPr lang="ru-RU" dirty="0"/>
          </a:p>
        </p:txBody>
      </p:sp>
      <p:pic>
        <p:nvPicPr>
          <p:cNvPr id="7" name="Picture 2" descr="&amp;Kcy;&amp;ocy;&amp;lcy;&amp;ocy;&amp;kcy;&amp;ocy;&amp;lcy;&amp;softcy;&amp;ncy;&amp;yacy; &amp;Vcy;&amp;vcy;&amp;iecy;&amp;dcy;&amp;iecy;&amp;ncy;&amp;scy;&amp;kcy;&amp;ocy;&amp;gcy;&amp;ocy; &amp;mcy;&amp;ocy;&amp;ncy;&amp;acy;&amp;scy;&amp;tcy;&amp;ycy;&amp;rcy;&amp;ya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1785950" cy="197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&amp;Bcy;&amp;iecy;&amp;zhcy;&amp;iecy;&amp;tscy;&amp;kcy;&amp;icy;&amp;jcy; &amp;lcy;&amp;icy;&amp;tcy;&amp;iecy;&amp;rcy;&amp;acy;&amp;tcy;&amp;ucy;&amp;rcy;&amp;ncy;&amp;ocy;-&amp;mcy;&amp;iecy;&amp;mcy;&amp;ocy;&amp;rcy;&amp;icy;&amp;acy;&amp;lcy;&amp;softcy;&amp;ncy;&amp;ycy;&amp;jcy; &amp;icy; &amp;kcy;&amp;rcy;&amp;acy;&amp;iecy;&amp;vcy;&amp;iecy;&amp;dcy;&amp;chcy;&amp;iecy;&amp;scy;&amp;kcy;&amp;icy;&amp;jcy; &amp;mcy;&amp;ucy;&amp;zcy;&amp;ie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714752"/>
            <a:ext cx="17907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&amp;Scy;&amp;pcy;&amp;acy;&amp;scy;&amp;ocy;-&amp;Pcy;&amp;rcy;&amp;iecy;&amp;ocy;&amp;bcy;&amp;rcy;&amp;acy;&amp;zhcy;&amp;iecy;&amp;ncy;&amp;scy;&amp;kcy;&amp;acy;&amp;yacy; &amp;tscy;&amp;iecy;&amp;rcy;&amp;kcy;&amp;ocy;&amp;vcy;&amp;sof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000504"/>
            <a:ext cx="15906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Сонково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Сонко́во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посёлок городского типа (рабочий посёлок),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 Тверской области России. Расположен в северо-восточной части области, в 127 километрах к северо-востоку от Твери. Крупный железнодорожный узел на пересечении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Иваново-Рыбинско-Псковского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широтного хода (линия Рыбинск — Бежецк — Бологое) и Савёловского железнодорожного радиуса (линия Москва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Савёлово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Сонково — Мга — Санкт-Петербург).</a:t>
            </a:r>
          </a:p>
          <a:p>
            <a:endParaRPr lang="ru-RU" dirty="0"/>
          </a:p>
        </p:txBody>
      </p:sp>
      <p:pic>
        <p:nvPicPr>
          <p:cNvPr id="5" name="Рисунок 3" descr="http://www.gerbocenter.ru/images/sonkov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14313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http://www.gerbocenter.ru/images/sonkovo_f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285728"/>
            <a:ext cx="1571650" cy="106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арта города Сонков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Обелиск Победы в Сонкове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Спасская церковь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Бюст дважды Героя Советского Союза летчика-штурмовика В.И.Андрианова. 1950 г</a:t>
            </a:r>
          </a:p>
          <a:p>
            <a:endParaRPr lang="ru-RU" dirty="0"/>
          </a:p>
        </p:txBody>
      </p:sp>
      <p:pic>
        <p:nvPicPr>
          <p:cNvPr id="5" name="Picture 4" descr="Файл:Sonkovo memori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64305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Фото. с сайта http://gaper.narod.ru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86256"/>
            <a:ext cx="271144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Кесова гора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Ке́сова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Гора́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посёлок городского типа, административный центр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Кесовогорского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Тверской области России.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население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3758жителей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&amp;Kcy;&amp;acy;&amp;rcy;&amp;tcy;&amp;acy; &amp;gcy;&amp;ocy;&amp;rcy;&amp;ocy;&amp;dcy;&amp;acy; &amp;Kcy;&amp;iecy;&amp;scy;&amp;ocy;&amp;vcy;&amp;acy; &amp;Gcy;&amp;ocy;&amp;rcy;&amp;a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86337" y="1624806"/>
            <a:ext cx="33623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http://www.gerbocenter.ru/images/kesg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14313"/>
            <a:ext cx="10922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http://www.gerbocenter.ru/images/kesgor_f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428625"/>
            <a:ext cx="14287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Никольская церковь</a:t>
            </a:r>
          </a:p>
          <a:p>
            <a:r>
              <a:rPr lang="ru-RU" dirty="0" smtClean="0"/>
              <a:t>Часовня князя Владимира.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dmin\Desktop\kes_nik_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000240"/>
            <a:ext cx="2011376" cy="2571768"/>
          </a:xfrm>
          <a:prstGeom prst="rect">
            <a:avLst/>
          </a:prstGeom>
          <a:noFill/>
        </p:spPr>
      </p:pic>
      <p:pic>
        <p:nvPicPr>
          <p:cNvPr id="9219" name="Picture 3" descr="C:\Users\Admin\Desktop\kesgoravlravn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2073279" cy="26606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dirty="0" smtClean="0"/>
              <a:t>ашин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Ка́шин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один из древнейших городов Тверской земли, административный центр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Кашинского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Тверской области России.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14475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10" descr="http://www.gerbocenter.ru/images/kash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14313"/>
            <a:ext cx="12350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http://www.gerbocenter.ru/images/kashin_f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57188"/>
            <a:ext cx="1500188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&amp;Kcy;&amp;acy;&amp;rcy;&amp;tcy;&amp;acy; &amp;gcy;&amp;ocy;&amp;rcy;&amp;ocy;&amp;dcy;&amp;acy; &amp;Kcy;&amp;acy;&amp;shcy;&amp;icy;&amp;n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r>
              <a:rPr lang="ru-RU" dirty="0" smtClean="0"/>
              <a:t>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Вознесенский собор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Клобуков монастырь</a:t>
            </a:r>
          </a:p>
          <a:p>
            <a:endParaRPr lang="ru-RU" dirty="0"/>
          </a:p>
        </p:txBody>
      </p:sp>
      <p:pic>
        <p:nvPicPr>
          <p:cNvPr id="5" name="Picture 10" descr="&amp;Vcy;&amp;ocy;&amp;scy;&amp;kcy;&amp;rcy;&amp;iecy;&amp;scy;&amp;iecy;&amp;ncy;&amp;scy;&amp;kcy;&amp;icy;&amp;jcy; &amp;scy;&amp;ocy;&amp;bcy;&amp;ocy;&amp;rcy; &amp;vcy; &amp;gcy;. &amp;Kcy;&amp;acy;&amp;shcy;&amp;icy;&amp;ncy;&amp;iecy;, &amp;Scy;&amp;ocy;&amp;bcy;&amp;ocy;&amp;r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571612"/>
            <a:ext cx="2071702" cy="176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&amp;Vcy;&amp;ocy;&amp;zcy;&amp;ncy;&amp;iecy;&amp;scy;&amp;iecy;&amp;ncy;&amp;scy;&amp;kcy;&amp;icy;&amp;jcy; &amp;scy;&amp;ocy;&amp;bcy;&amp;ocy;&amp;rcy;, &amp;Scy;&amp;ocy;&amp;bcy;&amp;ocy;&amp;r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496"/>
            <a:ext cx="31067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&amp;Kcy;&amp;lcy;&amp;ocy;&amp;bcy;&amp;ucy;&amp;kcy;&amp;ocy;&amp;vcy; &amp;mcy;&amp;ocy;&amp;ncy;&amp;acy;&amp;scy;&amp;tcy;&amp;ycy;&amp;rcy;&amp;softcy;, &amp;Mcy;&amp;ocy;&amp;ncy;&amp;acy;&amp;scy;&amp;tcy;&amp;ycy;&amp;rcy;&amp;sof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00570"/>
            <a:ext cx="26797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Тверь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Тверь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1931—1990 гг. 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Кали́нин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 — город в России, административный центр Тверской области и Калининского района, расположенный на берегах реки Волги в районе впадения в неё рек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Тьмаки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Тверцы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8" descr="Герб города Тве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14313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Флаг города Твер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57188"/>
            <a:ext cx="1428750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&amp;Kcy;&amp;acy;&amp;rcy;&amp;tcy;&amp;acy; &amp;gcy;&amp;ocy;&amp;rcy;&amp;ocy;&amp;dcy;&amp;acy; &amp;Tcy;&amp;vcy;&amp;iecy;&amp;rcy;&amp;soft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071678"/>
            <a:ext cx="40386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Зоны  Тверской области</a:t>
            </a:r>
            <a:endParaRPr lang="ru-RU" dirty="0"/>
          </a:p>
        </p:txBody>
      </p:sp>
      <p:pic>
        <p:nvPicPr>
          <p:cNvPr id="2050" name="Picture 2" descr="C:\Users\Admin\Desktop\858443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358246" cy="49292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r>
              <a:rPr lang="ru-RU" dirty="0" smtClean="0"/>
              <a:t>остопримечательности</a:t>
            </a:r>
            <a:endParaRPr lang="ru-RU" dirty="0"/>
          </a:p>
        </p:txBody>
      </p:sp>
      <p:pic>
        <p:nvPicPr>
          <p:cNvPr id="5" name="Picture 2" descr="&amp;Pcy;&amp;acy;&amp;mcy;&amp;yacy;&amp;tcy;&amp;ncy;&amp;icy;&amp;kcy; &amp;Acy;&amp;fcy;&amp;acy;&amp;ncy;&amp;acy;&amp;scy;&amp;icy;&amp;yucy; &amp;Ncy;&amp;icy;&amp;kcy;&amp;icy;&amp;tcy;&amp;icy;&amp;ncy;&amp;u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643182"/>
            <a:ext cx="180498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&amp;Pcy;&amp;acy;&amp;mcy;&amp;yacy;&amp;tcy;&amp;ncy;&amp;icy;&amp;kcy; &amp;Acy;.&amp;Scy;. &amp;Pcy;&amp;ucy;&amp;shcy;&amp;kcy;&amp;icy;&amp;ncy;&amp;u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256"/>
            <a:ext cx="214314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&amp;Tcy;&amp;vcy;&amp;iecy;&amp;rcy;&amp;scy;&amp;kcy;&amp;ocy;&amp;jcy; &amp;kcy;&amp;rcy;&amp;acy;&amp;iecy;&amp;vcy;&amp;iecy;&amp;dcy;&amp;chcy;&amp;iecy;&amp;scy;&amp;kcy;&amp;icy;&amp;jcy; &amp;mcy;&amp;ucy;&amp;zcy;&amp;iecy;&amp;j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143116"/>
            <a:ext cx="214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&amp;TScy;&amp;iecy;&amp;rcy;&amp;kcy;&amp;ocy;&amp;vcy;&amp;softcy; &amp;Bcy;&amp;iecy;&amp;lcy;&amp;ocy;&amp;jcy; &amp;Tcy;&amp;rcy;&amp;ocy;&amp;icy;&amp;ts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357298"/>
            <a:ext cx="17811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2143116"/>
            <a:ext cx="3500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Афанасию Никитину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Тверской краеведческий музей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Церковь Белой Троицы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А.С. Пушкину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Коноково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Конако́во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город в России, административный центр Конаковского района 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39345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расположен на берегу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Иваньковского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водохранилища на Волге, в 82 км к юго-востоку от Твери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9" descr="герб города Конак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85750"/>
            <a:ext cx="10001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лаг города Конаков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357188"/>
            <a:ext cx="1285875" cy="85725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7" name="Picture 2" descr="&amp;Kcy;&amp;acy;&amp;rcy;&amp;tcy;&amp;acy; &amp;gcy;&amp;ocy;&amp;rcy;&amp;ocy;&amp;dcy;&amp;acy; &amp;Kcy;&amp;ocy;&amp;ncy;&amp;acy;&amp;kcy;&amp;ocy;&amp;vcy;&amp;o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67954" y="1600200"/>
            <a:ext cx="33990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Гвардейский миномет «Катюша», Памятник</a:t>
            </a:r>
          </a:p>
          <a:p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Карачарово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Усадьба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Церковь Рождества Богородицы</a:t>
            </a:r>
          </a:p>
          <a:p>
            <a:endParaRPr lang="ru-RU" dirty="0"/>
          </a:p>
        </p:txBody>
      </p:sp>
      <p:pic>
        <p:nvPicPr>
          <p:cNvPr id="5" name="Picture 4" descr="&amp;Gcy;&amp;vcy;&amp;acy;&amp;rcy;&amp;dcy;&amp;iecy;&amp;jcy;&amp;scy;&amp;kcy;&amp;icy;&amp;jcy; &amp;mcy;&amp;icy;&amp;ncy;&amp;ocy;&amp;mcy;&amp;iecy;&amp;tcy; «&amp;Kcy;&amp;acy;&amp;tcy;&amp;yucy;&amp;shcy;&amp;acy;», &amp;Pcy;&amp;acy;&amp;mcy;&amp;yacy;&amp;tcy;&amp;ncy;&amp;icy;&amp;k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857364"/>
            <a:ext cx="2543164" cy="198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&amp;TScy;&amp;iecy;&amp;rcy;&amp;kcy;&amp;ocy;&amp;vcy;&amp;softcy; &amp;Rcy;&amp;ocy;&amp;zhcy;&amp;dcy;&amp;iecy;&amp;scy;&amp;tcy;&amp;vcy;&amp;acy; &amp;Bcy;&amp;ocy;&amp;gcy;&amp;ocy;&amp;rcy;&amp;ocy;&amp;dcy;&amp;icy;&amp;tscy;&amp;ycy; &amp;vcy; &amp;scy;&amp;iecy;&amp;lcy;&amp;iecy; &amp;Gcy;&amp;ocy;&amp;rcy;&amp;ocy;&amp;dcy;&amp;ncy;&amp;yacy;, &amp;Pcy;&amp;ocy;&amp;scy;&amp;iecy;&amp;lcy;&amp;o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00438"/>
            <a:ext cx="28003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&amp;Kcy;&amp;acy;&amp;rcy;&amp;acy;&amp;chcy;&amp;acy;&amp;rcy;&amp;ocy;&amp;vcy;&amp;ocy;, &amp;Ucy;&amp;scy;&amp;acy;&amp;dcy;&amp;softcy;&amp;b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857760"/>
            <a:ext cx="26797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Торжок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Торжо́к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город (с 1775) областного подчинения в России,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Торжокского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 Тверской области России (в состав района не входит).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46031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год).</a:t>
            </a:r>
          </a:p>
          <a:p>
            <a:endParaRPr lang="ru-RU" dirty="0"/>
          </a:p>
        </p:txBody>
      </p:sp>
      <p:pic>
        <p:nvPicPr>
          <p:cNvPr id="5" name="Рисунок 3" descr="http://www.gerbocenter.ru/images/torzho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50"/>
            <a:ext cx="1000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http://www.gerbocenter.ru/images/torzhok_f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28604"/>
            <a:ext cx="1571625" cy="92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 descr="Карта города Торжо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r>
              <a:rPr lang="ru-RU" dirty="0" smtClean="0"/>
              <a:t>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 Борисоглебского монастыря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Церковь Георгия Победоносца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Михайло-Архангельский храм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Церковь Входа Господня в Иерусалим (слева)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Спасо-Преображенский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собор</a:t>
            </a:r>
          </a:p>
          <a:p>
            <a:endParaRPr lang="ru-RU" dirty="0"/>
          </a:p>
        </p:txBody>
      </p:sp>
      <p:pic>
        <p:nvPicPr>
          <p:cNvPr id="5" name="Picture 6" descr="File:Михайло-Архангельский хра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714488"/>
            <a:ext cx="2500339" cy="165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File:Torzhok 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357694"/>
            <a:ext cx="2714644" cy="200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Файл:Надвратная Спасская церковь Борисоглебского монастыр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857625"/>
            <a:ext cx="1928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ile:Torzhok 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428868"/>
            <a:ext cx="2771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Кувшиново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Кувши́ново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город на северо-западе России, районный центр в Тверской области, в 120 км к западу от Твери, на реке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Осуга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устье реки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Негочь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Железнодорожная станция на ветке Лихославль — Соблаго. Через город проходит автомобильное шоссе Торжок — Осташков. Также в городе находится станция узкоколейной железной дороги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Ранцевского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торфопредприятия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9" descr="http://www.gerbocenter.ru/images/kuvsino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14313"/>
            <a:ext cx="928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http://www.gerbocenter.ru/images/kuvsinov_f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428625"/>
            <a:ext cx="1357312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&amp;Kcy;&amp;acy;&amp;rcy;&amp;tcy;&amp;acy; &amp;gcy;&amp;ocy;&amp;rcy;&amp;ocy;&amp;dcy;&amp;acy; &amp;Kcy;&amp;ucy;&amp;vcy;&amp;shcy;&amp;icy;&amp;ncy;&amp;ocy;&amp;vcy;&amp;o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43050"/>
            <a:ext cx="4038600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r>
              <a:rPr lang="ru-RU" dirty="0" smtClean="0"/>
              <a:t>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Камень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Следовик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Памятник истории</a:t>
            </a: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Прямухино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Усадьба</a:t>
            </a:r>
          </a:p>
          <a:p>
            <a:endParaRPr lang="ru-RU" dirty="0"/>
          </a:p>
        </p:txBody>
      </p:sp>
      <p:pic>
        <p:nvPicPr>
          <p:cNvPr id="5" name="Picture 2" descr="&amp;Kcy;&amp;acy;&amp;mcy;&amp;iecy;&amp;ncy;&amp;softcy; &amp;Scy;&amp;lcy;&amp;iecy;&amp;dcy;&amp;ocy;&amp;vcy;&amp;icy;&amp;kcy;, &amp;Pcy;&amp;acy;&amp;mcy;&amp;yacy;&amp;tcy;&amp;ncy;&amp;icy;&amp;kcy; &amp;icy;&amp;scy;&amp;tcy;&amp;ocy;&amp;rcy;&amp;icy;&amp;i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857364"/>
            <a:ext cx="2567006" cy="191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&amp;Pcy;&amp;rcy;&amp;yacy;&amp;mcy;&amp;ucy;&amp;khcy;&amp;icy;&amp;ncy;&amp;ocy;, &amp;Ucy;&amp;scy;&amp;acy;&amp;dcy;&amp;softcy;&amp;b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071942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&amp;Kcy;&amp;ucy;&amp;vcy;&amp;shcy;&amp;icy;&amp;ncy;&amp;ocy;&amp;vcy;&amp;ocy;, &amp;Gcy;&amp;ocy;&amp;rcy;&amp;ocy;&amp;d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14818"/>
            <a:ext cx="27860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Спирово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Спи́рово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посёлок городского типа,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Спировского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 Тверской области России.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5866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житель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20107год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 80 км к северо-западу от областного центра. Железнодорожная станция на линии Москва — Санкт-Петербург.</a:t>
            </a:r>
          </a:p>
          <a:p>
            <a:endParaRPr lang="ru-RU" dirty="0"/>
          </a:p>
        </p:txBody>
      </p:sp>
      <p:pic>
        <p:nvPicPr>
          <p:cNvPr id="5" name="Рисунок 3" descr="герб спировского рай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28"/>
            <a:ext cx="9286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Флаг Cпировского райо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428625"/>
            <a:ext cx="12858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а города Спиров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67954" y="1600200"/>
            <a:ext cx="33990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Храм Веры </a:t>
            </a:r>
            <a:r>
              <a:rPr lang="ru-RU" dirty="0" smtClean="0"/>
              <a:t>Н</a:t>
            </a:r>
            <a:r>
              <a:rPr lang="ru-RU" dirty="0" smtClean="0"/>
              <a:t>адежды</a:t>
            </a:r>
          </a:p>
          <a:p>
            <a:r>
              <a:rPr lang="ru-RU" dirty="0" smtClean="0"/>
              <a:t>Храм благочиния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85988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43050"/>
            <a:ext cx="2787660" cy="2143140"/>
          </a:xfrm>
          <a:prstGeom prst="rect">
            <a:avLst/>
          </a:prstGeom>
          <a:noFill/>
        </p:spPr>
      </p:pic>
      <p:pic>
        <p:nvPicPr>
          <p:cNvPr id="10243" name="Picture 3" descr="C:\Users\Admin\Desktop\Бирюче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429000"/>
            <a:ext cx="2686053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Максатиха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Макса́тиха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посёлок городского типа,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Максатихинского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 Тверской области России.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7769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жителей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 на реке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между впадением в неё рек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Волчина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Ривица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117 км к северу от областного центра. Железнодорожная станция на линии Бологое — Сонково — Рыбинск.</a:t>
            </a:r>
          </a:p>
          <a:p>
            <a:endParaRPr lang="ru-RU" dirty="0"/>
          </a:p>
        </p:txBody>
      </p:sp>
      <p:pic>
        <p:nvPicPr>
          <p:cNvPr id="5" name="Picture 2" descr="C:\Users\Слава\Desktop\Проектная работа на конференцию\0_96768_b2194027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14313"/>
            <a:ext cx="1071563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http://www.vexillographia.ru/russia/subjects/towns/images/maxatih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357188"/>
            <a:ext cx="1285875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Карта города Максатих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Весьегонск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Весьего́нск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город на северо-западе России, административный центр Весьегонского района 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6286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90px-Coat_of_Arms_of_Vesegonsk_(Tver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85728"/>
            <a:ext cx="857250" cy="1076325"/>
          </a:xfrm>
          <a:prstGeom prst="rect">
            <a:avLst/>
          </a:prstGeom>
          <a:noFill/>
        </p:spPr>
      </p:pic>
      <p:pic>
        <p:nvPicPr>
          <p:cNvPr id="1028" name="Picture 4" descr="C:\Users\Admin\Desktop\11-3-karta-vesjegonska-29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9381" y="1600200"/>
            <a:ext cx="311623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Всехсвятская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(Рождества Христова) церковь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Краеведческий музей им. Антона Ефимовича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Смусенка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Братское кладбище советских солдат</a:t>
            </a:r>
          </a:p>
          <a:p>
            <a:endParaRPr lang="ru-RU" dirty="0"/>
          </a:p>
        </p:txBody>
      </p:sp>
      <p:pic>
        <p:nvPicPr>
          <p:cNvPr id="5" name="Picture 4" descr="C:\Users\Слава\Desktop\Проектная работа на конференцию\800px-Hram_mak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95975" y="1071546"/>
            <a:ext cx="3248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Слава\Desktop\Проектная работа на конференцию\794px-Muzeum_sm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000372"/>
            <a:ext cx="3160712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лава\Desktop\Проектная работа на конференцию\800px-Bratskoje_kladb_maksatikh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714883"/>
            <a:ext cx="3238500" cy="21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Рамешки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Ра́мешки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посёлок городского типа,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Рамешковского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 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4167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жителей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год).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 в 64 км к северу от областного центра, на старом шоссе «Тверь— Бежецк». Автодорога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Р84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«Тверь—Бежецк—Весьегонск—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Устюжина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 имеет транзитный обход (восточнее посёлка). На север от Рамешек идёт дорога областного значения на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Максатиху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Косковскую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Горку), на юго-запад — местная дорога на Лихославль (через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Замытье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Никольское).</a:t>
            </a:r>
          </a:p>
          <a:p>
            <a:endParaRPr lang="ru-RU" dirty="0"/>
          </a:p>
        </p:txBody>
      </p:sp>
      <p:pic>
        <p:nvPicPr>
          <p:cNvPr id="7" name="Рисунок 3" descr="http://www.gerbocenter.ru/images/rameshk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128591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http://www.gerbocenter.ru/images/rameshki_f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1" y="285728"/>
            <a:ext cx="1714488" cy="1000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 descr="Карта города Рамеш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центре посёлка — церковный комплекс, состоящий из Троицкой церкви (1778—1784 гг.) и церкви-колокольни святого Александра Невского (1830—1837 гг.). Напротив церковного комплекса, в сквере — бронзовый бюст в честь дважды Героя Советского Союза Алексея Семёновича Смирнова (родился в д.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Пальцево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Рамешковского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района), а также памятный знак в честь 450-летия посёлка.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Лихославль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Лихосла́вль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город в России,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Лихославльского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 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 — 11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790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жителя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Слава\Desktop\Проектная работа на конференцию\Coat_of_Arms_of_Likhoslavl_(Tver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14313"/>
            <a:ext cx="10223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Флаг города Лихославль и Лихославльского райо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28625"/>
            <a:ext cx="12144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арта города Лихославл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66835" y="1600200"/>
            <a:ext cx="34013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Лихославле будет интересно посмотреть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обелиск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память павшим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лихославльцам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годы Великой Отечественной войны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Свято-Успенский храм Божьей Матери</a:t>
            </a:r>
          </a:p>
          <a:p>
            <a:endParaRPr lang="ru-RU" dirty="0"/>
          </a:p>
        </p:txBody>
      </p:sp>
      <p:pic>
        <p:nvPicPr>
          <p:cNvPr id="5" name="Picture 2" descr="C:\Users\Слава\Desktop\Проектная работа на конференцию\obelisk_v_pamjat_pavshim_lihoslavlc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071546"/>
            <a:ext cx="27336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Слава\Desktop\Проектная работа на конференцию\800px-Likhoslavl_Dormition_church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14818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dirty="0" smtClean="0"/>
              <a:t>имры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Ки́мры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 в России, административный центр Кимрского района Тверской области (в состав района не входит).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48290 человек (2010; 1926 — 19 000; 1939 — 35 000; 1959 — 41 000; 1970 — 53 000; 1979 — 58 700, 1992 — 61 800).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расположен на Волге, при впадении в неё речки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Кимрка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133 км к востоку от Твери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8" descr="герб города Ким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1285884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флаг города Ким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1571636" cy="992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 descr="&amp;Kcy;&amp;acy;&amp;rcy;&amp;tcy;&amp;acy; &amp;gcy;&amp;ocy;&amp;rcy;&amp;ocy;&amp;dcy;&amp;acy; &amp;Kcy;&amp;icy;&amp;mcy;&amp;rcy;&amp;y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Белый городок, Церковь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Крева, Сельскохозяйственный центр</a:t>
            </a:r>
          </a:p>
          <a:p>
            <a:endParaRPr lang="ru-RU" dirty="0"/>
          </a:p>
        </p:txBody>
      </p:sp>
      <p:pic>
        <p:nvPicPr>
          <p:cNvPr id="5" name="Picture 2" descr="&amp;Bcy;&amp;iecy;&amp;lcy;&amp;ycy;&amp;jcy; &amp;gcy;&amp;ocy;&amp;rcy;&amp;ocy;&amp;dcy;&amp;ocy;&amp;kcy;, &amp;TScy;&amp;iecy;&amp;rcy;&amp;kcy;&amp;ocy;&amp;vcy;&amp;soft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&amp;Kcy;&amp;icy;&amp;mcy;&amp;rcy;&amp;ycy;, &amp;Gcy;&amp;ocy;&amp;rcy;&amp;ocy;&amp;d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14818"/>
            <a:ext cx="400052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Калязин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Каля́зин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город в России, административный центр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Калязинского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 — 13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025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жителя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9" descr="http://www.gerbocenter.ru/images/kala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1262050" cy="137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" descr="http://www.gerbocenter.ru/images/kalaz_f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24"/>
            <a:ext cx="1643051" cy="1071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 descr="&amp;Kcy;&amp;acy;&amp;rcy;&amp;tcy;&amp;acy; &amp;gcy;&amp;ocy;&amp;rcy;&amp;ocy;&amp;dcy;&amp;acy; &amp;Kcy;&amp;acy;&amp;lcy;&amp;yacy;&amp;zcy;&amp;icy;&amp;n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Памятник Святому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Макарию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Калязинскому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Колокольня Николаевского собора, Церковь</a:t>
            </a:r>
          </a:p>
          <a:p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Калабриево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Усадьба</a:t>
            </a:r>
          </a:p>
          <a:p>
            <a:endParaRPr lang="ru-RU" dirty="0"/>
          </a:p>
        </p:txBody>
      </p:sp>
      <p:pic>
        <p:nvPicPr>
          <p:cNvPr id="5" name="Picture 2" descr="&amp;Kcy;&amp;acy;&amp;lcy;&amp;acy;&amp;bcy;&amp;rcy;&amp;icy;&amp;iecy;&amp;vcy;&amp;ocy;, &amp;Ucy;&amp;scy;&amp;acy;&amp;dcy;&amp;softcy;&amp;bcy;&amp;a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7"/>
            <a:ext cx="307183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&amp;Pcy;&amp;acy;&amp;mcy;&amp;yacy;&amp;tcy;&amp;ncy;&amp;icy;&amp;kcy; &amp;Scy;&amp;vcy;&amp;yacy;&amp;tcy;&amp;ocy;&amp;mcy;&amp;ucy; &amp;Mcy;&amp;acy;&amp;kcy;&amp;acy;&amp;rcy;&amp;icy;&amp;yucy; &amp;Kcy;&amp;acy;&amp;lcy;&amp;yacy;&amp;zcy;&amp;icy;&amp;ncy;&amp;scy;&amp;kcy;&amp;ocy;&amp;mcy;&amp;ucy;, &amp;Pcy;&amp;acy;&amp;mcy;&amp;yacy;&amp;tcy;&amp;ncy;&amp;i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86124"/>
            <a:ext cx="28432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Ста́рица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город в России, административный центр Старицкого района 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7872 человека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расположен на восточной окраине Валдайской возвышенности, пристань на Волге, в 12 км от одноимённой железнодорожной станции, в 65 км к юго-западу от Твери.</a:t>
            </a:r>
          </a:p>
          <a:p>
            <a:endParaRPr lang="ru-RU" dirty="0"/>
          </a:p>
        </p:txBody>
      </p:sp>
      <p:pic>
        <p:nvPicPr>
          <p:cNvPr id="5" name="Рисунок 3" descr="C:\Documents and Settings\Света\Рабочий стол\06S1865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14313"/>
            <a:ext cx="12144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http://www.vexillographia.ru/russia/subjects/towns/images/starits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5" y="357167"/>
            <a:ext cx="1785950" cy="107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а города Стариц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настоящему времени в Весьегонске сохранились церкви: Казанская (1811 г.), Троицкая (1868 г.), Иоанна Предтечи (деревянная, 1903 г.). Имеется краеведческий музей, музей "Рака", музей ремесел. В 2007 году установлен поклонный крест памяти затопленных святынь. По реке можно попасть в Дарвинский заповедник в музей "Природы" и к часовне посвященной матери Ивана Грозного Елены Глинской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1000-865-3059b2caf00d7b9b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357298"/>
            <a:ext cx="1928826" cy="2428892"/>
          </a:xfrm>
          <a:prstGeom prst="rect">
            <a:avLst/>
          </a:prstGeom>
          <a:noFill/>
        </p:spPr>
      </p:pic>
      <p:pic>
        <p:nvPicPr>
          <p:cNvPr id="2052" name="Picture 4" descr="C:\Users\Admin\Desktop\23238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143380"/>
            <a:ext cx="2000264" cy="2143140"/>
          </a:xfrm>
          <a:prstGeom prst="rect">
            <a:avLst/>
          </a:prstGeom>
          <a:noFill/>
        </p:spPr>
      </p:pic>
      <p:pic>
        <p:nvPicPr>
          <p:cNvPr id="2053" name="Picture 5" descr="C:\Users\Admin\Desktop\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357298"/>
            <a:ext cx="2106614" cy="2438400"/>
          </a:xfrm>
          <a:prstGeom prst="rect">
            <a:avLst/>
          </a:prstGeom>
          <a:noFill/>
        </p:spPr>
      </p:pic>
      <p:pic>
        <p:nvPicPr>
          <p:cNvPr id="2054" name="Picture 6" descr="C:\Users\Admin\Desktop\X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143380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Свято-Успенский монастырь в 1910 году, фото Сергея Михайловича Прокудина-Горского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Преображенская (Никольская) церковь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Ильинская церковь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Борисоглебский собор</a:t>
            </a:r>
          </a:p>
          <a:p>
            <a:endParaRPr lang="ru-RU" dirty="0"/>
          </a:p>
        </p:txBody>
      </p:sp>
      <p:pic>
        <p:nvPicPr>
          <p:cNvPr id="5" name="Picture 4" descr="File:Chucrch in Staritsa 1447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428868"/>
            <a:ext cx="2571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ile:Holy Assumption Monastery Star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357694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le:Ilyinskaya Chucrch in Starit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285992"/>
            <a:ext cx="2643187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File:Tower in Starit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429132"/>
            <a:ext cx="221454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Зубцов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Город в России, административный центр </a:t>
            </a:r>
            <a:r>
              <a:rPr lang="ru-RU" dirty="0" err="1" smtClean="0"/>
              <a:t>Зубцовского</a:t>
            </a:r>
            <a:r>
              <a:rPr lang="ru-RU" dirty="0" smtClean="0"/>
              <a:t> района Тверской области. Исторический город общегосударственного значения. Население - 6373 </a:t>
            </a:r>
            <a:r>
              <a:rPr lang="ru-RU" dirty="0" smtClean="0"/>
              <a:t>чел.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Admin\Desktop\zubcov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3714776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Церковь успения Божией Матери</a:t>
            </a:r>
          </a:p>
          <a:p>
            <a:r>
              <a:rPr lang="ru-RU" dirty="0" smtClean="0"/>
              <a:t>Мост к церкви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IMG_1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143248"/>
            <a:ext cx="2646380" cy="2571768"/>
          </a:xfrm>
          <a:prstGeom prst="rect">
            <a:avLst/>
          </a:prstGeom>
          <a:noFill/>
        </p:spPr>
      </p:pic>
      <p:pic>
        <p:nvPicPr>
          <p:cNvPr id="13315" name="Picture 3" descr="C:\Users\Admin\Desktop\17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500174"/>
            <a:ext cx="2449513" cy="189387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Ржев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Ржев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город (с 1216) в России, административный центр Ржевского района Тверской области. В состав района не входит.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«Город воинской славы» (2007), награждён орденом Отечественной войны I степени (1978).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59804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человек, по оценке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Тверьстата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1 января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года, площадь города — 56,17 км².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3" descr="http://www.gerbocenter.ru/images/Rzhev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14313"/>
            <a:ext cx="12144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http://www.gerbocenter.ru/images/rzhev_f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500063"/>
            <a:ext cx="1285875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Карта города Рже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57364"/>
            <a:ext cx="4038600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pic>
        <p:nvPicPr>
          <p:cNvPr id="5" name="Picture 10" descr="Файл:Смоленская церковь при епархиальном училище (Ржев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500174"/>
            <a:ext cx="242886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Файл:Церковь Новомучеников и Исповедников Российски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7238" y="4143375"/>
            <a:ext cx="20367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Файл:Церковь Великомученицы Варавры (Ржев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379913"/>
            <a:ext cx="185737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786050" y="2332037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Храм Вознесения Господня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Церковь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Оковецкой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иконы Божией Матери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Церковь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Новомучеников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Исповедников Российских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Церковь Великомученицы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Варавры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Смоленская церковь при епархиальном училище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Часовня Николая Чудотворца</a:t>
            </a:r>
          </a:p>
          <a:p>
            <a:endParaRPr lang="ru-RU" dirty="0"/>
          </a:p>
        </p:txBody>
      </p:sp>
      <p:pic>
        <p:nvPicPr>
          <p:cNvPr id="11" name="Picture 4" descr="File:Okovetskaya Church in Rzhe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643437"/>
            <a:ext cx="20558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Файл:Фонтан в парке железнодорожников (Ржев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51435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ile:Храм Вознесения Господня (Ржев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2143116"/>
            <a:ext cx="20716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Оленино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Оле́нино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посёлок городского типа,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Оленинского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 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4829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человек, по оценке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Тверьстата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1 января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 в 178 км к юго-западу от областного центра, в 5 км от федеральной автомагистрали «Балтия». Железнодорожная станция на линии Москва — Рига.</a:t>
            </a:r>
          </a:p>
          <a:p>
            <a:endParaRPr lang="ru-RU" dirty="0"/>
          </a:p>
        </p:txBody>
      </p:sp>
      <p:pic>
        <p:nvPicPr>
          <p:cNvPr id="6" name="Рисунок 3" descr="http://www.gerbocenter.ru/images/olenin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10715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http://www.gerbocenter.ru/images/olenino_f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428625"/>
            <a:ext cx="15001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арта города Оленин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86337" y="1624806"/>
            <a:ext cx="33623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Краеведческий музей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Аллея Героев и мемориал погибшим землякам на пл. Победы</a:t>
            </a:r>
          </a:p>
          <a:p>
            <a:endParaRPr lang="ru-RU" dirty="0"/>
          </a:p>
        </p:txBody>
      </p:sp>
      <p:pic>
        <p:nvPicPr>
          <p:cNvPr id="5" name="Picture 2" descr="Файл:Мемориал в Оленин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5718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Файл:Olenin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286124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Файл:Мемориальное кладбище в Оленин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9162" y="4286256"/>
            <a:ext cx="31448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Бе́лый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город в России, административный центр Бельского района 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3268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(2017 год)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9" descr="http://www.gerbocenter.ru/images/bel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14313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http://www.gerbocenter.ru/images/bely_f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57188"/>
            <a:ext cx="1500187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Карта города Бел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357313"/>
            <a:ext cx="357187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Торопец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Торо́пец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город (с 1777) в России,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Торопецкого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 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12092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жителя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расположен на западе Валдайской возвышенности в 263 км к западу от Твери, на реке Торопе, протекающей в черте города через</a:t>
            </a:r>
            <a:endParaRPr lang="ru-RU" dirty="0"/>
          </a:p>
        </p:txBody>
      </p:sp>
      <p:pic>
        <p:nvPicPr>
          <p:cNvPr id="7" name="Рисунок 3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1357322" cy="130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Флаг Торопецкого райо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214291"/>
            <a:ext cx="1857402" cy="1208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 descr="Карта города Торопец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33962" y="1681956"/>
            <a:ext cx="32670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Корсунско-Богородицкий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собор</a:t>
            </a:r>
          </a:p>
          <a:p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Свято-Тихоновский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монастырь</a:t>
            </a:r>
          </a:p>
          <a:p>
            <a:endParaRPr lang="ru-RU" dirty="0"/>
          </a:p>
        </p:txBody>
      </p:sp>
      <p:pic>
        <p:nvPicPr>
          <p:cNvPr id="5" name="Picture 2" descr="http://toropetz.narod.ru/pics/img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36766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ile:Korsunsko-Bogoroditsky cathedral in Toropets, Rus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33838"/>
            <a:ext cx="4214813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Сандово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Са́ндово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(до 1929 года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Орудово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 — посёлок городского типа,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Сандовского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 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3141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жителей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год).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 у слияния рек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Ратыня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Орудовка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(бассейн Волги), в 248 км к северо-востоку от областного центра. Железнодорожная станция на линии Москва — Калязин — Сонково — Санкт-Петербург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sa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290"/>
            <a:ext cx="1257300" cy="1357322"/>
          </a:xfrm>
          <a:prstGeom prst="rect">
            <a:avLst/>
          </a:prstGeom>
          <a:noFill/>
        </p:spPr>
      </p:pic>
      <p:pic>
        <p:nvPicPr>
          <p:cNvPr id="3075" name="Picture 3" descr="C:\Users\Admin\Desktop\map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85926"/>
            <a:ext cx="4038600" cy="444919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Западная Двина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За́падная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Двина́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город (с 1937) в России, областного подчинения, административный центр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Западнодвинского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8249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20107год).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8" descr="Герб Западнодвинского рай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1114425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http://www.vexillographia.ru/russia/subjects/towns/images/zapdvi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428625"/>
            <a:ext cx="1428750" cy="92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&amp;Kcy;&amp;acy;&amp;rcy;&amp;tcy;&amp;acy; &amp;gcy;&amp;ocy;&amp;rcy;&amp;ocy;&amp;dcy;&amp;acy; &amp;Zcy;&amp;acy;&amp;pcy;&amp;acy;&amp;dcy;&amp;ncy;&amp;acy;&amp;yacy; &amp;Dcy;&amp;vcy;&amp;icy;&amp;ncy;&amp;a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68045" y="1600200"/>
            <a:ext cx="33989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Архитектурный ансамбль 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Кочевицы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Архитектурный ансамбль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Троицкая церковь, Церковь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Церковь Святителя Николая, Церковь</a:t>
            </a:r>
          </a:p>
          <a:p>
            <a:endParaRPr lang="ru-RU" dirty="0"/>
          </a:p>
        </p:txBody>
      </p:sp>
      <p:pic>
        <p:nvPicPr>
          <p:cNvPr id="5" name="Picture 2" descr="&amp;Tcy;&amp;rcy;&amp;ocy;&amp;icy;&amp;tscy;&amp;kcy;&amp;acy;&amp;yacy; &amp;tscy;&amp;iecy;&amp;rcy;&amp;kcy;&amp;ocy;&amp;vcy;&amp;softcy;, &amp;TScy;&amp;iecy;&amp;rcy;&amp;kcy;&amp;ocy;&amp;vcy;&amp;soft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&amp;TScy;&amp;iecy;&amp;rcy;&amp;kcy;&amp;ocy;&amp;vcy;&amp;softcy; &amp;Scy;&amp;vcy;&amp;yacy;&amp;tcy;&amp;icy;&amp;tcy;&amp;iecy;&amp;lcy;&amp;yacy; &amp;Ncy;&amp;icy;&amp;kcy;&amp;ocy;&amp;lcy;&amp;acy;&amp;yacy;, &amp;TScy;&amp;iecy;&amp;rcy;&amp;kcy;&amp;ocy;&amp;v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786188"/>
            <a:ext cx="28940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&amp;Acy;&amp;rcy;&amp;khcy;&amp;icy;&amp;tcy;&amp;iecy;&amp;kcy;&amp;tcy;&amp;ucy;&amp;rcy;&amp;ncy;&amp;ycy;&amp;jcy; &amp;acy;&amp;ncy;&amp;scy;&amp;acy;&amp;mcy;&amp;bcy;&amp;lcy;&amp;softcy; &amp;dcy;. &amp;Kcy;&amp;ocy;&amp;chcy;&amp;iecy;&amp;vcy;&amp;icy;&amp;tscy;&amp;ycy;, &amp;Acy;&amp;rcy;&amp;khcy;&amp;icy;&amp;tcy;&amp;iecy;&amp;kcy;&amp;tcy;&amp;ucy;&amp;rcy;&amp;ncy;&amp;ycy;&amp;jcy; &amp;acy;&amp;ncy;&amp;scy;&amp;acy;&amp;mcy;&amp;bcy;&amp;lcy;&amp;sof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000636"/>
            <a:ext cx="24653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Жарковский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Жарко́вский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посёлок городского типа, административный центр Жарковского района Тверской области России.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4828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жителей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год).</a:t>
            </a:r>
          </a:p>
          <a:p>
            <a:endParaRPr lang="ru-RU" dirty="0"/>
          </a:p>
        </p:txBody>
      </p:sp>
      <p:pic>
        <p:nvPicPr>
          <p:cNvPr id="5" name="Рисунок 9" descr="герб Жарковского рай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4313"/>
            <a:ext cx="11636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флаг Жарковского райо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57188"/>
            <a:ext cx="1357313" cy="928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&amp;Kcy;&amp;acy;&amp;rcy;&amp;tcy;&amp;acy; &amp;gcy;&amp;ocy;&amp;rcy;&amp;ocy;&amp;dcy;&amp;acy; &amp;ZHcy;&amp;acy;&amp;rcy;&amp;kcy;&amp;ocy;&amp;vcy;&amp;scy;&amp;kcy;&amp;icy;&amp;j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67954" y="1600200"/>
            <a:ext cx="33990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Мемориал погибшим воинам </a:t>
            </a:r>
          </a:p>
          <a:p>
            <a:pPr>
              <a:buNone/>
            </a:pPr>
            <a:r>
              <a:rPr lang="ru-RU" dirty="0" smtClean="0"/>
              <a:t>Памятник лётчикам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62900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643050"/>
            <a:ext cx="2622545" cy="2130433"/>
          </a:xfrm>
          <a:prstGeom prst="rect">
            <a:avLst/>
          </a:prstGeom>
          <a:noFill/>
        </p:spPr>
      </p:pic>
      <p:pic>
        <p:nvPicPr>
          <p:cNvPr id="14339" name="Picture 3" descr="C:\Users\Admin\Desktop\59752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29066"/>
            <a:ext cx="257176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Нелидово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Нели́дово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город на северо-западе Российской Федерации,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Нелидовского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 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 — 22 070 жителей (2010 год; 26,1 тыс. по переписи 2002 года).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85750"/>
            <a:ext cx="10001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Флаг города Нелид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428625"/>
            <a:ext cx="1500188" cy="92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Карта города Нелидов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Единственный в Европе резерват ЮНЭСКО. Здесь сохранились реликтовые еловые леса. </a:t>
            </a:r>
          </a:p>
          <a:p>
            <a:endParaRPr lang="ru-RU" dirty="0"/>
          </a:p>
        </p:txBody>
      </p:sp>
      <p:pic>
        <p:nvPicPr>
          <p:cNvPr id="5" name="Picture 35" descr="C:\Users\Слава\Desktop\Проектная работа на конференцию\lands_03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1150" y="1214422"/>
            <a:ext cx="37528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" descr="C:\Users\Слава\Desktop\Проектная работа на конференцию\hydro_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143380"/>
            <a:ext cx="31146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Селижарово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Селижа́рово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поселок городского типа,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Селижаровского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 Тверской области России.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6929 жителей (2010 год).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Посёлок расположен на реке Волге в устье рек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Селижаровки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Песочни, в 189 км к западу от Твери.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Селижарово пересекаются железная дорога Лихославль — Соблаго (есть железнодорожная станция) и автодорога Ржев — Осташков; работает автовокзал. Развивается сеть маршрутных такси.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3" descr="http://www.gerbocenter.ru/images/seliz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14313"/>
            <a:ext cx="1000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http://www.gerbocenter.ru/images/selizar_f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28625"/>
            <a:ext cx="14493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а города Селижаров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Краеведческий музей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Церковь Петра и Павла</a:t>
            </a:r>
          </a:p>
          <a:p>
            <a:endParaRPr lang="ru-RU" dirty="0"/>
          </a:p>
        </p:txBody>
      </p:sp>
      <p:pic>
        <p:nvPicPr>
          <p:cNvPr id="7" name="Picture 2" descr="http://wishivka7.narod.ru/hram/-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25304"/>
            <a:ext cx="4038600" cy="307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Осташков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Осташков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районный центр Тверской области, связанный автомобильными и железными дорогами с Москвой, Петербургом, другими городами России. В этих местах привыкли к туристам и принимают их с любовью. В городе и окрестностях в достаточном количестве имеется все, что нужно для путешественника и отдыхающего.</a:t>
            </a:r>
          </a:p>
          <a:p>
            <a:endParaRPr lang="ru-RU" dirty="0"/>
          </a:p>
        </p:txBody>
      </p:sp>
      <p:pic>
        <p:nvPicPr>
          <p:cNvPr id="5" name="Picture 2" descr="Карта города Осташк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91719" y="1600200"/>
            <a:ext cx="35515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http://www.vexillographia.ru/russia/subjects/towns/images/ostashko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428625"/>
            <a:ext cx="1357312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5" descr="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214313"/>
            <a:ext cx="10715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Собор Троицы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Живоначальной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(1697)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Колокольня Воскресенской церкви(1677-89)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Пристань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Краеведческий музей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Нилова пустынь близ Осташкова</a:t>
            </a:r>
            <a:endParaRPr lang="ru-RU" dirty="0"/>
          </a:p>
        </p:txBody>
      </p:sp>
      <p:pic>
        <p:nvPicPr>
          <p:cNvPr id="5" name="Picture 2" descr="File:Ostashkov sob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750" y="1643050"/>
            <a:ext cx="2000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ile:Ostashkov have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071942"/>
            <a:ext cx="2944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File:Prokudin-Gorskii-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785926"/>
            <a:ext cx="25146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достопримнчательности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Са́ндово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(до 1929 года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Орудово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 — посёлок городского типа,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Сандовского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 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— 3654 жителей (2010 год).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 у слияния рек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Ратыня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Орудовка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(бассейн Волги), в 248 км к северо-востоку от областного центра. Железнодорожная станция на линии Москва — Калязин — Сонково — Санкт-Петербург.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посёлка — А. А. Баранов, избран из числа депутатов в конце 2005 года.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5b28c2378d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5"/>
            <a:ext cx="1808558" cy="1928826"/>
          </a:xfrm>
          <a:prstGeom prst="rect">
            <a:avLst/>
          </a:prstGeom>
          <a:noFill/>
        </p:spPr>
      </p:pic>
      <p:pic>
        <p:nvPicPr>
          <p:cNvPr id="4099" name="Picture 3" descr="C:\Users\Admin\Desktop\c1a8d995c5c6e309639b45b5bee0d15a_500_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071942"/>
            <a:ext cx="3000364" cy="2119318"/>
          </a:xfrm>
          <a:prstGeom prst="rect">
            <a:avLst/>
          </a:prstGeom>
          <a:noFill/>
        </p:spPr>
      </p:pic>
      <p:pic>
        <p:nvPicPr>
          <p:cNvPr id="4100" name="Picture 4" descr="C:\Users\Admin\Desktop\19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285860"/>
            <a:ext cx="2214546" cy="2828928"/>
          </a:xfrm>
          <a:prstGeom prst="rect">
            <a:avLst/>
          </a:prstGeom>
          <a:noFill/>
        </p:spPr>
      </p:pic>
      <p:pic>
        <p:nvPicPr>
          <p:cNvPr id="4101" name="Picture 5" descr="C:\Users\Admin\Desktop\642197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857628"/>
            <a:ext cx="2500330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smtClean="0">
                <a:latin typeface="Segoe"/>
                <a:hlinkClick r:id="rId2"/>
              </a:rPr>
              <a:t>http://obl-tver.ru/karty-gorodov-tverskoy-oblasti.html</a:t>
            </a:r>
            <a:endParaRPr lang="en-US" altLang="ru-RU" dirty="0" smtClean="0">
              <a:latin typeface="Segoe"/>
            </a:endParaRPr>
          </a:p>
          <a:p>
            <a:r>
              <a:rPr lang="en-US" altLang="ru-RU" dirty="0" smtClean="0">
                <a:latin typeface="Segoe"/>
                <a:hlinkClick r:id="rId3"/>
              </a:rPr>
              <a:t>http://ru.wikipedia.org/wiki/%D0%A2%D0%B2%D0%B5%D1%80%D1%81%D0%BA%D0%B0%D1%8F_%D0%BE%D0%B1%D0%BB%D0%B0%D1%81%D1%82%D1%8C</a:t>
            </a:r>
            <a:endParaRPr lang="en-US" altLang="ru-RU" dirty="0" smtClean="0">
              <a:latin typeface="Segoe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Красный Холм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Кра́сный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Холм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город (с 1776) в России, административный центр Краснохолмского района 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5234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жителей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632" y="1600200"/>
            <a:ext cx="3021736" cy="4525963"/>
          </a:xfrm>
          <a:prstGeom prst="rect">
            <a:avLst/>
          </a:prstGeom>
          <a:noFill/>
        </p:spPr>
      </p:pic>
      <p:pic>
        <p:nvPicPr>
          <p:cNvPr id="5123" name="Picture 3" descr="C:\Users\Admin\Desktop\media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0"/>
            <a:ext cx="1250942" cy="1357322"/>
          </a:xfrm>
          <a:prstGeom prst="rect">
            <a:avLst/>
          </a:prstGeom>
          <a:noFill/>
        </p:spPr>
      </p:pic>
      <p:pic>
        <p:nvPicPr>
          <p:cNvPr id="5124" name="Picture 4" descr="C:\Users\Admin\Desktop\gf_114_tz_-t_-_-ta_-_-t_td_-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0"/>
            <a:ext cx="1619253" cy="11906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Антониев Николаевский Краснохолмский монастырь XV – XVIII вв., Монастырь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Торговые ряды, Памятник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2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71612"/>
            <a:ext cx="2214578" cy="2722573"/>
          </a:xfrm>
          <a:prstGeom prst="rect">
            <a:avLst/>
          </a:prstGeom>
          <a:noFill/>
        </p:spPr>
      </p:pic>
      <p:pic>
        <p:nvPicPr>
          <p:cNvPr id="6147" name="Picture 3" descr="C:\Users\Admin\Desktop\detskiy_sad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28" y="1571612"/>
            <a:ext cx="3143272" cy="1955809"/>
          </a:xfrm>
          <a:prstGeom prst="rect">
            <a:avLst/>
          </a:prstGeom>
          <a:noFill/>
        </p:spPr>
      </p:pic>
      <p:pic>
        <p:nvPicPr>
          <p:cNvPr id="6148" name="Picture 4" descr="C:\Users\Admin\Desktop\Холм, Аллея Славы, Аллея Героев Советского Союза (5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143380"/>
            <a:ext cx="2071670" cy="2214578"/>
          </a:xfrm>
          <a:prstGeom prst="rect">
            <a:avLst/>
          </a:prstGeom>
          <a:noFill/>
        </p:spPr>
      </p:pic>
      <p:pic>
        <p:nvPicPr>
          <p:cNvPr id="6149" name="Picture 5" descr="C:\Users\Admin\Desktop\3ec1dc6ab83574f6930db30620b696b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7" y="4572008"/>
            <a:ext cx="3084517" cy="194150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Молоково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Молоко́во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посёлок городского типа,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 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1892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жителя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год).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 в 203 км к северо-востоку от Твери, на автодороге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Хабоцкое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Молоково — Сандово», в 25 км от железнодорожной станции Красный Холм на линии Москва — Калязин — Сонково — Санкт-Петербург, у реки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Лужана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7170" name="Picture 2" descr="C:\Users\Admin\Desktop\Moloko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4071966" cy="4572032"/>
          </a:xfrm>
          <a:prstGeom prst="rect">
            <a:avLst/>
          </a:prstGeom>
          <a:noFill/>
        </p:spPr>
      </p:pic>
      <p:pic>
        <p:nvPicPr>
          <p:cNvPr id="7172" name="Picture 4" descr="C:\Users\Admin\Desktop\gf_123_r_r_r_r_r_r_r_s_r_ryor_r_r_s_r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42852"/>
            <a:ext cx="1214446" cy="1357299"/>
          </a:xfrm>
          <a:prstGeom prst="rect">
            <a:avLst/>
          </a:prstGeom>
          <a:noFill/>
        </p:spPr>
      </p:pic>
      <p:pic>
        <p:nvPicPr>
          <p:cNvPr id="7173" name="Picture 5" descr="C:\Users\Admin\Desktop\flag-molokovskogo-rajona-tverskoj-oblasti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2143140" cy="121444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564</TotalTime>
  <Words>413</Words>
  <Application>Microsoft Office PowerPoint</Application>
  <PresentationFormat>Экран (4:3)</PresentationFormat>
  <Paragraphs>212</Paragraphs>
  <Slides>60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Апекс</vt:lpstr>
      <vt:lpstr>Слайд 1</vt:lpstr>
      <vt:lpstr>Зоны  Тверской области</vt:lpstr>
      <vt:lpstr>Весьегонск</vt:lpstr>
      <vt:lpstr>достопримечательности</vt:lpstr>
      <vt:lpstr>Сандово   </vt:lpstr>
      <vt:lpstr>достопримнчательности</vt:lpstr>
      <vt:lpstr>Красный Холм   </vt:lpstr>
      <vt:lpstr>достопримечательности</vt:lpstr>
      <vt:lpstr>Молоково</vt:lpstr>
      <vt:lpstr>Достопримечательности</vt:lpstr>
      <vt:lpstr>Бежецк           </vt:lpstr>
      <vt:lpstr>Достопримечательности</vt:lpstr>
      <vt:lpstr>Сонково</vt:lpstr>
      <vt:lpstr>Достопримечательности</vt:lpstr>
      <vt:lpstr>Кесова гора</vt:lpstr>
      <vt:lpstr>Достопримечательности</vt:lpstr>
      <vt:lpstr>Кашин</vt:lpstr>
      <vt:lpstr>Достопримечательности</vt:lpstr>
      <vt:lpstr>Тверь</vt:lpstr>
      <vt:lpstr>Достопримечательности</vt:lpstr>
      <vt:lpstr>Коноково</vt:lpstr>
      <vt:lpstr>достопримечательности</vt:lpstr>
      <vt:lpstr>Торжок</vt:lpstr>
      <vt:lpstr>Достопримечательности</vt:lpstr>
      <vt:lpstr>Кувшиново</vt:lpstr>
      <vt:lpstr>Достопримечательности</vt:lpstr>
      <vt:lpstr>Спирово</vt:lpstr>
      <vt:lpstr>Достопримечательности</vt:lpstr>
      <vt:lpstr>Максатиха</vt:lpstr>
      <vt:lpstr>Достопримечательности</vt:lpstr>
      <vt:lpstr>Рамешки</vt:lpstr>
      <vt:lpstr>Достопримечательности</vt:lpstr>
      <vt:lpstr>Лихославль</vt:lpstr>
      <vt:lpstr>Достопримечательности</vt:lpstr>
      <vt:lpstr>Кимры</vt:lpstr>
      <vt:lpstr>Достопримечательности</vt:lpstr>
      <vt:lpstr>Калязин</vt:lpstr>
      <vt:lpstr>Достопримечательности</vt:lpstr>
      <vt:lpstr>Старица</vt:lpstr>
      <vt:lpstr>Достопримечательности</vt:lpstr>
      <vt:lpstr>Зубцов</vt:lpstr>
      <vt:lpstr>Достопримечательности</vt:lpstr>
      <vt:lpstr>Ржев</vt:lpstr>
      <vt:lpstr>Достопримечательности</vt:lpstr>
      <vt:lpstr>Оленино</vt:lpstr>
      <vt:lpstr>Достопримечательности</vt:lpstr>
      <vt:lpstr>Белый</vt:lpstr>
      <vt:lpstr>Торопец</vt:lpstr>
      <vt:lpstr>Достопримечательности</vt:lpstr>
      <vt:lpstr>Западная Двина</vt:lpstr>
      <vt:lpstr>Достопримечательности</vt:lpstr>
      <vt:lpstr>Жарковский</vt:lpstr>
      <vt:lpstr>Достопримечательности</vt:lpstr>
      <vt:lpstr>Нелидово</vt:lpstr>
      <vt:lpstr>Достопримечательности</vt:lpstr>
      <vt:lpstr>Селижарово</vt:lpstr>
      <vt:lpstr>Достопримечательности</vt:lpstr>
      <vt:lpstr>Осташков</vt:lpstr>
      <vt:lpstr>достопримечательности</vt:lpstr>
      <vt:lpstr>Ссылки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2017-11-17T20:38:46Z</dcterms:created>
  <dcterms:modified xsi:type="dcterms:W3CDTF">2017-11-19T16:06:56Z</dcterms:modified>
</cp:coreProperties>
</file>