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72" r:id="rId4"/>
    <p:sldId id="273" r:id="rId5"/>
    <p:sldId id="269" r:id="rId6"/>
    <p:sldId id="257" r:id="rId7"/>
    <p:sldId id="261" r:id="rId8"/>
    <p:sldId id="260" r:id="rId9"/>
    <p:sldId id="270" r:id="rId10"/>
    <p:sldId id="271" r:id="rId11"/>
    <p:sldId id="263" r:id="rId12"/>
    <p:sldId id="262" r:id="rId13"/>
    <p:sldId id="266" r:id="rId14"/>
    <p:sldId id="265" r:id="rId15"/>
    <p:sldId id="264" r:id="rId16"/>
    <p:sldId id="267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64" autoAdjust="0"/>
  </p:normalViewPr>
  <p:slideViewPr>
    <p:cSldViewPr>
      <p:cViewPr varScale="1">
        <p:scale>
          <a:sx n="92" d="100"/>
          <a:sy n="92" d="100"/>
        </p:scale>
        <p:origin x="20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7716-7846-4BD4-9D51-52955C7EA92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E08C1-90C7-4F23-B7C4-25CC57F09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1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E08C1-90C7-4F23-B7C4-25CC57F094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2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784C16-18FC-47A8-B1BB-97A2E880759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94620A-C41B-4E3B-AA3C-9320FEBF30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kuzenkovd.ru/wp-content/uploads/2013/09/Penie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hyperlink" Target="http://vkarp.com/wp-content/uploads/2011/01/t12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kuzenkovd.ru/wp-content/uploads/2013/09/Pokaz-vstupleniya_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kuzenkovd.ru/wp-content/uploads/2013/09/Pokaz-tempa-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vkarp.com/wp-content/uploads/2011/01/r89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vkarp.com/wp-content/uploads/2011/01/r93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://vkarp.com/wp-content/uploads/2011/01/r96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vkarp.com/wp-content/uploads/2011/01/r97.gi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vkarp.com/wp-content/uploads/2011/01/r98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hyperlink" Target="http://vkarp.com/wp-content/uploads/2011/01/t10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229600" cy="129614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ДИРИЖИРОВАНИЕ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7920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Работу выполнила Каратаева Ольга Викторовна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МАУ ДО ДШИ им.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П.И.Чайковского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ontent.foto.my.mail.ru/mail/irgen42/_blogs/i-20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532859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95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zenkovd.ru/wp-content/uploads/2013/07/Dirizher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608512" cy="59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97" y="404665"/>
            <a:ext cx="3672409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layer.myshared.ru/9/885635/data/images/img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00" y="3645024"/>
            <a:ext cx="3627755" cy="270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51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kuzenkovd.ru/wp-content/uploads/2013/09/Penie_1-150x15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" y="908720"/>
            <a:ext cx="5040560" cy="37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19873" y="188640"/>
            <a:ext cx="243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Показ начала пения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0277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Движение</a:t>
            </a:r>
            <a:r>
              <a:rPr lang="ru-RU" i="1" dirty="0"/>
              <a:t> руки на дыхание дается в направлении доли, предшествующей той, на которой происходит вступление.</a:t>
            </a:r>
            <a:endParaRPr lang="ru-RU" dirty="0"/>
          </a:p>
        </p:txBody>
      </p:sp>
      <p:pic>
        <p:nvPicPr>
          <p:cNvPr id="9" name="Рисунок 8" descr="http://vkarp.com/wp-content/uploads/2011/01/t12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87" y="3008361"/>
            <a:ext cx="2857500" cy="32895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906218" y="692696"/>
            <a:ext cx="2770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/>
              <a:t>Ауфтакт</a:t>
            </a:r>
            <a:r>
              <a:rPr lang="ru-RU" dirty="0"/>
              <a:t> (в просторечии — «замах»),</a:t>
            </a:r>
          </a:p>
          <a:p>
            <a:pPr lvl="0"/>
            <a:r>
              <a:rPr lang="ru-RU" dirty="0"/>
              <a:t>Движение к нижней точке, т.е. непосредственно сама доля,</a:t>
            </a:r>
          </a:p>
          <a:p>
            <a:pPr lvl="0"/>
            <a:r>
              <a:rPr lang="ru-RU" dirty="0"/>
              <a:t>Рефлекс (отскок).</a:t>
            </a:r>
          </a:p>
        </p:txBody>
      </p:sp>
    </p:spTree>
    <p:extLst>
      <p:ext uri="{BB962C8B-B14F-4D97-AF65-F5344CB8AC3E}">
        <p14:creationId xmlns:p14="http://schemas.microsoft.com/office/powerpoint/2010/main" val="364601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uzenkovd.ru/wp-content/uploads/2013/09/Pokaz-vstupleniya_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12622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332656"/>
            <a:ext cx="2736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Затактовое</a:t>
            </a:r>
            <a:r>
              <a:rPr lang="ru-RU" dirty="0"/>
              <a:t> вступление хора, которое начинается не на полной доле такта, а на второй ее половине, называется </a:t>
            </a:r>
            <a:r>
              <a:rPr lang="ru-RU" i="1" dirty="0"/>
              <a:t>дробленым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Показ</a:t>
            </a:r>
            <a:r>
              <a:rPr lang="ru-RU" dirty="0"/>
              <a:t> дробленого вступления осуществляется энергичным акцентированным жестом в направлении дробленой доли такта, где хор, вступая на второй половине доли, дыхание берет на первой ее половине. От точности и ясности этого жеста зависит четкость и одновременность вступления хора.</a:t>
            </a:r>
          </a:p>
        </p:txBody>
      </p:sp>
    </p:spTree>
    <p:extLst>
      <p:ext uri="{BB962C8B-B14F-4D97-AF65-F5344CB8AC3E}">
        <p14:creationId xmlns:p14="http://schemas.microsoft.com/office/powerpoint/2010/main" val="36391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ть учебник сольфеджи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88640"/>
            <a:ext cx="741682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 flipV="1">
            <a:off x="3851919" y="1886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44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zenkovd.ru/wp-content/uploads/2013/09/Pokaz-tempa-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1" y="107836"/>
            <a:ext cx="5004000" cy="34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07708" y="142588"/>
            <a:ext cx="34929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Темп</a:t>
            </a:r>
            <a:r>
              <a:rPr lang="ru-RU" dirty="0">
                <a:latin typeface="+mj-lt"/>
              </a:rPr>
              <a:t> является наиболее неустойчивым элементом исполнения, поэтому дирижеру необходимо с особым вниманием следить за сохранением взятого темпа. Необходимо дирижеру перед началом пения мысленно представить себе темп первых тактов произведения; это помогает установить правильный темп всего произведения.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365104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+mj-lt"/>
              </a:rPr>
              <a:t>Показ</a:t>
            </a:r>
            <a:r>
              <a:rPr lang="ru-RU" sz="2400" i="1" dirty="0">
                <a:latin typeface="+mj-lt"/>
              </a:rPr>
              <a:t> темпа осуществляется непосредственно жестами дирижера.</a:t>
            </a:r>
            <a:endParaRPr lang="ru-RU" sz="2400" dirty="0">
              <a:latin typeface="+mj-lt"/>
            </a:endParaRPr>
          </a:p>
        </p:txBody>
      </p:sp>
      <p:pic>
        <p:nvPicPr>
          <p:cNvPr id="2050" name="Picture 2" descr="http://client.paltalk.com/client/pp/57932292/0/1/580650601616108654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62" y="3803307"/>
            <a:ext cx="4068000" cy="30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4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430316"/>
            <a:ext cx="3474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Жест</a:t>
            </a:r>
            <a:r>
              <a:rPr lang="ru-RU" dirty="0"/>
              <a:t> </a:t>
            </a:r>
            <a:r>
              <a:rPr lang="ru-RU" i="1" u="sng" dirty="0"/>
              <a:t>снятие</a:t>
            </a:r>
            <a:r>
              <a:rPr lang="ru-RU" dirty="0"/>
              <a:t> аналогичен жесту </a:t>
            </a:r>
            <a:r>
              <a:rPr lang="ru-RU" i="1" dirty="0"/>
              <a:t>вступление</a:t>
            </a:r>
            <a:r>
              <a:rPr lang="ru-RU" dirty="0"/>
              <a:t>, но он должен быть более резким, акцентированным, в зависимости от характера, динамики хорового звучания данного места произведения и </a:t>
            </a:r>
            <a:r>
              <a:rPr lang="ru-RU" u="sng" dirty="0"/>
              <a:t>с обязательным “отскоком” кисти, фиксирующим моментом снятия.</a:t>
            </a:r>
            <a:br>
              <a:rPr lang="ru-RU" u="sng" dirty="0"/>
            </a:br>
            <a:endParaRPr lang="ru-RU" b="1" dirty="0"/>
          </a:p>
        </p:txBody>
      </p:sp>
      <p:pic>
        <p:nvPicPr>
          <p:cNvPr id="1026" name="Picture 2" descr="Картинки по запросу фотографии картинки великие дириж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5" y="94200"/>
            <a:ext cx="4518321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фотографии картинки великие дириже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19" y="3717032"/>
            <a:ext cx="4126419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lsussidiario.net/img/_THUMBWEB/dutoit_r439_thumb400x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8" y="3717031"/>
            <a:ext cx="3979637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4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uz-urok.ru/foto_dirizhor/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2636"/>
            <a:ext cx="4733925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Портрет  Антона Григорьевича Рубинштейна 1881 год</a:t>
            </a:r>
          </a:p>
        </p:txBody>
      </p:sp>
    </p:spTree>
    <p:extLst>
      <p:ext uri="{BB962C8B-B14F-4D97-AF65-F5344CB8AC3E}">
        <p14:creationId xmlns:p14="http://schemas.microsoft.com/office/powerpoint/2010/main" val="16508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uz-urok.ru/foto_dirizh/glazunov_repi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32656"/>
            <a:ext cx="3971925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76056" y="550489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               Говорят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когда замечательный русский композитор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Александр Глазунов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приехал в Англию, где должен был дирижировать, то, не зная английского языка, выучил лишь одну фразу, с которой и обратился к оркестрантам: «Господа, прошу вас сыграть то, что я нарисую концом своей палочки».   </a:t>
            </a:r>
          </a:p>
        </p:txBody>
      </p:sp>
    </p:spTree>
    <p:extLst>
      <p:ext uri="{BB962C8B-B14F-4D97-AF65-F5344CB8AC3E}">
        <p14:creationId xmlns:p14="http://schemas.microsoft.com/office/powerpoint/2010/main" val="2414306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229600" cy="129614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792088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ontent.foto.my.mail.ru/mail/irgen42/_blogs/i-20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77686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47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1" descr="Описание: http://www.muz-urok.ru/dirizhor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6" y="0"/>
            <a:ext cx="8775639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8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592024/slide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2" y="9560"/>
            <a:ext cx="9099288" cy="69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6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uz-teoretik.ru/wp-content/uploads/2016/01/dir-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8" y="254968"/>
            <a:ext cx="8568952" cy="6224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8490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karp.com/wp-content/uploads/2011/01/r89-300x6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7" y="1388969"/>
            <a:ext cx="8104867" cy="30243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9994" y="188640"/>
            <a:ext cx="8231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  <a:cs typeface="Times New Roman" pitchFamily="18" charset="0"/>
              </a:rPr>
              <a:t>Рука</a:t>
            </a:r>
            <a:r>
              <a:rPr lang="ru-RU" sz="2400" dirty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глядит</a:t>
            </a:r>
            <a:r>
              <a:rPr lang="ru-RU" sz="2400" dirty="0">
                <a:latin typeface="+mj-lt"/>
              </a:rPr>
              <a:t> на певцов. Взгляд руки — это </a:t>
            </a:r>
            <a:r>
              <a:rPr lang="ru-RU" sz="2400" dirty="0">
                <a:solidFill>
                  <a:srgbClr val="FFC000"/>
                </a:solidFill>
                <a:latin typeface="+mj-lt"/>
              </a:rPr>
              <a:t>луч,</a:t>
            </a:r>
            <a:r>
              <a:rPr lang="ru-RU" sz="2400" dirty="0">
                <a:latin typeface="+mj-lt"/>
              </a:rPr>
              <a:t> который идет от </a:t>
            </a:r>
            <a:r>
              <a:rPr lang="ru-RU" sz="2400" dirty="0">
                <a:solidFill>
                  <a:srgbClr val="FFC000"/>
                </a:solidFill>
                <a:latin typeface="+mj-lt"/>
              </a:rPr>
              <a:t>ладони, из-под пальцев, протянутых к лицам </a:t>
            </a:r>
            <a:r>
              <a:rPr lang="ru-RU" sz="2400" dirty="0">
                <a:latin typeface="+mj-lt"/>
              </a:rPr>
              <a:t>поющих.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993" y="4725144"/>
            <a:ext cx="8231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Этот </a:t>
            </a:r>
            <a:r>
              <a:rPr lang="ru-RU" sz="2400" dirty="0">
                <a:solidFill>
                  <a:srgbClr val="FFC000"/>
                </a:solidFill>
                <a:latin typeface="+mj-lt"/>
              </a:rPr>
              <a:t>«волшебный» энергетический луч</a:t>
            </a:r>
            <a:r>
              <a:rPr lang="ru-RU" sz="2400" dirty="0">
                <a:latin typeface="+mj-lt"/>
              </a:rPr>
              <a:t>, взгляд, тянущийся от ладони дирижера к глазам певчего, играет огромную роль в контакте. Именно он передает любую вашу мысль стоящему напротив певцу.</a:t>
            </a:r>
          </a:p>
        </p:txBody>
      </p:sp>
    </p:spTree>
    <p:extLst>
      <p:ext uri="{BB962C8B-B14F-4D97-AF65-F5344CB8AC3E}">
        <p14:creationId xmlns:p14="http://schemas.microsoft.com/office/powerpoint/2010/main" val="165531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vkarp.com/wp-content/uploads/2011/01/r93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706"/>
            <a:ext cx="3006840" cy="2677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330731" y="419706"/>
            <a:ext cx="5489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Кисти рук слегка разведены. Все дело в том,  что уже в дирижерской стойке 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обозначаем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C000"/>
                </a:solidFill>
              </a:rPr>
              <a:t>ширину</a:t>
            </a:r>
            <a:r>
              <a:rPr lang="ru-RU" sz="2400" dirty="0">
                <a:solidFill>
                  <a:srgbClr val="FFC000"/>
                </a:solidFill>
              </a:rPr>
              <a:t> того пространства, </a:t>
            </a:r>
            <a:r>
              <a:rPr lang="ru-RU" sz="2400" dirty="0"/>
              <a:t>которое </a:t>
            </a:r>
            <a:r>
              <a:rPr lang="ru-RU" sz="2400" dirty="0">
                <a:solidFill>
                  <a:srgbClr val="FFC000"/>
                </a:solidFill>
              </a:rPr>
              <a:t>обслуживают наши руки</a:t>
            </a:r>
            <a:r>
              <a:rPr lang="ru-RU" sz="2400" dirty="0"/>
              <a:t>. Сектор влияния своих рук дирижер очерчивает </a:t>
            </a:r>
            <a:r>
              <a:rPr lang="ru-RU" sz="2400" dirty="0">
                <a:solidFill>
                  <a:srgbClr val="FFC000"/>
                </a:solidFill>
              </a:rPr>
              <a:t>линиями, идущими от мизинцев</a:t>
            </a:r>
          </a:p>
        </p:txBody>
      </p:sp>
      <p:pic>
        <p:nvPicPr>
          <p:cNvPr id="16" name="Рисунок 15" descr="http://vkarp.com/wp-content/uploads/2011/01/r96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1" y="3529762"/>
            <a:ext cx="3006839" cy="270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563888" y="3357979"/>
            <a:ext cx="52565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Первой начинает движение точка, расположенная на стыке запястья и предплечья. Остальная часть руки — кисть и </a:t>
            </a:r>
            <a:r>
              <a:rPr lang="ru-RU" sz="2400" dirty="0">
                <a:latin typeface="+mj-lt"/>
                <a:cs typeface="Times New Roman" pitchFamily="18" charset="0"/>
              </a:rPr>
              <a:t>предплечье</a:t>
            </a:r>
            <a:r>
              <a:rPr lang="ru-RU" sz="2400" dirty="0">
                <a:latin typeface="+mj-lt"/>
              </a:rPr>
              <a:t> — следуют за точкой подъема, как бы преодолевая сопротивление вязкой и плотной среды.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53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karp.com/wp-content/uploads/2011/01/r97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" y="901987"/>
            <a:ext cx="4176000" cy="41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16016" y="548680"/>
            <a:ext cx="396043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Непрерывность движения кисти включает в себя такой малозаметный, но непростой элемент, когда пальцы еще продолжают идти вверх, а запястье уже изменило направление на противоположное. Не ныряйте пальцами вниз. Пусть они подождут, пока запястье не спустится настолько, чтобы пальцы, сопротивляясь (но не очень), последовали за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04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exeev_jpg_600x600_q85_crop_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" y="260632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E:\User\Pictures\Claudio_Vandelli_1502_jpg_600x600_q85_crop_up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71" y="342900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:\User\Pictures\simonov_jpg_600x600_q85_crop_up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" y="3645024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User\Pictures\altschuler_hJMa4o2_jpg_600x600_q85_crop_upscale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71" y="116632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E:\User\Pictures\uryupin_jpg_600x600_q85_crop_upsca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3645024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User\Pictures\ayrton_jpg_600x600_q85_crop_upsca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04" y="342522"/>
            <a:ext cx="2880000" cy="288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karp.com/wp-content/uploads/2011/01/r98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5553"/>
            <a:ext cx="3728079" cy="19173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8375" y="3284984"/>
            <a:ext cx="3133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cs typeface="Times New Roman" pitchFamily="18" charset="0"/>
              </a:rPr>
              <a:t>Горизонтальные движения </a:t>
            </a:r>
            <a:r>
              <a:rPr lang="ru-RU" sz="2400" dirty="0">
                <a:cs typeface="Times New Roman" pitchFamily="18" charset="0"/>
              </a:rPr>
              <a:t>горизонтальны условно. Рука движется по пологой дуге</a:t>
            </a:r>
          </a:p>
        </p:txBody>
      </p:sp>
      <p:pic>
        <p:nvPicPr>
          <p:cNvPr id="5" name="Рисунок 4" descr="http://vkarp.com/wp-content/uploads/2011/01/t10-256x300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5"/>
            <a:ext cx="2736304" cy="36131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27984" y="4046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Вертикальные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86633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cs typeface="Times New Roman" pitchFamily="18" charset="0"/>
              </a:rPr>
              <a:t>сильная, акцентная доля связана с законом всемирного тяготения: тяжелое </a:t>
            </a:r>
            <a:r>
              <a:rPr lang="ru-RU" sz="2400" b="1" dirty="0">
                <a:cs typeface="Times New Roman" pitchFamily="18" charset="0"/>
              </a:rPr>
              <a:t>— падает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b="1" dirty="0">
                <a:cs typeface="Times New Roman" pitchFamily="18" charset="0"/>
              </a:rPr>
              <a:t>вниз</a:t>
            </a:r>
            <a:r>
              <a:rPr lang="ru-RU" sz="2400" dirty="0"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На этом основана вся система метрического дирижирования</a:t>
            </a:r>
            <a:r>
              <a:rPr lang="ru-RU" sz="2400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53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</TotalTime>
  <Words>492</Words>
  <Application>Microsoft Office PowerPoint</Application>
  <PresentationFormat>Экран (4:3)</PresentationFormat>
  <Paragraphs>24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ДИРИЖИРОВАНИЕ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ДИРИЖИРОВАНИЕ</dc:title>
  <dc:creator>User</dc:creator>
  <cp:lastModifiedBy>user</cp:lastModifiedBy>
  <cp:revision>33</cp:revision>
  <dcterms:created xsi:type="dcterms:W3CDTF">2016-02-14T19:07:50Z</dcterms:created>
  <dcterms:modified xsi:type="dcterms:W3CDTF">2022-01-12T12:26:22Z</dcterms:modified>
</cp:coreProperties>
</file>