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80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24" y="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4AAA-4CAC-4EFB-A851-6E5CBBCCDBB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16DF5-CCDD-4A46-A41A-0087B6AF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2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6E23C-191D-4A32-A3BB-A827AA31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0C89819-C033-4900-BC3D-9FEA5FE0DE00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812B453-4D23-4668-A0F9-75833B4964D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Работу выполнила Иванова Наталья</a:t>
            </a:r>
          </a:p>
          <a:p>
            <a:r>
              <a:rPr lang="ru-RU" dirty="0">
                <a:latin typeface="Georgia" panose="02040502050405020303" pitchFamily="18" charset="0"/>
              </a:rPr>
              <a:t>9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класс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МОУ «</a:t>
            </a:r>
            <a:r>
              <a:rPr lang="ru-RU" dirty="0" err="1" smtClean="0">
                <a:latin typeface="Georgia" panose="02040502050405020303" pitchFamily="18" charset="0"/>
              </a:rPr>
              <a:t>Жарковская</a:t>
            </a:r>
            <a:r>
              <a:rPr lang="ru-RU" dirty="0" smtClean="0">
                <a:latin typeface="Georgia" panose="02040502050405020303" pitchFamily="18" charset="0"/>
              </a:rPr>
              <a:t> СОШ №1»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п. Жарковский</a:t>
            </a:r>
          </a:p>
          <a:p>
            <a:r>
              <a:rPr lang="ru-RU" smtClean="0">
                <a:latin typeface="Georgia" panose="02040502050405020303" pitchFamily="18" charset="0"/>
              </a:rPr>
              <a:t>Руководитель: </a:t>
            </a:r>
            <a:r>
              <a:rPr lang="ru-RU" dirty="0" smtClean="0">
                <a:latin typeface="Georgia" panose="02040502050405020303" pitchFamily="18" charset="0"/>
              </a:rPr>
              <a:t>Лебедев </a:t>
            </a:r>
            <a:r>
              <a:rPr lang="ru-RU" smtClean="0">
                <a:latin typeface="Georgia" panose="02040502050405020303" pitchFamily="18" charset="0"/>
              </a:rPr>
              <a:t>Ф.В</a:t>
            </a:r>
            <a:r>
              <a:rPr lang="ru-RU" smtClean="0">
                <a:latin typeface="Georgia" panose="02040502050405020303" pitchFamily="18" charset="0"/>
              </a:rPr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Герои рядом</a:t>
            </a:r>
            <a:endParaRPr lang="ru-RU" sz="72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Московский_марш_-_Вставай,_страна_огромная!_(-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1216" y="6182072"/>
            <a:ext cx="304800" cy="30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80" y="116632"/>
            <a:ext cx="1681336" cy="16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31167" y="332656"/>
            <a:ext cx="6967411" cy="68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Фронтовые </a:t>
            </a:r>
            <a:r>
              <a:rPr lang="ru-RU" altLang="ru-RU" b="1" dirty="0">
                <a:solidFill>
                  <a:srgbClr val="FFFF00"/>
                </a:solidFill>
                <a:latin typeface="Georgia" panose="02040502050405020303" pitchFamily="18" charset="0"/>
              </a:rPr>
              <a:t>друзья </a:t>
            </a:r>
            <a:r>
              <a:rPr lang="ru-RU" altLang="ru-RU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Григория Филипповича</a:t>
            </a:r>
            <a:r>
              <a:rPr lang="ru-RU" altLang="ru-RU" b="1" dirty="0">
                <a:solidFill>
                  <a:srgbClr val="FFFF00"/>
                </a:solidFill>
                <a:latin typeface="Georgia" panose="02040502050405020303" pitchFamily="18" charset="0"/>
              </a:rPr>
              <a:t>, 1943 г.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22" y="1124744"/>
            <a:ext cx="5695702" cy="4272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42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48" r="-347"/>
          <a:stretch/>
        </p:blipFill>
        <p:spPr bwMode="auto">
          <a:xfrm>
            <a:off x="1475656" y="1412776"/>
            <a:ext cx="6264697" cy="4246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0453" y="587803"/>
            <a:ext cx="5755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Фронтовая фотография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Богданова Григория </a:t>
            </a:r>
            <a:r>
              <a:rPr lang="ru-RU" sz="2000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Филиповича</a:t>
            </a:r>
            <a:r>
              <a:rPr lang="ru-RU" sz="2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1943 г</a:t>
            </a:r>
            <a:endParaRPr lang="ru-RU" sz="20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979712" y="187128"/>
            <a:ext cx="5328592" cy="46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FF00"/>
                </a:solidFill>
                <a:latin typeface="Georgia" panose="02040502050405020303" pitchFamily="18" charset="0"/>
              </a:rPr>
              <a:t>Фронтовая фотография 1943 г</a:t>
            </a:r>
            <a:r>
              <a:rPr lang="ru-RU" altLang="ru-RU" dirty="0">
                <a:solidFill>
                  <a:srgbClr val="FFFF00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393014" cy="4522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0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915668" y="332656"/>
            <a:ext cx="1296144" cy="4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ru-RU" altLang="ru-RU" sz="4200" dirty="0">
                <a:solidFill>
                  <a:srgbClr val="F9F9F9"/>
                </a:solidFill>
                <a:latin typeface="Constantia" pitchFamily="18" charset="0"/>
              </a:rPr>
              <a:t>                          </a:t>
            </a:r>
            <a:r>
              <a:rPr lang="ru-RU" altLang="ru-RU" b="1" dirty="0">
                <a:solidFill>
                  <a:srgbClr val="FFFF00"/>
                </a:solidFill>
                <a:latin typeface="Georgia" panose="02040502050405020303" pitchFamily="18" charset="0"/>
              </a:rPr>
              <a:t>Герои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 bwMode="auto">
          <a:xfrm>
            <a:off x="1293130" y="1124744"/>
            <a:ext cx="6618908" cy="4209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3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1" t="5243" r="6325" b="2296"/>
          <a:stretch/>
        </p:blipFill>
        <p:spPr>
          <a:xfrm>
            <a:off x="323528" y="972127"/>
            <a:ext cx="3096344" cy="480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779912" y="1268760"/>
            <a:ext cx="49323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Самсонова Мария Трофимовна</a:t>
            </a:r>
          </a:p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Была </a:t>
            </a:r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призвана на фронт 5 февраля 1943 года.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За мужество, проявленное в боях, присвоено звание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«Младший сержант».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Вручена медаль «За боевые заслуги» в 1944 году. Награждена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 орденом «Отечественной войны 2-ой степени».</a:t>
            </a:r>
          </a:p>
        </p:txBody>
      </p:sp>
    </p:spTree>
    <p:extLst>
      <p:ext uri="{BB962C8B-B14F-4D97-AF65-F5344CB8AC3E}">
        <p14:creationId xmlns:p14="http://schemas.microsoft.com/office/powerpoint/2010/main" val="36098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 l="26660" t="12047" r="26660" b="29671"/>
          <a:stretch>
            <a:fillRect/>
          </a:stretch>
        </p:blipFill>
        <p:spPr bwMode="auto">
          <a:xfrm rot="19108103">
            <a:off x="2483140" y="1557000"/>
            <a:ext cx="4137698" cy="4036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87921" y="277196"/>
            <a:ext cx="6885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Награда «Орден Отечественной Войны»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Самсоновой Марии Трофимовны</a:t>
            </a:r>
            <a:endParaRPr lang="ru-RU" sz="24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7287"/>
            <a:ext cx="3384376" cy="4679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4139953" y="980728"/>
            <a:ext cx="43924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Иванова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Валентина </a:t>
            </a:r>
            <a:r>
              <a:rPr lang="ru-RU" alt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Алексеевна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400" b="1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31 </a:t>
            </a: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августа 1941 к нам в Торопу пришли немцы.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 Я тогда должна была идти в 3-й класс.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Колхозники были на работе.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 А мы, дети, гуляли по улицам.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И вдруг мы услышали взрыв.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Взорвался  </a:t>
            </a: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деревянный мост</a:t>
            </a:r>
            <a:r>
              <a:rPr lang="ru-RU" altLang="ru-RU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74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73168" y="1700808"/>
            <a:ext cx="5544616" cy="3600400"/>
            <a:chOff x="900" y="810"/>
            <a:chExt cx="4139" cy="3104"/>
          </a:xfrm>
        </p:grpSpPr>
        <p:pic>
          <p:nvPicPr>
            <p:cNvPr id="368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810"/>
              <a:ext cx="4140" cy="31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/>
          </p:spPr>
        </p:pic>
        <p:sp>
          <p:nvSpPr>
            <p:cNvPr id="36871" name="Text Box 3"/>
            <p:cNvSpPr txBox="1">
              <a:spLocks noChangeArrowheads="1"/>
            </p:cNvSpPr>
            <p:nvPr/>
          </p:nvSpPr>
          <p:spPr bwMode="auto">
            <a:xfrm>
              <a:off x="900" y="810"/>
              <a:ext cx="4140" cy="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9592" y="664401"/>
            <a:ext cx="748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Награды Ивановой Валентины Алексеевны</a:t>
            </a:r>
            <a:endParaRPr lang="ru-RU" sz="24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12065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ru-RU" altLang="ru-RU" sz="3800">
              <a:solidFill>
                <a:srgbClr val="F9F9F9"/>
              </a:solidFill>
              <a:latin typeface="Constantia" pitchFamily="18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4530725" cy="6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561928" y="1772816"/>
            <a:ext cx="80201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ВИЖУ В СЕМЬЯХ ОЧЕНЬ РАЗНЫХ</a:t>
            </a:r>
            <a:endParaRPr lang="ru-RU" altLang="ru-RU" sz="32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ПИСЬМА  ПОЧТЫ  ПОЛЕВОЙ,</a:t>
            </a:r>
            <a:endParaRPr lang="ru-RU" altLang="ru-RU" sz="32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В ГОРЬКИЙ  ЧАС  И  </a:t>
            </a:r>
            <a:endParaRPr lang="ru-RU" altLang="ru-RU" sz="32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СВЕТЛЫЙ  ПРАЗДНИК</a:t>
            </a:r>
            <a:endParaRPr lang="ru-RU" altLang="ru-RU" sz="32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ГОЛОС  ИХ  ЗВУЧИТ  ЖИВОЙ.</a:t>
            </a:r>
          </a:p>
        </p:txBody>
      </p:sp>
    </p:spTree>
    <p:extLst>
      <p:ext uri="{BB962C8B-B14F-4D97-AF65-F5344CB8AC3E}">
        <p14:creationId xmlns:p14="http://schemas.microsoft.com/office/powerpoint/2010/main" val="726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836613"/>
            <a:ext cx="5975945" cy="440050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165454" y="374948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Письмо с фронта</a:t>
            </a:r>
            <a:endParaRPr lang="ru-RU" sz="24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239" y="620688"/>
            <a:ext cx="7509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Цель работы: </a:t>
            </a:r>
          </a:p>
          <a:p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узнать о Великой Отечественной войне из рассказов  очевидцев и архивных материалов</a:t>
            </a:r>
            <a:r>
              <a:rPr lang="ru-RU" alt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        </a:t>
            </a:r>
            <a:endParaRPr lang="ru-RU" altLang="ru-RU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2239" y="1859688"/>
            <a:ext cx="7865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Задачи:</a:t>
            </a:r>
          </a:p>
          <a:p>
            <a:pPr>
              <a:buFont typeface="Times New Roman" pitchFamily="18" charset="0"/>
              <a:buAutoNum type="arabicPeriod"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Собрать материал по теме: «</a:t>
            </a:r>
            <a:r>
              <a:rPr lang="ru-RU" alt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Жарковчане</a:t>
            </a: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– участники и очевидцы великой Отечественной войны»,  используя личные архивы своих знакомых или родственников; </a:t>
            </a:r>
          </a:p>
          <a:p>
            <a:pPr>
              <a:buFont typeface="Times New Roman" pitchFamily="18" charset="0"/>
              <a:buAutoNum type="arabicPeriod"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Встретиться и взять интервью у очевидцев Великой Отечественной войны;</a:t>
            </a:r>
          </a:p>
          <a:p>
            <a:pPr>
              <a:buFont typeface="Times New Roman" pitchFamily="18" charset="0"/>
              <a:buAutoNum type="arabicPeriod"/>
            </a:pP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Систематизировать его, сделать соответствующие выводы</a:t>
            </a:r>
            <a:r>
              <a:rPr lang="ru-RU" alt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.</a:t>
            </a:r>
            <a:endParaRPr lang="ru-RU" altLang="ru-RU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36" y="3645024"/>
            <a:ext cx="4962128" cy="240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9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670548" y="476671"/>
            <a:ext cx="2040304" cy="56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Похоронка</a:t>
            </a:r>
            <a:endParaRPr lang="ru-RU" altLang="ru-RU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1340768"/>
            <a:ext cx="6984776" cy="4299918"/>
            <a:chOff x="340" y="813"/>
            <a:chExt cx="4988" cy="3267"/>
          </a:xfrm>
        </p:grpSpPr>
        <p:pic>
          <p:nvPicPr>
            <p:cNvPr id="399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813"/>
              <a:ext cx="4989" cy="32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9941" name="Text Box 4"/>
            <p:cNvSpPr txBox="1">
              <a:spLocks noChangeArrowheads="1"/>
            </p:cNvSpPr>
            <p:nvPr/>
          </p:nvSpPr>
          <p:spPr bwMode="auto">
            <a:xfrm>
              <a:off x="340" y="813"/>
              <a:ext cx="4989" cy="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10450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76864" cy="10801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Этот день мы приближали как могли!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4653136"/>
            <a:ext cx="8496944" cy="136815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400" b="1" dirty="0" smtClean="0">
                <a:latin typeface="Georgia" panose="02040502050405020303" pitchFamily="18" charset="0"/>
              </a:rPr>
              <a:t>Все как могли приближали День Победы. Отцы сражались с оружием в руках на фронте, а их дети выпускали это оружие.</a:t>
            </a:r>
          </a:p>
        </p:txBody>
      </p:sp>
      <p:pic>
        <p:nvPicPr>
          <p:cNvPr id="40964" name="Picture 4" descr="дети войн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268760"/>
            <a:ext cx="5400600" cy="3266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8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23850" y="288836"/>
            <a:ext cx="84963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</a:rPr>
              <a:t>  </a:t>
            </a:r>
            <a:r>
              <a:rPr lang="ru-RU" altLang="ru-RU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ВЫВОДЫ: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</a:t>
            </a: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1. Победа в Великой Отечественной войне досталась </a:t>
            </a:r>
            <a:r>
              <a:rPr lang="ru-RU" altLang="ru-RU" b="1" dirty="0" err="1">
                <a:solidFill>
                  <a:schemeClr val="tx1"/>
                </a:solidFill>
                <a:latin typeface="Georgia" panose="02040502050405020303" pitchFamily="18" charset="0"/>
              </a:rPr>
              <a:t>жарковчанам</a:t>
            </a: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 дорого. Каждый третий солдат остался на поле брани.</a:t>
            </a:r>
          </a:p>
          <a:p>
            <a:pPr eaLnBrk="1" hangingPunct="1"/>
            <a:endParaRPr lang="ru-RU" alt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   2. Победу в Великой Отечественной войне приближали как на фронте, так и в тылу, проявляя трудовой героизм. Никто не остался в стороне, даже дети.</a:t>
            </a:r>
          </a:p>
          <a:p>
            <a:pPr eaLnBrk="1" hangingPunct="1"/>
            <a:endParaRPr lang="ru-RU" alt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    3. Долг молодых - оставаться верными памяти героев Великой Отечественной войны, делать всё возможное, чтобы уважение к ветеранам, прошедшим войну, жило в сердцах будущих поколений.</a:t>
            </a:r>
          </a:p>
          <a:p>
            <a:pPr algn="ctr">
              <a:buClrTx/>
              <a:buSzTx/>
              <a:buFontTx/>
              <a:buNone/>
            </a:pPr>
            <a:endParaRPr lang="ru-RU" alt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852936"/>
            <a:ext cx="69461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Спасибо за внимание!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ru-RU" sz="4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 Днём Победы!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1681336" cy="16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8487" y="1052736"/>
            <a:ext cx="6835526" cy="3631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>
            <a:spAutoFit/>
            <a:scene3d>
              <a:camera prst="perspectiveRelaxed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1500" b="1" kern="10" cap="none" spc="0" dirty="0" smtClean="0">
                <a:ln cmpd="thinThick">
                  <a:prstDash val="sysDash"/>
                </a:ln>
                <a:pattFill prst="horzBrick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blurRad="88000" dist="50800" dir="5040000" algn="tl">
                    <a:schemeClr val="tx1">
                      <a:alpha val="45000"/>
                    </a:scheme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1941 год</a:t>
            </a:r>
            <a:endParaRPr lang="ru-RU" sz="11500" b="1" kern="10" cap="none" spc="0" dirty="0">
              <a:ln cmpd="thinThick">
                <a:prstDash val="sysDash"/>
              </a:ln>
              <a:pattFill prst="horzBrick">
                <a:fgClr>
                  <a:srgbClr val="FF0000"/>
                </a:fgClr>
                <a:bgClr>
                  <a:schemeClr val="bg1"/>
                </a:bgClr>
              </a:pattFill>
              <a:effectLst>
                <a:outerShdw blurRad="88000" dist="50800" dir="5040000" algn="tl">
                  <a:schemeClr val="tx1">
                    <a:alpha val="45000"/>
                  </a:scheme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1500" b="1" kern="10" cap="none" spc="0" dirty="0" smtClean="0">
                <a:ln cmpd="thinThick">
                  <a:prstDash val="sysDash"/>
                </a:ln>
                <a:pattFill prst="horzBrick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blurRad="88000" dist="50800" dir="5040000" algn="tl">
                    <a:schemeClr val="tx1">
                      <a:alpha val="45000"/>
                    </a:scheme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22 июня</a:t>
            </a:r>
            <a:endParaRPr lang="ru-RU" sz="11500" b="1" cap="none" spc="0" dirty="0">
              <a:ln cmpd="thinThick">
                <a:prstDash val="sysDash"/>
              </a:ln>
              <a:pattFill prst="horzBrick">
                <a:fgClr>
                  <a:srgbClr val="FF0000"/>
                </a:fgClr>
                <a:bgClr>
                  <a:schemeClr val="bg1"/>
                </a:bgClr>
              </a:pattFill>
              <a:effectLst>
                <a:outerShdw blurRad="88000" dist="50800" dir="5040000" algn="tl">
                  <a:schemeClr val="tx1">
                    <a:alpha val="45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06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81.991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600" y="6495116"/>
            <a:ext cx="304800" cy="30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80" y="4301600"/>
            <a:ext cx="3089920" cy="231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3209"/>
            <a:ext cx="3810000" cy="1809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83263"/>
            <a:ext cx="2710233" cy="18276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1" y="2028223"/>
            <a:ext cx="4074368" cy="26562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61" y="113209"/>
            <a:ext cx="3381375" cy="2314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94829"/>
            <a:ext cx="3494188" cy="23793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3098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10" y="1564085"/>
            <a:ext cx="3482467" cy="22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18"/>
                            </p:stCondLst>
                            <p:childTnLst>
                              <p:par>
                                <p:cTn id="1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18"/>
                            </p:stCondLst>
                            <p:childTnLst>
                              <p:par>
                                <p:cTn id="1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18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18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18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18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18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18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518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18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2"/>
      <p:bldP spid="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79242" y="3861048"/>
            <a:ext cx="5501208" cy="201622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    </a:t>
            </a:r>
            <a:r>
              <a:rPr lang="ru-RU" sz="2000" b="1" dirty="0" smtClean="0">
                <a:latin typeface="Georgia" panose="02040502050405020303" pitchFamily="18" charset="0"/>
              </a:rPr>
              <a:t>Не дождались с фронта своих сыновей и дочерей тысячи матерей. Как долго хранили они солдатские треугольники... И до самой смерти своей не верили в их гибель. Надеялись и ждали, наперекор злым похоронкам с траурной каймой. Из нашей школы на фронт ушли более 30 человек.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39552" y="199881"/>
            <a:ext cx="5184576" cy="18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Они хотели вернуться в теплые дома, чтобы посмотреть в добрые, полные тоски и печали глаза своих матерей. Очень хотели... но бросались на амбразуры вражеских пулеметов, гибли под пулями, принимали мученическую смерть во вражеском тылу</a:t>
            </a:r>
            <a:r>
              <a:rPr lang="ru-RU" altLang="ru-RU" sz="1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...</a:t>
            </a:r>
            <a:endParaRPr lang="ru-RU" altLang="ru-RU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77189" name="Picture 5" descr="5C1F8A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5727"/>
            <a:ext cx="2596282" cy="3352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77190" name="Picture 6" descr="Первый поцелу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5400"/>
            <a:ext cx="2304951" cy="3183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05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1" build="p"/>
      <p:bldP spid="477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80617" y="2564904"/>
            <a:ext cx="55446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dirty="0"/>
              <a:t>      </a:t>
            </a:r>
            <a:r>
              <a:rPr lang="ru-RU" alt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 </a:t>
            </a:r>
            <a:r>
              <a:rPr lang="ru-RU" alt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Жарковской</a:t>
            </a:r>
            <a:r>
              <a:rPr lang="ru-RU" alt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 земле, в 7 </a:t>
            </a:r>
            <a:r>
              <a:rPr lang="ru-RU" alt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братских </a:t>
            </a:r>
            <a:r>
              <a:rPr lang="ru-RU" alt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захоронениях времен войны, покоится прах 1315 воинов. За годы войны на защиту страны из Жарковского района ушло около восьми тысяч человек, из них более двух с половиной тысяч не вернулось.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451710" cy="1872208"/>
          </a:xfrm>
          <a:prstGeom prst="rect">
            <a:avLst/>
          </a:prstGeom>
        </p:spPr>
      </p:pic>
      <p:pic>
        <p:nvPicPr>
          <p:cNvPr id="1026" name="Picture 2" descr="C:\Users\Fedor\Desktop\На стенд\IMG_8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15" y="404664"/>
            <a:ext cx="2664991" cy="3905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91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2501" r="9892" b="32"/>
          <a:stretch/>
        </p:blipFill>
        <p:spPr bwMode="auto">
          <a:xfrm>
            <a:off x="424492" y="404664"/>
            <a:ext cx="2690403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3563938" y="877695"/>
            <a:ext cx="532854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1143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Комлов</a:t>
            </a:r>
            <a:r>
              <a:rPr lang="ru-RU" altLang="ru-RU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ru-RU" altLang="ru-RU" b="1" dirty="0">
                <a:solidFill>
                  <a:srgbClr val="FFFF00"/>
                </a:solidFill>
                <a:latin typeface="Georgia" panose="02040502050405020303" pitchFamily="18" charset="0"/>
              </a:rPr>
              <a:t>Никита Васильевич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(1893-1967</a:t>
            </a:r>
            <a:r>
              <a:rPr lang="ru-RU" altLang="ru-RU" sz="1800" dirty="0">
                <a:solidFill>
                  <a:schemeClr val="tx1"/>
                </a:solidFill>
                <a:latin typeface="Georgia" panose="02040502050405020303" pitchFamily="18" charset="0"/>
              </a:rPr>
              <a:t>),</a:t>
            </a:r>
          </a:p>
          <a:p>
            <a:pPr algn="ctr" eaLnBrk="1" hangingPunct="1"/>
            <a:endParaRPr lang="ru-RU" alt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Отправился на фронт  22 июня 1941 года. Участвовал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 во многих боях и сражениях. Дошел до Берлина.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 В 1945 году в составе </a:t>
            </a:r>
            <a:r>
              <a:rPr lang="ru-RU" altLang="ru-RU" sz="18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разведроты</a:t>
            </a:r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  отправился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на Дальний Восток. В августе 1945 года 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демобилизовался  по состоянию здоровья,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 был ранен осколками от  </a:t>
            </a:r>
            <a:r>
              <a:rPr lang="ru-RU" altLang="ru-RU" sz="1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снаряда.</a:t>
            </a:r>
            <a:endParaRPr lang="ru-RU" altLang="ru-RU" sz="1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619672" y="470744"/>
            <a:ext cx="5472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Портрет </a:t>
            </a:r>
            <a:r>
              <a:rPr lang="ru-RU" altLang="ru-RU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Комлова</a:t>
            </a:r>
            <a:r>
              <a:rPr lang="ru-RU" altLang="ru-RU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Н. В</a:t>
            </a:r>
            <a:r>
              <a:rPr lang="ru-RU" alt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.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(</a:t>
            </a:r>
            <a:r>
              <a:rPr lang="ru-RU" altLang="ru-RU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рисунок  солдата-художника)</a:t>
            </a:r>
          </a:p>
        </p:txBody>
      </p:sp>
      <p:pic>
        <p:nvPicPr>
          <p:cNvPr id="25603" name="Picture 5"/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508" r="3427" b="5625"/>
          <a:stretch/>
        </p:blipFill>
        <p:spPr>
          <a:xfrm>
            <a:off x="3347864" y="1628800"/>
            <a:ext cx="2895600" cy="4378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89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520" y="449705"/>
            <a:ext cx="3600401" cy="5210086"/>
            <a:chOff x="1800" y="960"/>
            <a:chExt cx="2159" cy="2879"/>
          </a:xfrm>
        </p:grpSpPr>
        <p:pic>
          <p:nvPicPr>
            <p:cNvPr id="266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960"/>
              <a:ext cx="2160" cy="28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26629" name="Text Box 3"/>
            <p:cNvSpPr txBox="1">
              <a:spLocks noChangeArrowheads="1"/>
            </p:cNvSpPr>
            <p:nvPr/>
          </p:nvSpPr>
          <p:spPr bwMode="auto">
            <a:xfrm>
              <a:off x="1800" y="960"/>
              <a:ext cx="216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3995737" y="893912"/>
            <a:ext cx="47259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Гудков Пантелей Моисеевич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Участник Гражданской войны, деревенский активист,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 участвовал в ликвидации банды  «</a:t>
            </a:r>
            <a:r>
              <a:rPr lang="ru-RU" altLang="ru-RU" b="1" dirty="0" err="1">
                <a:solidFill>
                  <a:schemeClr val="tx1"/>
                </a:solidFill>
                <a:latin typeface="Georgia" panose="02040502050405020303" pitchFamily="18" charset="0"/>
              </a:rPr>
              <a:t>Кыша</a:t>
            </a: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-Борона»,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 известной на Смоленщине как банда головорезов.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С августа 1941 года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Пантелей Моисеевич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 служил  в славном кавалерийском корпусе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Льва  Михайловича </a:t>
            </a:r>
            <a:r>
              <a:rPr lang="ru-RU" altLang="ru-RU" b="1" dirty="0" err="1">
                <a:solidFill>
                  <a:schemeClr val="tx1"/>
                </a:solidFill>
                <a:latin typeface="Georgia" panose="02040502050405020303" pitchFamily="18" charset="0"/>
              </a:rPr>
              <a:t>Доватора</a:t>
            </a:r>
            <a:r>
              <a:rPr lang="ru-RU" altLang="ru-RU" b="1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90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9" t="5621" r="25012" b="4472"/>
          <a:stretch/>
        </p:blipFill>
        <p:spPr bwMode="auto">
          <a:xfrm>
            <a:off x="449707" y="836712"/>
            <a:ext cx="3879642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4500452" y="548680"/>
            <a:ext cx="4218101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67250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ru-RU" altLang="ru-RU" sz="2000" dirty="0" smtClean="0">
                <a:solidFill>
                  <a:srgbClr val="FFFF00"/>
                </a:solidFill>
              </a:rPr>
              <a:t> </a:t>
            </a:r>
            <a:r>
              <a:rPr lang="ru-RU" altLang="ru-RU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Богданов Григорий Филиппович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 </a:t>
            </a:r>
          </a:p>
          <a:p>
            <a:endParaRPr lang="ru-RU" altLang="ru-RU" sz="1800" b="1" dirty="0" smtClean="0">
              <a:solidFill>
                <a:schemeClr val="tx1"/>
              </a:solidFill>
            </a:endParaRPr>
          </a:p>
          <a:p>
            <a:pPr algn="ctr"/>
            <a:r>
              <a:rPr lang="ru-RU" altLang="ru-RU" sz="1800" b="1" dirty="0" smtClean="0">
                <a:solidFill>
                  <a:schemeClr val="tx1"/>
                </a:solidFill>
              </a:rPr>
              <a:t>На </a:t>
            </a:r>
            <a:r>
              <a:rPr lang="ru-RU" altLang="ru-RU" sz="1800" b="1" dirty="0">
                <a:solidFill>
                  <a:schemeClr val="tx1"/>
                </a:solidFill>
              </a:rPr>
              <a:t>фронте служил с 1941 года. Воевал под Воронежем,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</a:rPr>
              <a:t>на Курской дуге, был в составе первого Украинского фронта,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</a:rPr>
              <a:t> дошёл до города Дрездена, был в Праге. В годы войны был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</a:rPr>
              <a:t>разведчиком-наблюдателем..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</a:rPr>
              <a:t> Награждён орденом «Отечественной войны 2-ой степени»,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медалями </a:t>
            </a:r>
            <a:r>
              <a:rPr lang="ru-RU" altLang="ru-RU" sz="1800" b="1" dirty="0">
                <a:solidFill>
                  <a:schemeClr val="tx1"/>
                </a:solidFill>
              </a:rPr>
              <a:t>«За отвагу», «За победу над Германией»,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tx1"/>
                </a:solidFill>
              </a:rPr>
              <a:t> «За взятие Праги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»</a:t>
            </a:r>
            <a:endParaRPr lang="ru-RU" altLang="ru-RU" sz="18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280</TotalTime>
  <Words>670</Words>
  <Application>Microsoft Office PowerPoint</Application>
  <PresentationFormat>Экран (4:3)</PresentationFormat>
  <Paragraphs>86</Paragraphs>
  <Slides>23</Slides>
  <Notes>11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Горизонт</vt:lpstr>
      <vt:lpstr>Герои рядом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Этот день мы приближали как могли!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рядом</dc:title>
  <dc:creator>Fedor Swan</dc:creator>
  <cp:lastModifiedBy>Fedor Swan</cp:lastModifiedBy>
  <cp:revision>31</cp:revision>
  <dcterms:created xsi:type="dcterms:W3CDTF">2015-04-21T07:22:02Z</dcterms:created>
  <dcterms:modified xsi:type="dcterms:W3CDTF">2016-11-17T07:51:03Z</dcterms:modified>
</cp:coreProperties>
</file>