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68" r:id="rId6"/>
    <p:sldId id="264" r:id="rId7"/>
    <p:sldId id="269" r:id="rId8"/>
    <p:sldId id="257" r:id="rId9"/>
    <p:sldId id="260" r:id="rId10"/>
    <p:sldId id="258" r:id="rId11"/>
    <p:sldId id="261" r:id="rId12"/>
    <p:sldId id="25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92DC57D-02EC-470F-BF43-446FF70BD4F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92DC57D-02EC-470F-BF43-446FF70BD4F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36070E3-9682-4415-8CFE-BF920BC279FB}"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2DC57D-02EC-470F-BF43-446FF70BD4F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36070E3-9682-4415-8CFE-BF920BC279FB}" type="datetimeFigureOut">
              <a:rPr lang="ru-RU" smtClean="0"/>
              <a:pPr/>
              <a:t>14.05.2015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2DC57D-02EC-470F-BF43-446FF70BD4F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u.wikipedia.org/wiki/XII_%D0%B2%D0%B5%D0%BA"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saveplanet.su/geo_term_2576.html" TargetMode="External"/><Relationship Id="rId2" Type="http://schemas.openxmlformats.org/officeDocument/2006/relationships/hyperlink" Target="http://www.saveplanet.su/geo_term_5394.html" TargetMode="Externa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hyperlink" Target="http://www.saveplanet.su/geo_term_514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Ржев</a:t>
            </a:r>
            <a:endParaRPr lang="ru-RU" dirty="0"/>
          </a:p>
        </p:txBody>
      </p:sp>
      <p:sp>
        <p:nvSpPr>
          <p:cNvPr id="3" name="Подзаголовок 2"/>
          <p:cNvSpPr>
            <a:spLocks noGrp="1"/>
          </p:cNvSpPr>
          <p:nvPr>
            <p:ph type="subTitle" idx="1"/>
          </p:nvPr>
        </p:nvSpPr>
        <p:spPr/>
        <p:txBody>
          <a:bodyPr/>
          <a:lstStyle/>
          <a:p>
            <a:r>
              <a:rPr lang="ru-RU" dirty="0" smtClean="0"/>
              <a:t>Выполнил ученик 6а класса Иванов Александр.</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a:bodyPr>
          <a:lstStyle/>
          <a:p>
            <a:r>
              <a:rPr lang="ru-RU" dirty="0" smtClean="0"/>
              <a:t>.</a:t>
            </a:r>
          </a:p>
          <a:p>
            <a:endParaRPr lang="ru-RU" dirty="0"/>
          </a:p>
        </p:txBody>
      </p:sp>
      <p:sp>
        <p:nvSpPr>
          <p:cNvPr id="4" name="Содержимое 3"/>
          <p:cNvSpPr>
            <a:spLocks noGrp="1"/>
          </p:cNvSpPr>
          <p:nvPr>
            <p:ph sz="half" idx="1"/>
          </p:nvPr>
        </p:nvSpPr>
        <p:spPr/>
        <p:txBody>
          <a:bodyPr>
            <a:normAutofit fontScale="62500" lnSpcReduction="20000"/>
          </a:bodyPr>
          <a:lstStyle/>
          <a:p>
            <a:r>
              <a:rPr lang="ru-RU" dirty="0" smtClean="0"/>
              <a:t>По губернской реформе 1775 г. Ржев стал уездным городом Тверского наместничества. Местное население занималось ремеслом, однако город издавна считался крупным центром обработки льна. Особенно бурно стало увеличиваться производство льна после 1874 г., когда через Ржев пролегла железная дорога. Посевы этой доходнейшей культуры заняли в уезде более 40 процентов ярового клина.</a:t>
            </a:r>
          </a:p>
          <a:p>
            <a:r>
              <a:rPr lang="ru-RU" dirty="0" smtClean="0"/>
              <a:t>Мирную жизнь советского Ржева нарушили фашистские захватчики. В его многовековой истории нет более яркой и героической страницы, чем написанная в годы Великой Отечественной войны.</a:t>
            </a:r>
          </a:p>
          <a:p>
            <a:r>
              <a:rPr lang="ru-RU" dirty="0" smtClean="0"/>
              <a:t>Полтора года топтались фашистские орды на ржевском плацдарме, собираясь совершить отсюда прыжок на Москву, но все потуги врага разбивались о стойкость Советской Армии. Активно вели боевые действия ржевские партизаны. Народные мстители под руководством И. Дежина, Д. Баранова и Н. Воронова уничтожали живую силу и технику врага, пускали под откос его эшелоны. Отважно боролись с гитлеровцами ржевские комсомольцы-подпольщики А. Телешов, К. Латышев, А. Жильцов, К. Дмитриев и многие другие.</a:t>
            </a:r>
          </a:p>
          <a:p>
            <a:endParaRPr lang="ru-RU" dirty="0"/>
          </a:p>
        </p:txBody>
      </p:sp>
      <p:pic>
        <p:nvPicPr>
          <p:cNvPr id="2050" name="Picture 2"/>
          <p:cNvPicPr>
            <a:picLocks noChangeAspect="1" noChangeArrowheads="1"/>
          </p:cNvPicPr>
          <p:nvPr/>
        </p:nvPicPr>
        <p:blipFill>
          <a:blip r:embed="rId2"/>
          <a:srcRect/>
          <a:stretch>
            <a:fillRect/>
          </a:stretch>
        </p:blipFill>
        <p:spPr bwMode="auto">
          <a:xfrm>
            <a:off x="-7429584" y="7929594"/>
            <a:ext cx="14304963" cy="10728325"/>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25074770" y="10429924"/>
            <a:ext cx="14304963" cy="10728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44463" y="144462"/>
            <a:ext cx="3927471" cy="642781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64" y="273050"/>
            <a:ext cx="285753" cy="1162050"/>
          </a:xfrm>
        </p:spPr>
        <p:txBody>
          <a:bodyPr/>
          <a:lstStyle/>
          <a:p>
            <a:endParaRPr lang="ru-RU" dirty="0"/>
          </a:p>
        </p:txBody>
      </p:sp>
      <p:sp>
        <p:nvSpPr>
          <p:cNvPr id="3" name="Текст 2"/>
          <p:cNvSpPr>
            <a:spLocks noGrp="1"/>
          </p:cNvSpPr>
          <p:nvPr>
            <p:ph type="body" idx="2"/>
          </p:nvPr>
        </p:nvSpPr>
        <p:spPr>
          <a:xfrm flipH="1">
            <a:off x="-142907" y="1357298"/>
            <a:ext cx="142908" cy="4602163"/>
          </a:xfrm>
        </p:spPr>
        <p:txBody>
          <a:bodyPr/>
          <a:lstStyle/>
          <a:p>
            <a:endParaRPr lang="ru-RU" dirty="0"/>
          </a:p>
        </p:txBody>
      </p:sp>
      <p:sp>
        <p:nvSpPr>
          <p:cNvPr id="4" name="Содержимое 3"/>
          <p:cNvSpPr>
            <a:spLocks noGrp="1"/>
          </p:cNvSpPr>
          <p:nvPr>
            <p:ph sz="half" idx="1"/>
          </p:nvPr>
        </p:nvSpPr>
        <p:spPr>
          <a:xfrm>
            <a:off x="0" y="0"/>
            <a:ext cx="9144000" cy="6858000"/>
          </a:xfrm>
        </p:spPr>
        <p:txBody>
          <a:bodyPr>
            <a:normAutofit/>
          </a:bodyPr>
          <a:lstStyle/>
          <a:p>
            <a:r>
              <a:rPr lang="ru-RU" dirty="0" smtClean="0"/>
              <a:t>Полтора года топтались фашистские орды на ржевском плацдарме, собираясь совершить отсюда прыжок на Москву, но все потуги врага разбивались о стойкость Советской Армии. Активно вели боевые действия ржевские партизаны. Народные мстители под руководством И. Дежина, Д. Баранова и Н. Воронова уничтожали живую силу и технику врага, пускали под откос его эшелоны. Отважно боролись с гитлеровцами ржевские комсомольцы-подпольщики А. Телешов, К. Латышев, А. Жильцов, К. Дмитриев и многие другие.</a:t>
            </a:r>
          </a:p>
          <a:p>
            <a:endParaRPr lang="ru-RU" dirty="0" smtClean="0"/>
          </a:p>
          <a:p>
            <a:endParaRPr lang="ru-RU"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356"/>
            <a:ext cx="8929718" cy="923330"/>
          </a:xfrm>
          <a:prstGeom prst="rect">
            <a:avLst/>
          </a:prstGeom>
        </p:spPr>
        <p:txBody>
          <a:bodyPr wrap="square">
            <a:spAutoFit/>
          </a:bodyPr>
          <a:lstStyle/>
          <a:p>
            <a:r>
              <a:rPr lang="ru-RU" dirty="0" smtClean="0"/>
              <a:t>Зимой 1943 г. на Ржевском направлении советские войска перешли в решительное наступление и 3 марта освободили Ржев. Груды развалин и пепла оставили фашисты на месте города.</a:t>
            </a:r>
            <a:endParaRPr lang="ru-RU" dirty="0"/>
          </a:p>
        </p:txBody>
      </p:sp>
      <p:pic>
        <p:nvPicPr>
          <p:cNvPr id="3074" name="Picture 2"/>
          <p:cNvPicPr>
            <a:picLocks noChangeAspect="1" noChangeArrowheads="1"/>
          </p:cNvPicPr>
          <p:nvPr/>
        </p:nvPicPr>
        <p:blipFill>
          <a:blip r:embed="rId2"/>
          <a:srcRect/>
          <a:stretch>
            <a:fillRect/>
          </a:stretch>
        </p:blipFill>
        <p:spPr bwMode="auto">
          <a:xfrm>
            <a:off x="3429000" y="1500174"/>
            <a:ext cx="5715000" cy="5357826"/>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lstStyle/>
          <a:p>
            <a:r>
              <a:rPr lang="ru-RU"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Географическое расположение города Ржева.</a:t>
            </a:r>
            <a:r>
              <a:rPr lang="ru-RU" dirty="0" smtClean="0"/>
              <a:t>                                          </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lstStyle/>
          <a:p>
            <a:r>
              <a:rPr lang="ru-RU" b="1" dirty="0" smtClean="0"/>
              <a:t>Ржев</a:t>
            </a:r>
            <a:r>
              <a:rPr lang="ru-RU" dirty="0" smtClean="0"/>
              <a:t> </a:t>
            </a:r>
            <a:r>
              <a:rPr lang="ru-RU" dirty="0" smtClean="0"/>
              <a:t>– небольшой город в Тверской области. Население 63,9 тысячи человек, площадью около 60 квадратных километров. Город расположен на берегах реки Волги и является первым крупным городом на великой русской реке. Несмотря на небольшие размеры, город обладает сравнительно развитой </a:t>
            </a:r>
            <a:r>
              <a:rPr lang="ru-RU" dirty="0" smtClean="0"/>
              <a:t>инфраструктурой</a:t>
            </a:r>
            <a:r>
              <a:rPr lang="ru-RU" dirty="0" smtClean="0"/>
              <a:t>.</a:t>
            </a:r>
            <a:endParaRPr lang="ru-RU" dirty="0"/>
          </a:p>
        </p:txBody>
      </p:sp>
      <p:pic>
        <p:nvPicPr>
          <p:cNvPr id="10241" name="Picture 1"/>
          <p:cNvPicPr>
            <a:picLocks noChangeAspect="1" noChangeArrowheads="1"/>
          </p:cNvPicPr>
          <p:nvPr/>
        </p:nvPicPr>
        <p:blipFill>
          <a:blip r:embed="rId2"/>
          <a:srcRect/>
          <a:stretch>
            <a:fillRect/>
          </a:stretch>
        </p:blipFill>
        <p:spPr bwMode="auto">
          <a:xfrm>
            <a:off x="0" y="1500174"/>
            <a:ext cx="392905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a:bodyPr>
          <a:lstStyle/>
          <a:p>
            <a:r>
              <a:rPr lang="ru-RU" dirty="0" smtClean="0"/>
              <a:t>Основание Ржева историческая литература относит к середине </a:t>
            </a:r>
            <a:r>
              <a:rPr lang="ru-RU" dirty="0" smtClean="0">
                <a:hlinkClick r:id="rId2" tooltip="XII век"/>
              </a:rPr>
              <a:t>XII века</a:t>
            </a:r>
            <a:r>
              <a:rPr lang="ru-RU" dirty="0" smtClean="0"/>
              <a:t>, хотя в Новгородской уставной грамоте встречается его упоминание под 1019 годом. Летописи именуют этот город как </a:t>
            </a:r>
            <a:r>
              <a:rPr lang="ru-RU" i="1" dirty="0" smtClean="0"/>
              <a:t>Ржева Володимирова</a:t>
            </a:r>
            <a:r>
              <a:rPr lang="ru-RU" dirty="0" smtClean="0"/>
              <a:t>, </a:t>
            </a:r>
            <a:r>
              <a:rPr lang="ru-RU" i="1" dirty="0" smtClean="0"/>
              <a:t>Ржевка</a:t>
            </a:r>
            <a:r>
              <a:rPr lang="ru-RU" dirty="0" smtClean="0"/>
              <a:t> </a:t>
            </a:r>
            <a:r>
              <a:rPr lang="ru-RU" dirty="0" smtClean="0"/>
              <a:t>и </a:t>
            </a:r>
            <a:r>
              <a:rPr lang="ru-RU" i="1" dirty="0" smtClean="0"/>
              <a:t>Ржов</a:t>
            </a:r>
            <a:r>
              <a:rPr lang="ru-RU" dirty="0" smtClean="0"/>
              <a:t>. </a:t>
            </a:r>
            <a:r>
              <a:rPr lang="ru-RU" dirty="0" smtClean="0"/>
              <a:t>"</a:t>
            </a:r>
            <a:r>
              <a:rPr lang="ru-RU" dirty="0" smtClean="0"/>
              <a:t>Город Ржев является вторым по численности населения городом Тверской области - на 01.01.2014 года в городе Ржеве проживают 60 830 </a:t>
            </a:r>
            <a:r>
              <a:rPr lang="ru-RU" dirty="0" smtClean="0"/>
              <a:t>чел.</a:t>
            </a:r>
            <a:r>
              <a:rPr lang="ru-RU" i="1" dirty="0" smtClean="0"/>
              <a:t> </a:t>
            </a:r>
            <a:endParaRPr lang="ru-RU" dirty="0"/>
          </a:p>
        </p:txBody>
      </p:sp>
      <p:pic>
        <p:nvPicPr>
          <p:cNvPr id="3073" name="Picture 1"/>
          <p:cNvPicPr>
            <a:picLocks noChangeAspect="1" noChangeArrowheads="1"/>
          </p:cNvPicPr>
          <p:nvPr/>
        </p:nvPicPr>
        <p:blipFill>
          <a:blip r:embed="rId3"/>
          <a:srcRect/>
          <a:stretch>
            <a:fillRect/>
          </a:stretch>
        </p:blipFill>
        <p:spPr bwMode="auto">
          <a:xfrm>
            <a:off x="0" y="714356"/>
            <a:ext cx="385758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Символика города Ржева.</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70000" lnSpcReduction="20000"/>
          </a:bodyPr>
          <a:lstStyle/>
          <a:p>
            <a:r>
              <a:rPr lang="ru-RU" dirty="0" smtClean="0"/>
              <a:t>Герб города Ржева впервые появился в 1780 г. Гербовый щит был разделен на две части, из которых в верхней располагался герб Твери, а в нижней - золотой лев в красном поле. Герб этот можно отнести к категории гласных, он всего лишь отражал старое имя города - Ржев Володимиров. Лев, соответственно, попал сюда как элемент владимирского герба. Но, по случайно или нет, нельзя не признать, что этот грозный геральдический зверь очень подходит для герба города, на долю которого досталось так много трагических событий. В 1996 г. была создана новая версия герба города, в которой гербовый щит со львом, освободившийся от верхней части, был дополнен серебряной башенной короной (символизировавшей статус районного центра) и мечом с надписью "Владей мирно". Эта версия легла в основу современного герба города, лишившись внешних элементов. На основе этого герба был также создан герб Ржевского района.</a:t>
            </a:r>
            <a:endParaRPr lang="ru-RU" dirty="0"/>
          </a:p>
        </p:txBody>
      </p:sp>
      <p:pic>
        <p:nvPicPr>
          <p:cNvPr id="2049" name="Picture 1"/>
          <p:cNvPicPr>
            <a:picLocks noChangeAspect="1" noChangeArrowheads="1"/>
          </p:cNvPicPr>
          <p:nvPr/>
        </p:nvPicPr>
        <p:blipFill>
          <a:blip r:embed="rId2"/>
          <a:srcRect/>
          <a:stretch>
            <a:fillRect/>
          </a:stretch>
        </p:blipFill>
        <p:spPr bwMode="auto">
          <a:xfrm>
            <a:off x="642910" y="1643050"/>
            <a:ext cx="2786082"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Топонимика города </a:t>
            </a:r>
            <a:r>
              <a:rPr lang="ru-RU" dirty="0" smtClean="0"/>
              <a:t>Р</a:t>
            </a:r>
            <a:r>
              <a:rPr lang="ru-RU" dirty="0" smtClean="0"/>
              <a:t>жева.</a:t>
            </a:r>
            <a:endParaRPr lang="ru-RU" dirty="0"/>
          </a:p>
        </p:txBody>
      </p:sp>
      <p:sp>
        <p:nvSpPr>
          <p:cNvPr id="3" name="Текст 2"/>
          <p:cNvSpPr>
            <a:spLocks noGrp="1"/>
          </p:cNvSpPr>
          <p:nvPr>
            <p:ph type="body" idx="2"/>
          </p:nvPr>
        </p:nvSpPr>
        <p:spPr>
          <a:xfrm>
            <a:off x="1000100" y="1571612"/>
            <a:ext cx="1357322" cy="4857784"/>
          </a:xfrm>
        </p:spPr>
        <p:txBody>
          <a:bodyPr/>
          <a:lstStyle/>
          <a:p>
            <a:endParaRPr lang="ru-RU" dirty="0"/>
          </a:p>
        </p:txBody>
      </p:sp>
      <p:sp>
        <p:nvSpPr>
          <p:cNvPr id="4" name="Содержимое 3"/>
          <p:cNvSpPr>
            <a:spLocks noGrp="1"/>
          </p:cNvSpPr>
          <p:nvPr>
            <p:ph sz="half" idx="1"/>
          </p:nvPr>
        </p:nvSpPr>
        <p:spPr/>
        <p:txBody>
          <a:bodyPr>
            <a:normAutofit lnSpcReduction="10000"/>
          </a:bodyPr>
          <a:lstStyle/>
          <a:p>
            <a:r>
              <a:rPr lang="ru-RU" dirty="0" smtClean="0"/>
              <a:t>Название </a:t>
            </a:r>
            <a:r>
              <a:rPr lang="ru-RU" dirty="0" smtClean="0"/>
              <a:t>встречается в летописных источниках под разными датами XIII в. и позже; наиболее употребительная форма </a:t>
            </a:r>
            <a:r>
              <a:rPr lang="ru-RU" dirty="0" smtClean="0">
                <a:hlinkClick r:id="rId2"/>
              </a:rPr>
              <a:t>Ржева</a:t>
            </a:r>
            <a:r>
              <a:rPr lang="ru-RU" dirty="0" smtClean="0"/>
              <a:t>. В основе ойконима чаще всего видят прозвищное имя Ржа </a:t>
            </a:r>
            <a:r>
              <a:rPr lang="ru-RU" dirty="0" smtClean="0">
                <a:hlinkClick r:id="rId3"/>
              </a:rPr>
              <a:t>или</a:t>
            </a:r>
            <a:r>
              <a:rPr lang="ru-RU" dirty="0" smtClean="0"/>
              <a:t> гидроним Ржа (Ржава, Ржавец), обычно относящийся к источникам с железистой водой бурого (ржавого) цвета, к ржавым болотам. Возможно также образование с суффиксом -ев от др.-русск. ръжь 'рожь, ржаное </a:t>
            </a:r>
            <a:r>
              <a:rPr lang="ru-RU" dirty="0" smtClean="0">
                <a:hlinkClick r:id="rId4"/>
              </a:rPr>
              <a:t>поле</a:t>
            </a:r>
            <a:r>
              <a:rPr lang="ru-RU" dirty="0" smtClean="0"/>
              <a:t>' .</a:t>
            </a:r>
            <a:endParaRPr lang="ru-RU" dirty="0"/>
          </a:p>
        </p:txBody>
      </p:sp>
      <p:pic>
        <p:nvPicPr>
          <p:cNvPr id="1025" name="Picture 1"/>
          <p:cNvPicPr>
            <a:picLocks noChangeAspect="1" noChangeArrowheads="1"/>
          </p:cNvPicPr>
          <p:nvPr/>
        </p:nvPicPr>
        <p:blipFill>
          <a:blip r:embed="rId5"/>
          <a:srcRect/>
          <a:stretch>
            <a:fillRect/>
          </a:stretch>
        </p:blipFill>
        <p:spPr bwMode="auto">
          <a:xfrm>
            <a:off x="142844" y="2071678"/>
            <a:ext cx="3938408" cy="3019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p;Ocy;&amp;bcy;&amp;iecy;&amp;lcy;&amp;icy;&amp;scy;&amp;kcy; &amp;ocy;&amp;scy;&amp;vcy;&amp;ocy;&amp;bcy;&amp;ocy;&amp;dcy;&amp;icy;&amp;tcy;&amp;iecy;&amp;lcy;&amp;yacy;&amp;mcy; &amp;Rcy;&amp;zhcy;&amp;iecy;&amp;vcy;&amp;acy;"/>
          <p:cNvPicPr>
            <a:picLocks noChangeAspect="1" noChangeArrowheads="1"/>
          </p:cNvPicPr>
          <p:nvPr/>
        </p:nvPicPr>
        <p:blipFill>
          <a:blip r:embed="rId2"/>
          <a:srcRect/>
          <a:stretch>
            <a:fillRect/>
          </a:stretch>
        </p:blipFill>
        <p:spPr bwMode="auto">
          <a:xfrm>
            <a:off x="5286380" y="3428999"/>
            <a:ext cx="3857620" cy="3429001"/>
          </a:xfrm>
          <a:prstGeom prst="rect">
            <a:avLst/>
          </a:prstGeom>
          <a:noFill/>
        </p:spPr>
      </p:pic>
      <p:sp>
        <p:nvSpPr>
          <p:cNvPr id="3" name="Прямоугольник 2"/>
          <p:cNvSpPr/>
          <p:nvPr/>
        </p:nvSpPr>
        <p:spPr>
          <a:xfrm>
            <a:off x="642910" y="58847"/>
            <a:ext cx="4500594" cy="6463308"/>
          </a:xfrm>
          <a:prstGeom prst="rect">
            <a:avLst/>
          </a:prstGeom>
        </p:spPr>
        <p:txBody>
          <a:bodyPr wrap="square">
            <a:spAutoFit/>
          </a:bodyPr>
          <a:lstStyle/>
          <a:p>
            <a:r>
              <a:rPr lang="ru-RU" dirty="0" smtClean="0"/>
              <a:t>Обелиск освободителям Ржева установлен в городе, на левом берегу Волги. Он стоит на гранитном массивном постаменте, на территории древнего кремля, на кургане Славы (бывшая Соборная гора).</a:t>
            </a:r>
          </a:p>
          <a:p>
            <a:r>
              <a:rPr lang="ru-RU" dirty="0" smtClean="0"/>
              <a:t>К основанию монумента с четырех сторон подходят широкие лестницы. Постамент украшают барельефы, которые прославляют героизм, проявленный советскими солдатами в Великой Отечественной войне. Надпись на постаменте сообщает о том, что Ржев был освобожден от немецких оккупантов 3 марта 1943 года после длительного и ожесточенного боя войсками Западного фронта. Первыми в город вступили части 215 стрелковой дивизии, возглавляемой генерал-майора А.Ф. Куприянова, 274 стрелковой дивизии и 371 стрелковой дивизии.</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mp;Rcy;&amp;zhcy;&amp;iecy;&amp;vcy;&amp;scy;&amp;kcy;&amp;icy;&amp;jcy; &amp;kcy;&amp;rcy;&amp;acy;&amp;iecy;&amp;vcy;&amp;iecy;&amp;dcy;&amp;chcy;&amp;iecy;&amp;scy;&amp;kcy;&amp;icy;&amp;jcy; &amp;mcy;&amp;ucy;&amp;zcy;&amp;iecy;&amp;jcy;"/>
          <p:cNvPicPr>
            <a:picLocks noChangeAspect="1" noChangeArrowheads="1"/>
          </p:cNvPicPr>
          <p:nvPr/>
        </p:nvPicPr>
        <p:blipFill>
          <a:blip r:embed="rId2"/>
          <a:srcRect/>
          <a:stretch>
            <a:fillRect/>
          </a:stretch>
        </p:blipFill>
        <p:spPr bwMode="auto">
          <a:xfrm>
            <a:off x="5214942" y="3438525"/>
            <a:ext cx="3929058" cy="3419475"/>
          </a:xfrm>
          <a:prstGeom prst="rect">
            <a:avLst/>
          </a:prstGeom>
          <a:noFill/>
        </p:spPr>
      </p:pic>
      <p:sp>
        <p:nvSpPr>
          <p:cNvPr id="3" name="Прямоугольник 2"/>
          <p:cNvSpPr/>
          <p:nvPr/>
        </p:nvSpPr>
        <p:spPr>
          <a:xfrm>
            <a:off x="428596" y="335846"/>
            <a:ext cx="4643470" cy="5355312"/>
          </a:xfrm>
          <a:prstGeom prst="rect">
            <a:avLst/>
          </a:prstGeom>
        </p:spPr>
        <p:txBody>
          <a:bodyPr wrap="square">
            <a:spAutoFit/>
          </a:bodyPr>
          <a:lstStyle/>
          <a:p>
            <a:r>
              <a:rPr lang="ru-RU" dirty="0" smtClean="0"/>
              <a:t>Ржевский краеведческий музей открылся в начале 20 в., но точная дата его создания не известна. Причиной этого является то, что в городе существовали два музея: историко-археологический и естественно-исторический. В основе историко-археологического музея лежала коллекция, собранная московскими учеными Воробьевыми. В 1913 г. Воробьев М.С. подарил Ржеву много старинных предметов.</a:t>
            </a:r>
          </a:p>
          <a:p>
            <a:r>
              <a:rPr lang="ru-RU" dirty="0" smtClean="0"/>
              <a:t>Педагогический и естественно-исторический музеи были открыты в 1916 г. П.Ф. Симсон дополнил коллекцию Воробьевых собственными экспонатами и создал новый музей – историко-археологический. Скорее всего, это было в 1919 г. </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62500" lnSpcReduction="20000"/>
          </a:bodyPr>
          <a:lstStyle/>
          <a:p>
            <a:r>
              <a:rPr lang="ru-RU" dirty="0" smtClean="0"/>
              <a:t>Город Ржев — крупный промышленный город Тверской области. Впервые он упоминается в летописях под 1216 г. Тогда Ржев принадлежал князю Мстиславу Удалому.</a:t>
            </a:r>
          </a:p>
          <a:p>
            <a:r>
              <a:rPr lang="ru-RU" dirty="0" smtClean="0"/>
              <a:t>Ржевские земли, расположенные на удобных водных и сухопутных дорогах, связывавших север Руси с югом, были местом постоянных битв. В 1446 г. Ржев перешел во владение тверского князя Бориса Александровича. Но ржевитяне (именно так называют жителей Ржева)оказали сопротивление. Тогда «князь великий Борис Александрович,— говорится в летописи,— сам пришел ратью ко Ржеву и стоял под городом три недели да город пушками бил». 18 февраля 1447 г. Ржев был взят тверичами.</a:t>
            </a:r>
          </a:p>
          <a:p>
            <a:r>
              <a:rPr lang="ru-RU" dirty="0" smtClean="0"/>
              <a:t>Не раз Ржев разоряли иноземцы. Он горел при нашествии татар в 1238 г., разрушался литовскими феодалами в XIV веке. Особенно он пострадал от нашествия войск польского короля Сигизмунда III в начале XVII столетия. Значительная часть населения была перебита, строения сожжены. Многие окрестные деревни подверглись опустошению.</a:t>
            </a:r>
          </a:p>
          <a:p>
            <a:endParaRPr lang="ru-RU" dirty="0"/>
          </a:p>
        </p:txBody>
      </p:sp>
      <p:pic>
        <p:nvPicPr>
          <p:cNvPr id="1026" name="Picture 2"/>
          <p:cNvPicPr>
            <a:picLocks noChangeAspect="1" noChangeArrowheads="1"/>
          </p:cNvPicPr>
          <p:nvPr/>
        </p:nvPicPr>
        <p:blipFill>
          <a:blip r:embed="rId2"/>
          <a:srcRect/>
          <a:stretch>
            <a:fillRect/>
          </a:stretch>
        </p:blipFill>
        <p:spPr bwMode="auto">
          <a:xfrm>
            <a:off x="142845" y="142852"/>
            <a:ext cx="3857652" cy="6072229"/>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353" y="273050"/>
            <a:ext cx="642942" cy="1162050"/>
          </a:xfrm>
        </p:spPr>
        <p:txBody>
          <a:bodyPr/>
          <a:lstStyle/>
          <a:p>
            <a:endParaRPr lang="ru-RU" dirty="0"/>
          </a:p>
        </p:txBody>
      </p:sp>
      <p:sp>
        <p:nvSpPr>
          <p:cNvPr id="3" name="Текст 2"/>
          <p:cNvSpPr>
            <a:spLocks noGrp="1"/>
          </p:cNvSpPr>
          <p:nvPr>
            <p:ph type="body" idx="2"/>
          </p:nvPr>
        </p:nvSpPr>
        <p:spPr>
          <a:xfrm flipH="1">
            <a:off x="-1571667" y="1524000"/>
            <a:ext cx="714380" cy="4602163"/>
          </a:xfrm>
        </p:spPr>
        <p:txBody>
          <a:bodyPr/>
          <a:lstStyle/>
          <a:p>
            <a:endParaRPr lang="ru-RU" dirty="0"/>
          </a:p>
        </p:txBody>
      </p:sp>
      <p:sp>
        <p:nvSpPr>
          <p:cNvPr id="4" name="Содержимое 3"/>
          <p:cNvSpPr>
            <a:spLocks noGrp="1"/>
          </p:cNvSpPr>
          <p:nvPr>
            <p:ph sz="half" idx="1"/>
          </p:nvPr>
        </p:nvSpPr>
        <p:spPr>
          <a:xfrm>
            <a:off x="0" y="0"/>
            <a:ext cx="9144000" cy="6858000"/>
          </a:xfrm>
        </p:spPr>
        <p:txBody>
          <a:bodyPr>
            <a:normAutofit/>
          </a:bodyPr>
          <a:lstStyle/>
          <a:p>
            <a:r>
              <a:rPr lang="ru-RU" dirty="0" smtClean="0"/>
              <a:t>Тогда «князь великий Борис Александрович,— говорится в летописи,— сам пришел ратью ко Ржеву и стоял под городом три недели да город пушками бил». 18 февраля 1447 г. Ржев был взят тверичами.</a:t>
            </a:r>
          </a:p>
          <a:p>
            <a:r>
              <a:rPr lang="ru-RU" dirty="0" smtClean="0"/>
              <a:t>Не раз Ржев разоряли иноземцы. Он горел при нашествии татар в 1238 г., разрушался литовскими феодалами в XIV веке. Особенно он пострадал от нашествия войск польского короля Сигизмунда III в начале XVII столетия. Значительная часть населения была перебита, строения сожжены. Многие окрестные деревни подверглись опустошению.</a:t>
            </a: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1096</Words>
  <Application>Microsoft Office PowerPoint</Application>
  <PresentationFormat>Экран (4:3)</PresentationFormat>
  <Paragraphs>27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Ржев</vt:lpstr>
      <vt:lpstr>Географическое расположение города Ржева.                                          </vt:lpstr>
      <vt:lpstr>Слайд 3</vt:lpstr>
      <vt:lpstr>Символика города Ржева.</vt:lpstr>
      <vt:lpstr>Топонимика города Ржева.</vt:lpstr>
      <vt:lpstr>Слайд 6</vt:lpstr>
      <vt:lpstr>Слайд 7</vt:lpstr>
      <vt:lpstr>Слайд 8</vt:lpstr>
      <vt:lpstr>Слайд 9</vt:lpstr>
      <vt:lpstr>Слайд 10</vt:lpstr>
      <vt:lpstr>Слайд 11</vt:lpstr>
      <vt:lpstr>Слайд 12</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Ржев</dc:title>
  <dc:creator>Admin</dc:creator>
  <cp:lastModifiedBy>Admin</cp:lastModifiedBy>
  <cp:revision>14</cp:revision>
  <dcterms:created xsi:type="dcterms:W3CDTF">2015-04-23T15:15:43Z</dcterms:created>
  <dcterms:modified xsi:type="dcterms:W3CDTF">2015-05-14T15:15:28Z</dcterms:modified>
</cp:coreProperties>
</file>