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90" r:id="rId1"/>
  </p:sldMasterIdLst>
  <p:notesMasterIdLst>
    <p:notesMasterId r:id="rId39"/>
  </p:notesMasterIdLst>
  <p:sldIdLst>
    <p:sldId id="358" r:id="rId2"/>
    <p:sldId id="281" r:id="rId3"/>
    <p:sldId id="282" r:id="rId4"/>
    <p:sldId id="303" r:id="rId5"/>
    <p:sldId id="324" r:id="rId6"/>
    <p:sldId id="296" r:id="rId7"/>
    <p:sldId id="306" r:id="rId8"/>
    <p:sldId id="298" r:id="rId9"/>
    <p:sldId id="299" r:id="rId10"/>
    <p:sldId id="356" r:id="rId11"/>
    <p:sldId id="323" r:id="rId12"/>
    <p:sldId id="259" r:id="rId13"/>
    <p:sldId id="308" r:id="rId14"/>
    <p:sldId id="310" r:id="rId15"/>
    <p:sldId id="322" r:id="rId16"/>
    <p:sldId id="260" r:id="rId17"/>
    <p:sldId id="273" r:id="rId18"/>
    <p:sldId id="313" r:id="rId19"/>
    <p:sldId id="325" r:id="rId20"/>
    <p:sldId id="329" r:id="rId21"/>
    <p:sldId id="334" r:id="rId22"/>
    <p:sldId id="316" r:id="rId23"/>
    <p:sldId id="326" r:id="rId24"/>
    <p:sldId id="337" r:id="rId25"/>
    <p:sldId id="342" r:id="rId26"/>
    <p:sldId id="319" r:id="rId27"/>
    <p:sldId id="327" r:id="rId28"/>
    <p:sldId id="350" r:id="rId29"/>
    <p:sldId id="346" r:id="rId30"/>
    <p:sldId id="347" r:id="rId31"/>
    <p:sldId id="349" r:id="rId32"/>
    <p:sldId id="361" r:id="rId33"/>
    <p:sldId id="362" r:id="rId34"/>
    <p:sldId id="359" r:id="rId35"/>
    <p:sldId id="360" r:id="rId36"/>
    <p:sldId id="353" r:id="rId37"/>
    <p:sldId id="354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3294" autoAdjust="0"/>
    <p:restoredTop sz="94660"/>
  </p:normalViewPr>
  <p:slideViewPr>
    <p:cSldViewPr>
      <p:cViewPr>
        <p:scale>
          <a:sx n="70" d="100"/>
          <a:sy n="70" d="100"/>
        </p:scale>
        <p:origin x="-894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B14E118-2124-478D-8AD0-24FD3429E4D3}" type="datetimeFigureOut">
              <a:rPr lang="ru-RU"/>
              <a:pPr>
                <a:defRPr/>
              </a:pPr>
              <a:t>21.05.2018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9AC21B3-3E66-4A41-B895-E54B5F42C7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30818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4BC87300-9D6A-44A9-8952-0A69149DCA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276D1-F00C-4073-95E1-961FDF102F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00B147-DA06-4911-800F-45955316B6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F204848A-EEC9-4E09-9513-803F738083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9B76476D-FC31-4167-85B6-AD893FFCE0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8124A5-4543-49C7-9EE7-8A40405434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B7442C-B133-4930-AB38-B0994E65DB5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619EF0DD-FE8A-445B-9369-DC3EE48B3C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46A77-48D5-4A45-A892-8167F1826F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FA417013-30C1-4283-A0BB-1E9EFC45CDE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220B566B-A006-47DC-A59A-C3B2804E57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2A0A9C0-3D87-46BB-A894-CCAC797001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1" r:id="rId1"/>
    <p:sldLayoutId id="2147484192" r:id="rId2"/>
    <p:sldLayoutId id="2147484193" r:id="rId3"/>
    <p:sldLayoutId id="2147484194" r:id="rId4"/>
    <p:sldLayoutId id="2147484195" r:id="rId5"/>
    <p:sldLayoutId id="2147484196" r:id="rId6"/>
    <p:sldLayoutId id="2147484197" r:id="rId7"/>
    <p:sldLayoutId id="2147484198" r:id="rId8"/>
    <p:sldLayoutId id="2147484199" r:id="rId9"/>
    <p:sldLayoutId id="2147484200" r:id="rId10"/>
    <p:sldLayoutId id="214748420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russian-church.ru/data/yaroslavl/images/85n2.jpg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hoto-life.ucoz.ru/_ph/13/2/590383042.jpg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3904/bonooooo.54/0_47e6a_6333584d_XL.jpg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340768"/>
            <a:ext cx="7416824" cy="8694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/>
              <a:t>География на денежных </a:t>
            </a:r>
            <a:r>
              <a:rPr lang="ru-RU" sz="3200" dirty="0" smtClean="0"/>
              <a:t>купюр</a:t>
            </a:r>
            <a:r>
              <a:rPr lang="ru-RU" sz="3200" dirty="0" smtClean="0"/>
              <a:t>ах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4509120"/>
            <a:ext cx="6172200" cy="1793794"/>
          </a:xfrm>
        </p:spPr>
        <p:txBody>
          <a:bodyPr>
            <a:normAutofit fontScale="92500"/>
          </a:bodyPr>
          <a:lstStyle/>
          <a:p>
            <a:pPr algn="r"/>
            <a:r>
              <a:rPr lang="ru-RU" dirty="0"/>
              <a:t>автор работы: </a:t>
            </a:r>
            <a:r>
              <a:rPr lang="ru-RU" dirty="0" err="1"/>
              <a:t>Белицкая</a:t>
            </a:r>
            <a:r>
              <a:rPr lang="ru-RU" dirty="0"/>
              <a:t> Наталья Александровна,</a:t>
            </a:r>
          </a:p>
          <a:p>
            <a:pPr algn="r"/>
            <a:r>
              <a:rPr lang="ru-RU" dirty="0"/>
              <a:t>учащаяся 9б класса</a:t>
            </a:r>
          </a:p>
          <a:p>
            <a:pPr algn="r"/>
            <a:r>
              <a:rPr lang="ru-RU" dirty="0"/>
              <a:t>руководитель работы: Теребейкина Елена </a:t>
            </a:r>
            <a:r>
              <a:rPr lang="ru-RU" dirty="0" smtClean="0"/>
              <a:t>Геннадьевна</a:t>
            </a:r>
            <a:r>
              <a:rPr lang="ru-RU" dirty="0"/>
              <a:t>,</a:t>
            </a:r>
          </a:p>
          <a:p>
            <a:pPr algn="r"/>
            <a:r>
              <a:rPr lang="ru-RU" dirty="0"/>
              <a:t> учитель географии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froggy\Desktop\krasnoyarsk-na-karte-rossi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424935" cy="50399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1357290" y="2132856"/>
            <a:ext cx="188030" cy="216024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3" y="1628775"/>
            <a:ext cx="28289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Санкт- Петербург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65175" y="333375"/>
            <a:ext cx="72009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atin typeface="+mn-lt"/>
              </a:rPr>
              <a:t>Административная карта Российской Федерации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475656" y="1237925"/>
            <a:ext cx="5039841" cy="67858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b="1" i="1" dirty="0" smtClean="0">
                <a:solidFill>
                  <a:schemeClr val="tx1"/>
                </a:solidFill>
                <a:effectLst/>
              </a:rPr>
              <a:t>Санкт-Петербург</a:t>
            </a:r>
            <a:br>
              <a:rPr lang="ru-RU" sz="3200" b="1" i="1" dirty="0" smtClean="0">
                <a:solidFill>
                  <a:schemeClr val="tx1"/>
                </a:solidFill>
                <a:effectLst/>
              </a:rPr>
            </a:br>
            <a:r>
              <a:rPr lang="ru-RU" sz="3200" b="1" i="1" dirty="0" smtClean="0">
                <a:solidFill>
                  <a:schemeClr val="tx1"/>
                </a:solidFill>
              </a:rPr>
              <a:t>(</a:t>
            </a:r>
            <a:r>
              <a:rPr lang="ru-RU" sz="2200" i="1" dirty="0"/>
              <a:t>Основан в 1703 </a:t>
            </a:r>
            <a:r>
              <a:rPr lang="ru-RU" sz="2200" i="1" dirty="0" smtClean="0"/>
              <a:t>году</a:t>
            </a:r>
            <a:r>
              <a:rPr lang="ru-RU" sz="2700" b="1" dirty="0" smtClean="0"/>
              <a:t>)</a:t>
            </a:r>
            <a:r>
              <a:rPr lang="ru-RU" sz="3200" b="1" dirty="0"/>
              <a:t/>
            </a:r>
            <a:br>
              <a:rPr lang="ru-RU" sz="3200" b="1" dirty="0"/>
            </a:br>
            <a:endParaRPr lang="ru-RU" sz="3200" b="1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22531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555433" y="472033"/>
            <a:ext cx="1905000" cy="2063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5300" name="Rectangle 5"/>
          <p:cNvSpPr>
            <a:spLocks noChangeArrowheads="1"/>
          </p:cNvSpPr>
          <p:nvPr/>
        </p:nvSpPr>
        <p:spPr bwMode="auto">
          <a:xfrm>
            <a:off x="323850" y="3356992"/>
            <a:ext cx="813658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457200">
              <a:defRPr/>
            </a:pPr>
            <a:r>
              <a:rPr lang="ru-RU" sz="2400" b="1" dirty="0" smtClean="0">
                <a:latin typeface="+mn-lt"/>
              </a:rPr>
              <a:t>Санкт-Петербург — </a:t>
            </a:r>
            <a:r>
              <a:rPr lang="ru-RU" sz="2400" b="1" dirty="0">
                <a:latin typeface="+mn-lt"/>
              </a:rPr>
              <a:t>город федерального значения Российской Федерации, </a:t>
            </a:r>
            <a:r>
              <a:rPr lang="ru-RU" sz="2400" b="1" dirty="0" smtClean="0">
                <a:latin typeface="+mn-lt"/>
              </a:rPr>
              <a:t>В </a:t>
            </a:r>
            <a:r>
              <a:rPr lang="ru-RU" sz="2400" b="1" dirty="0">
                <a:latin typeface="+mn-lt"/>
              </a:rPr>
              <a:t>XVIII—XX веках — столица Российской империи и резиденция Российских императоров. Один из важнейших экономических центров Российской Федерации. Включён в список Всемирного наследия ЮНЕСКО  </a:t>
            </a:r>
          </a:p>
        </p:txBody>
      </p:sp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530" y="116632"/>
            <a:ext cx="187220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3620" y="-99392"/>
            <a:ext cx="7731968" cy="8636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1"/>
                </a:solidFill>
                <a:effectLst/>
              </a:rPr>
              <a:t>Санкт-Петербург</a:t>
            </a:r>
            <a:endParaRPr lang="ru-RU" i="1" dirty="0">
              <a:solidFill>
                <a:schemeClr val="tx1"/>
              </a:solidFill>
              <a:effectLst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799692" y="764704"/>
            <a:ext cx="7128792" cy="864096"/>
          </a:xfrm>
        </p:spPr>
        <p:txBody>
          <a:bodyPr>
            <a:normAutofit/>
          </a:bodyPr>
          <a:lstStyle/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1800" b="1" dirty="0" smtClean="0"/>
              <a:t>На лицевой стороне 50 рублей изображена скульптура, на фоне Петропавловской крепости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43660" y="5903092"/>
            <a:ext cx="2508160" cy="369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latin typeface="+mn-lt"/>
              </a:rPr>
              <a:t>Лицевая сторона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5400600" cy="35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18" y="1628800"/>
            <a:ext cx="3113039" cy="3441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52" y="13166"/>
            <a:ext cx="194421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Рисунок 5" descr="russia11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79" y="5188650"/>
            <a:ext cx="5273279" cy="16706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1907704" y="0"/>
            <a:ext cx="6358186" cy="7208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altLang="ru-RU" i="1" cap="none" dirty="0" smtClean="0">
                <a:solidFill>
                  <a:schemeClr val="tx1"/>
                </a:solidFill>
                <a:effectLst/>
              </a:rPr>
              <a:t>Петропавловская крепость</a:t>
            </a:r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6120197" y="6488112"/>
            <a:ext cx="277297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b="1" dirty="0" smtClean="0">
                <a:latin typeface="+mn-lt"/>
              </a:rPr>
              <a:t>Оборотная сторона</a:t>
            </a:r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716" y="4365104"/>
            <a:ext cx="5296764" cy="20483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365104"/>
            <a:ext cx="3024188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latin typeface="+mn-lt"/>
              </a:rPr>
              <a:t>На оборотной  стороне банкноты – общий вид Ростральной колонны и здание Биржи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45758"/>
            <a:ext cx="7128792" cy="33032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4583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74" y="0"/>
            <a:ext cx="1691680" cy="1691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roggy\Desktop\krasnoyarsk-na-karte-rossi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352928" cy="51125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1116570" y="3035491"/>
            <a:ext cx="214314" cy="21146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3563" y="2530475"/>
            <a:ext cx="14097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33375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latin typeface="+mn-lt"/>
              </a:rPr>
              <a:t>Административная карта Российской Федерации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73400" y="188913"/>
            <a:ext cx="2578100" cy="9366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>
                <a:effectLst/>
              </a:rPr>
              <a:t>Москва</a:t>
            </a:r>
          </a:p>
        </p:txBody>
      </p:sp>
      <p:pic>
        <p:nvPicPr>
          <p:cNvPr id="27651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732240" y="246672"/>
            <a:ext cx="1799432" cy="2319064"/>
          </a:xfrm>
        </p:spPr>
      </p:pic>
      <p:sp>
        <p:nvSpPr>
          <p:cNvPr id="54276" name="Rectangle 5"/>
          <p:cNvSpPr>
            <a:spLocks noChangeArrowheads="1"/>
          </p:cNvSpPr>
          <p:nvPr/>
        </p:nvSpPr>
        <p:spPr bwMode="auto">
          <a:xfrm>
            <a:off x="468313" y="2939633"/>
            <a:ext cx="8352159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457200">
              <a:defRPr/>
            </a:pPr>
            <a:r>
              <a:rPr lang="ru-RU" sz="2200" b="1" dirty="0">
                <a:latin typeface="+mn-lt"/>
              </a:rPr>
              <a:t>Москва – столица России, город федерального значения, субъект Российской Федерации, центр Центрального федерального округа и Московской области, город-герой. </a:t>
            </a:r>
            <a:r>
              <a:rPr lang="ru-RU" sz="2200" b="1" dirty="0" smtClean="0">
                <a:latin typeface="+mn-lt"/>
              </a:rPr>
              <a:t>Москва </a:t>
            </a:r>
            <a:r>
              <a:rPr lang="ru-RU" sz="2200" b="1" dirty="0">
                <a:latin typeface="+mn-lt"/>
              </a:rPr>
              <a:t>относится к глобальным городам, оказывая большое влияние на мир. Москва — важнейший экономический  и транспортный узел, а также политический, экономический, культурный и научный центр страны. </a:t>
            </a: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2219780" y="1006094"/>
            <a:ext cx="35725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2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2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2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2"/>
                </a:solidFill>
                <a:latin typeface="Times New Roman" pitchFamily="18" charset="0"/>
              </a:defRPr>
            </a:lvl4pPr>
            <a:lvl5pPr>
              <a:defRPr>
                <a:solidFill>
                  <a:schemeClr val="tx2"/>
                </a:solidFill>
                <a:latin typeface="Times New Roman" pitchFamily="18" charset="0"/>
              </a:defRPr>
            </a:lvl5pPr>
            <a:lvl6pPr eaLnBrk="0" fontAlgn="base" hangingPunct="0">
              <a:spcAft>
                <a:spcPct val="0"/>
              </a:spcAft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Times New Roman" pitchFamily="18" charset="0"/>
              </a:defRPr>
            </a:lvl6pPr>
            <a:lvl7pPr eaLnBrk="0" fontAlgn="base" hangingPunct="0">
              <a:spcAft>
                <a:spcPct val="0"/>
              </a:spcAft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Times New Roman" pitchFamily="18" charset="0"/>
              </a:defRPr>
            </a:lvl7pPr>
            <a:lvl8pPr eaLnBrk="0" fontAlgn="base" hangingPunct="0">
              <a:spcAft>
                <a:spcPct val="0"/>
              </a:spcAft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Times New Roman" pitchFamily="18" charset="0"/>
              </a:defRPr>
            </a:lvl8pPr>
            <a:lvl9pPr eaLnBrk="0" fontAlgn="base" hangingPunct="0">
              <a:spcAft>
                <a:spcPct val="0"/>
              </a:spcAft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ru-RU" altLang="ru-RU" sz="2000" i="1" dirty="0" smtClean="0">
                <a:solidFill>
                  <a:schemeClr val="tx1"/>
                </a:solidFill>
              </a:rPr>
              <a:t>(Первые </a:t>
            </a:r>
            <a:r>
              <a:rPr lang="ru-RU" altLang="ru-RU" sz="2000" i="1" dirty="0">
                <a:solidFill>
                  <a:schemeClr val="tx1"/>
                </a:solidFill>
              </a:rPr>
              <a:t>упоминания 1147 </a:t>
            </a:r>
            <a:r>
              <a:rPr lang="ru-RU" altLang="ru-RU" sz="2000" i="1" dirty="0" smtClean="0">
                <a:solidFill>
                  <a:schemeClr val="tx1"/>
                </a:solidFill>
              </a:rPr>
              <a:t>год)</a:t>
            </a:r>
            <a:endParaRPr lang="ru-RU" altLang="ru-RU" sz="2000" i="1" dirty="0">
              <a:solidFill>
                <a:schemeClr val="tx1"/>
              </a:solidFill>
            </a:endParaRPr>
          </a:p>
        </p:txBody>
      </p:sp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976" y="185738"/>
            <a:ext cx="2091134" cy="2091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Рисунок 5" descr="1239352631_100-ssrrrr-r-200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5178064"/>
            <a:ext cx="4896544" cy="15560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1268760" cy="1268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20949" y="798724"/>
            <a:ext cx="8143539" cy="1426710"/>
          </a:xfrm>
        </p:spPr>
        <p:txBody>
          <a:bodyPr>
            <a:normAutofit/>
          </a:bodyPr>
          <a:lstStyle/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2000" b="1" dirty="0" smtClean="0"/>
              <a:t>На лицевой стороне банкноты изображена квадрига Аполлона, которая украшает портик  здания Государственного  академического Большого театра.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012160" y="6370586"/>
            <a:ext cx="202723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latin typeface="+mn-lt"/>
              </a:rPr>
              <a:t>Лицевая  сторона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92499" y="152611"/>
            <a:ext cx="29511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i="1" dirty="0">
                <a:latin typeface="+mn-lt"/>
              </a:rPr>
              <a:t>МОСКВА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7760320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Содержимое 2"/>
          <p:cNvSpPr>
            <a:spLocks noGrp="1"/>
          </p:cNvSpPr>
          <p:nvPr>
            <p:ph sz="quarter" idx="1"/>
          </p:nvPr>
        </p:nvSpPr>
        <p:spPr>
          <a:xfrm>
            <a:off x="1619672" y="55919"/>
            <a:ext cx="7200800" cy="1225550"/>
          </a:xfrm>
        </p:spPr>
        <p:txBody>
          <a:bodyPr>
            <a:normAutofit/>
          </a:bodyPr>
          <a:lstStyle/>
          <a:p>
            <a:pPr marL="0" indent="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/>
              <a:t>    На оборотной стороне 100 рублевой купюры изображен общий вид здания Государственного академического Большого театра.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2000" dirty="0" smtClean="0"/>
          </a:p>
        </p:txBody>
      </p:sp>
      <p:pic>
        <p:nvPicPr>
          <p:cNvPr id="12292" name="Рисунок 3" descr="1997-100-ru-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251582"/>
            <a:ext cx="4757663" cy="14811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7" y="0"/>
            <a:ext cx="1152525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84887" y="6213112"/>
            <a:ext cx="2198687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latin typeface="+mn-lt"/>
              </a:rPr>
              <a:t>Оборотная сторона</a:t>
            </a:r>
          </a:p>
        </p:txBody>
      </p:sp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56386"/>
            <a:ext cx="8101012" cy="38164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roggy\Desktop\krasnoyarsk-na-karte-rossi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379" y="1196752"/>
            <a:ext cx="8424936" cy="5040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2148114" y="2665167"/>
            <a:ext cx="214314" cy="21602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6988" y="2055813"/>
            <a:ext cx="213042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Архангельск</a:t>
            </a:r>
          </a:p>
        </p:txBody>
      </p:sp>
      <p:pic>
        <p:nvPicPr>
          <p:cNvPr id="31751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550" y="261938"/>
            <a:ext cx="7437438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339752" y="188640"/>
            <a:ext cx="3691136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/>
              <a:t>Архангельск</a:t>
            </a:r>
          </a:p>
        </p:txBody>
      </p:sp>
      <p:pic>
        <p:nvPicPr>
          <p:cNvPr id="32771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444209" y="265657"/>
            <a:ext cx="2088852" cy="2510335"/>
          </a:xfrm>
        </p:spPr>
      </p:pic>
      <p:sp>
        <p:nvSpPr>
          <p:cNvPr id="77828" name="Rectangle 5"/>
          <p:cNvSpPr>
            <a:spLocks noChangeArrowheads="1"/>
          </p:cNvSpPr>
          <p:nvPr/>
        </p:nvSpPr>
        <p:spPr bwMode="auto">
          <a:xfrm>
            <a:off x="375260" y="2742879"/>
            <a:ext cx="813752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57200">
              <a:defRPr/>
            </a:pPr>
            <a:r>
              <a:rPr lang="ru-RU" sz="2400" b="1" dirty="0">
                <a:latin typeface="+mn-lt"/>
              </a:rPr>
              <a:t>Город на севере европейской части России, административный центр Архангельской области. До конца 17 века Архангельск был основным морским портом России. </a:t>
            </a:r>
            <a:r>
              <a:rPr lang="ru-RU" sz="2400" b="1" dirty="0" smtClean="0">
                <a:latin typeface="+mn-lt"/>
              </a:rPr>
              <a:t>Крупный </a:t>
            </a:r>
            <a:r>
              <a:rPr lang="ru-RU" sz="2400" b="1" dirty="0">
                <a:latin typeface="+mn-lt"/>
              </a:rPr>
              <a:t>научный и промышленный центр, транспортный узел на севере страны. Культурно-историческая столица Поморья, родина северной культуры, традиций, истории. </a:t>
            </a:r>
          </a:p>
        </p:txBody>
      </p:sp>
      <p:sp>
        <p:nvSpPr>
          <p:cNvPr id="77829" name="Text Box 6"/>
          <p:cNvSpPr txBox="1">
            <a:spLocks noChangeArrowheads="1"/>
          </p:cNvSpPr>
          <p:nvPr/>
        </p:nvSpPr>
        <p:spPr bwMode="auto">
          <a:xfrm>
            <a:off x="2076157" y="908720"/>
            <a:ext cx="30963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000" i="1" dirty="0" smtClean="0">
                <a:latin typeface="+mn-lt"/>
              </a:rPr>
              <a:t>(Основан в 1584 году</a:t>
            </a:r>
            <a:r>
              <a:rPr lang="ru-RU" sz="2400" b="1" dirty="0" smtClean="0">
                <a:latin typeface="+mn-lt"/>
              </a:rPr>
              <a:t>)</a:t>
            </a:r>
          </a:p>
        </p:txBody>
      </p:sp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961" y="15506"/>
            <a:ext cx="1835196" cy="1844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ъект 2"/>
          <p:cNvSpPr>
            <a:spLocks noGrp="1"/>
          </p:cNvSpPr>
          <p:nvPr>
            <p:ph sz="quarter" idx="1"/>
          </p:nvPr>
        </p:nvSpPr>
        <p:spPr>
          <a:xfrm>
            <a:off x="1463" y="188640"/>
            <a:ext cx="8812213" cy="647700"/>
          </a:xfrm>
        </p:spPr>
        <p:txBody>
          <a:bodyPr>
            <a:normAutofit fontScale="25000" lnSpcReduction="20000"/>
          </a:bodyPr>
          <a:lstStyle/>
          <a:p>
            <a:pPr marL="0" indent="0"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1200" b="1" dirty="0" smtClean="0">
                <a:solidFill>
                  <a:schemeClr val="tx1"/>
                </a:solidFill>
              </a:rPr>
              <a:t>География России на денежных знаках</a:t>
            </a:r>
          </a:p>
          <a:p>
            <a:pPr marL="0" indent="0" algn="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600" b="1" dirty="0" smtClean="0">
                <a:cs typeface="Times New Roman" pitchFamily="18" charset="0"/>
              </a:rPr>
              <a:t>.</a:t>
            </a:r>
          </a:p>
          <a:p>
            <a:pPr marL="0" indent="0"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1800" b="1" dirty="0" smtClean="0"/>
          </a:p>
          <a:p>
            <a:pPr marL="0" indent="0"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1800" b="1" dirty="0" smtClean="0"/>
          </a:p>
        </p:txBody>
      </p:sp>
      <p:pic>
        <p:nvPicPr>
          <p:cNvPr id="10243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982" y="1052736"/>
            <a:ext cx="1871662" cy="8112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006" y="1855961"/>
            <a:ext cx="1873250" cy="825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1287" y="1052736"/>
            <a:ext cx="1908175" cy="8302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0351" y="1863948"/>
            <a:ext cx="1873250" cy="8239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3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3744" y="2706911"/>
            <a:ext cx="1973262" cy="8620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5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4840" y="3568923"/>
            <a:ext cx="1954212" cy="831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374" y="4382316"/>
            <a:ext cx="1944688" cy="8175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7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4212" y="5159844"/>
            <a:ext cx="2001167" cy="8493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093" y="2681461"/>
            <a:ext cx="2009775" cy="8651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50466"/>
            <a:ext cx="1944687" cy="835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Рисунок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366094"/>
            <a:ext cx="1987550" cy="793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7937" y="5181744"/>
            <a:ext cx="2052637" cy="860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04656" y="1435125"/>
            <a:ext cx="308170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Все мы пользуемся бумажными купюрами Российской Федерации. Но кто-нибудь из нас хоть раз замечал, что изображено на купюрах? Что таят в себе интересного купюры Российской Федерации и что же на них изображено?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title"/>
          </p:nvPr>
        </p:nvSpPr>
        <p:spPr>
          <a:xfrm>
            <a:off x="2332780" y="387100"/>
            <a:ext cx="3889375" cy="5762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1"/>
                </a:solidFill>
                <a:effectLst/>
              </a:rPr>
              <a:t>АРХАНГЕЛЬСК</a:t>
            </a:r>
          </a:p>
        </p:txBody>
      </p:sp>
      <p:pic>
        <p:nvPicPr>
          <p:cNvPr id="33795" name="Picture 9" descr="i?id=577492659-23-7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07228"/>
            <a:ext cx="1788143" cy="1910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23813"/>
            <a:ext cx="1295698" cy="130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26572" y="1988840"/>
            <a:ext cx="393666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defRPr/>
            </a:pPr>
            <a:r>
              <a:rPr lang="ru-RU" sz="2000" b="1" dirty="0" smtClean="0">
                <a:latin typeface="+mn-lt"/>
              </a:rPr>
              <a:t>На </a:t>
            </a:r>
            <a:r>
              <a:rPr lang="ru-RU" sz="2000" b="1" dirty="0">
                <a:latin typeface="+mn-lt"/>
              </a:rPr>
              <a:t>лицевой стороне денежного знака изображён памятник Петру I на фоне городского </a:t>
            </a:r>
            <a:r>
              <a:rPr lang="ru-RU" sz="2000" b="1" dirty="0" smtClean="0">
                <a:latin typeface="+mn-lt"/>
              </a:rPr>
              <a:t>порта</a:t>
            </a:r>
            <a:r>
              <a:rPr lang="ru-RU" sz="2000" b="1" dirty="0">
                <a:latin typeface="+mn-lt"/>
              </a:rPr>
              <a:t>.</a:t>
            </a:r>
          </a:p>
        </p:txBody>
      </p:sp>
      <p:pic>
        <p:nvPicPr>
          <p:cNvPr id="33798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005064"/>
            <a:ext cx="4884486" cy="24412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652120" y="6446339"/>
            <a:ext cx="196850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latin typeface="+mn-lt"/>
              </a:rPr>
              <a:t>Лицевая сторона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66140"/>
            <a:ext cx="3131921" cy="46878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639048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/>
            <a:r>
              <a:rPr lang="ru-RU" altLang="ru-RU" b="1" dirty="0"/>
              <a:t>установлен </a:t>
            </a:r>
            <a:r>
              <a:rPr lang="ru-RU" altLang="ru-RU" b="1" dirty="0" smtClean="0"/>
              <a:t>в </a:t>
            </a:r>
            <a:r>
              <a:rPr lang="ru-RU" altLang="ru-RU" b="1" dirty="0"/>
              <a:t>1914 году.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>
          <a:xfrm>
            <a:off x="2051050" y="404813"/>
            <a:ext cx="6524625" cy="5762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b="1" i="1" dirty="0" smtClean="0">
                <a:solidFill>
                  <a:schemeClr val="tx1"/>
                </a:solidFill>
                <a:effectLst/>
              </a:rPr>
              <a:t>СОЛОВЕЦКИЙ МОНАСТЫРЬ</a:t>
            </a:r>
          </a:p>
        </p:txBody>
      </p:sp>
      <p:sp>
        <p:nvSpPr>
          <p:cNvPr id="36867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0" y="1557658"/>
            <a:ext cx="4033838" cy="1953197"/>
          </a:xfrm>
        </p:spPr>
        <p:txBody>
          <a:bodyPr>
            <a:normAutofit lnSpcReduction="10000"/>
          </a:bodyPr>
          <a:lstStyle/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1800" b="1" dirty="0" smtClean="0"/>
              <a:t>Мужской монастырь Русской православной церкви, расположенный на Соловецких островах в Белом море.</a:t>
            </a:r>
          </a:p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1800" b="1" dirty="0" smtClean="0"/>
              <a:t>Возник в 1420 – 1430-ые годы. </a:t>
            </a:r>
          </a:p>
        </p:txBody>
      </p:sp>
      <p:pic>
        <p:nvPicPr>
          <p:cNvPr id="36868" name="Picture 7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-8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404" y="0"/>
            <a:ext cx="14763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3510855"/>
            <a:ext cx="7128792" cy="32305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9291" y="1196752"/>
            <a:ext cx="4216151" cy="17778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44616" y="3140384"/>
            <a:ext cx="219868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latin typeface="+mn-lt"/>
              </a:rPr>
              <a:t>Оборотная сторона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roggy\Desktop\krasnoyarsk-na-karte-rossi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1074"/>
            <a:ext cx="8496944" cy="52562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1428728" y="2996952"/>
            <a:ext cx="252434" cy="21089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7075" y="2420938"/>
            <a:ext cx="188595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Ярославль</a:t>
            </a:r>
          </a:p>
        </p:txBody>
      </p:sp>
      <p:pic>
        <p:nvPicPr>
          <p:cNvPr id="3994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4238" y="188913"/>
            <a:ext cx="7437437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987824" y="307975"/>
            <a:ext cx="3043064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>
                <a:effectLst/>
              </a:rPr>
              <a:t>Ярославль</a:t>
            </a:r>
            <a:r>
              <a:rPr lang="ru-RU" b="1" i="1" dirty="0"/>
              <a:t> </a:t>
            </a:r>
          </a:p>
        </p:txBody>
      </p:sp>
      <p:sp>
        <p:nvSpPr>
          <p:cNvPr id="40963" name="Rectangle 3"/>
          <p:cNvSpPr>
            <a:spLocks noGrp="1" noRot="1" noChangeArrowheads="1"/>
          </p:cNvSpPr>
          <p:nvPr>
            <p:ph sz="quarter" idx="1"/>
          </p:nvPr>
        </p:nvSpPr>
        <p:spPr>
          <a:xfrm>
            <a:off x="578829" y="2564904"/>
            <a:ext cx="8253412" cy="3744912"/>
          </a:xfrm>
        </p:spPr>
        <p:txBody>
          <a:bodyPr>
            <a:normAutofit/>
          </a:bodyPr>
          <a:lstStyle/>
          <a:p>
            <a:pPr marL="0" indent="342900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2200" b="1" dirty="0" err="1" smtClean="0"/>
              <a:t>Яросла́вль</a:t>
            </a:r>
            <a:r>
              <a:rPr lang="ru-RU" altLang="ru-RU" sz="2200" b="1" dirty="0" smtClean="0"/>
              <a:t> — административный центр Ярославской области и Ярославского района, городской округ. </a:t>
            </a:r>
          </a:p>
          <a:p>
            <a:pPr marL="0" indent="342900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2200" b="1" dirty="0" smtClean="0"/>
              <a:t>Ярославль возник как первый христианский город на Волге. В период борьбы с польско-литовской интервенцией в 1612 году Ярославль на несколько месяцев становится столицей государства. </a:t>
            </a:r>
          </a:p>
          <a:p>
            <a:pPr marL="0" indent="342900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2200" b="1" dirty="0" smtClean="0"/>
              <a:t>Исторический центр города является объектом Всемирного культурного наследия ЮНЕСКО.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3038"/>
            <a:ext cx="1777653" cy="25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2771799" y="1078828"/>
            <a:ext cx="28456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2000" i="1" dirty="0" smtClean="0">
                <a:latin typeface="+mn-lt"/>
              </a:rPr>
              <a:t>(Основан в 1010 году)</a:t>
            </a:r>
          </a:p>
        </p:txBody>
      </p:sp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983" y="173038"/>
            <a:ext cx="2015778" cy="2015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>
          <a:xfrm>
            <a:off x="2123728" y="-171400"/>
            <a:ext cx="5027250" cy="7556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effectLst/>
              </a:rPr>
              <a:t>ЯРОСЛАВЛЬ</a:t>
            </a:r>
          </a:p>
        </p:txBody>
      </p:sp>
      <p:sp>
        <p:nvSpPr>
          <p:cNvPr id="41987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1475497" y="548680"/>
            <a:ext cx="7235006" cy="1388567"/>
          </a:xfrm>
        </p:spPr>
        <p:txBody>
          <a:bodyPr>
            <a:normAutofit/>
          </a:bodyPr>
          <a:lstStyle/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1800" b="1" dirty="0" smtClean="0"/>
              <a:t>Лицевую сторону украсили изображения памятника Ярославу Мудрому и часовня на фоне городского кремля. </a:t>
            </a:r>
          </a:p>
        </p:txBody>
      </p:sp>
      <p:pic>
        <p:nvPicPr>
          <p:cNvPr id="41989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25" y="28575"/>
            <a:ext cx="1663700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196528"/>
            <a:ext cx="4786575" cy="1661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3456384" cy="45469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412776"/>
            <a:ext cx="4354527" cy="36029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115888"/>
            <a:ext cx="7345362" cy="100806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400" b="1" i="1" cap="none" dirty="0" smtClean="0">
                <a:effectLst/>
              </a:rPr>
              <a:t>Колокольня и церковь </a:t>
            </a:r>
            <a:r>
              <a:rPr lang="ru-RU" sz="3400" b="1" i="1" cap="none" dirty="0">
                <a:effectLst/>
              </a:rPr>
              <a:t>И</a:t>
            </a:r>
            <a:r>
              <a:rPr lang="ru-RU" sz="3400" b="1" i="1" cap="none" dirty="0" smtClean="0">
                <a:effectLst/>
              </a:rPr>
              <a:t>оанна </a:t>
            </a:r>
            <a:r>
              <a:rPr lang="ru-RU" sz="3400" b="1" i="1" cap="none" dirty="0">
                <a:effectLst/>
              </a:rPr>
              <a:t>П</a:t>
            </a:r>
            <a:r>
              <a:rPr lang="ru-RU" sz="3400" b="1" i="1" cap="none" dirty="0" smtClean="0">
                <a:effectLst/>
              </a:rPr>
              <a:t>редтечи</a:t>
            </a:r>
          </a:p>
        </p:txBody>
      </p:sp>
      <p:sp>
        <p:nvSpPr>
          <p:cNvPr id="44035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46997" y="1410553"/>
            <a:ext cx="4824413" cy="2755900"/>
          </a:xfrm>
        </p:spPr>
        <p:txBody>
          <a:bodyPr>
            <a:noAutofit/>
          </a:bodyPr>
          <a:lstStyle/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1800" b="1" dirty="0" smtClean="0"/>
              <a:t>Церковь Иоанна Предтечи – православный храм, один из значительнейших памятников ярославского зодчества. </a:t>
            </a:r>
          </a:p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1800" b="1" dirty="0" smtClean="0"/>
              <a:t>Построен в конце XVII века. Рядом находится </a:t>
            </a:r>
            <a:r>
              <a:rPr lang="ru-RU" altLang="ru-RU" sz="1800" b="1" dirty="0" err="1" smtClean="0"/>
              <a:t>шестиярусная</a:t>
            </a:r>
            <a:r>
              <a:rPr lang="ru-RU" altLang="ru-RU" sz="1800" b="1" dirty="0" smtClean="0"/>
              <a:t> колокольня в стиле "московского барокко». </a:t>
            </a:r>
          </a:p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1800" b="1" dirty="0" smtClean="0"/>
              <a:t>Церковь и колокольня - самые высокие в Ярославле, их высота достигает 45 метров.</a:t>
            </a:r>
            <a:br>
              <a:rPr lang="ru-RU" altLang="ru-RU" sz="1800" b="1" dirty="0" smtClean="0"/>
            </a:br>
            <a:endParaRPr lang="ru-RU" altLang="ru-RU" sz="1800" b="1" dirty="0" smtClean="0"/>
          </a:p>
        </p:txBody>
      </p:sp>
      <p:pic>
        <p:nvPicPr>
          <p:cNvPr id="44036" name="Picture 3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-8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763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8" descr="Картинка 6 из 267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24744"/>
            <a:ext cx="3740449" cy="53205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997" y="4668524"/>
            <a:ext cx="4614863" cy="20113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16216" y="6445250"/>
            <a:ext cx="1974850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latin typeface="+mn-lt"/>
              </a:rPr>
              <a:t>Оборотная сторона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roggy\Desktop\krasnoyarsk-na-karte-rossi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908720"/>
            <a:ext cx="8367018" cy="53292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7495106" y="4963038"/>
            <a:ext cx="214314" cy="19178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11963" y="4516438"/>
            <a:ext cx="18065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Хабаровск</a:t>
            </a:r>
          </a:p>
        </p:txBody>
      </p:sp>
      <p:pic>
        <p:nvPicPr>
          <p:cNvPr id="4506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488" y="188913"/>
            <a:ext cx="7437437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627784" y="154930"/>
            <a:ext cx="2808288" cy="8382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>
                <a:effectLst/>
              </a:rPr>
              <a:t>Хабаровск</a:t>
            </a:r>
          </a:p>
        </p:txBody>
      </p:sp>
      <p:pic>
        <p:nvPicPr>
          <p:cNvPr id="46083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444208" y="188640"/>
            <a:ext cx="2290664" cy="29280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6084" name="Rectangle 5"/>
          <p:cNvSpPr>
            <a:spLocks noChangeArrowheads="1"/>
          </p:cNvSpPr>
          <p:nvPr/>
        </p:nvSpPr>
        <p:spPr bwMode="auto">
          <a:xfrm>
            <a:off x="467544" y="3284984"/>
            <a:ext cx="784225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57200"/>
            <a:r>
              <a:rPr lang="ru-RU" altLang="ru-RU" sz="2400" b="1" dirty="0" err="1">
                <a:latin typeface="Times New Roman" pitchFamily="18" charset="0"/>
              </a:rPr>
              <a:t>Хаба́ровск</a:t>
            </a:r>
            <a:r>
              <a:rPr lang="ru-RU" altLang="ru-RU" sz="2400" b="1" dirty="0">
                <a:latin typeface="Times New Roman" pitchFamily="18" charset="0"/>
              </a:rPr>
              <a:t> — город в России, административный центр Хабаровского края и Дальневосточного федерального округа. Один из крупнейших по численности населения и объему промышленного производства городов российского Дальнего Востока, центр научной и культурной жизни края. </a:t>
            </a:r>
          </a:p>
        </p:txBody>
      </p:sp>
      <p:sp>
        <p:nvSpPr>
          <p:cNvPr id="79877" name="Text Box 6"/>
          <p:cNvSpPr txBox="1">
            <a:spLocks noChangeArrowheads="1"/>
          </p:cNvSpPr>
          <p:nvPr/>
        </p:nvSpPr>
        <p:spPr bwMode="auto">
          <a:xfrm>
            <a:off x="2531732" y="888297"/>
            <a:ext cx="33843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2000" i="1" dirty="0" smtClean="0">
                <a:latin typeface="+mn-lt"/>
              </a:rPr>
              <a:t>(Основан в 1858 году)</a:t>
            </a:r>
          </a:p>
        </p:txBody>
      </p:sp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8510"/>
            <a:ext cx="2159794" cy="2159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type="title"/>
          </p:nvPr>
        </p:nvSpPr>
        <p:spPr>
          <a:xfrm>
            <a:off x="1691680" y="260648"/>
            <a:ext cx="3529013" cy="5699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effectLst/>
              </a:rPr>
              <a:t>ХАБАРОВСК</a:t>
            </a:r>
          </a:p>
        </p:txBody>
      </p:sp>
      <p:sp>
        <p:nvSpPr>
          <p:cNvPr id="47107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251520" y="1700808"/>
            <a:ext cx="2160240" cy="1897062"/>
          </a:xfrm>
        </p:spPr>
        <p:txBody>
          <a:bodyPr>
            <a:noAutofit/>
          </a:bodyPr>
          <a:lstStyle/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1800" b="1" dirty="0" smtClean="0">
                <a:solidFill>
                  <a:schemeClr val="tx1"/>
                </a:solidFill>
              </a:rPr>
              <a:t>На лицевой стороне казначейского билета расположен вид на набережную города Хабаровска, мост через реку Амур. </a:t>
            </a:r>
          </a:p>
        </p:txBody>
      </p:sp>
      <p:pic>
        <p:nvPicPr>
          <p:cNvPr id="4710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11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084642"/>
            <a:ext cx="5544616" cy="15969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08720"/>
            <a:ext cx="5962650" cy="3968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Grp="1" noChangeArrowheads="1"/>
          </p:cNvSpPr>
          <p:nvPr>
            <p:ph type="title"/>
          </p:nvPr>
        </p:nvSpPr>
        <p:spPr>
          <a:xfrm>
            <a:off x="2124075" y="304800"/>
            <a:ext cx="6451600" cy="6762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effectLst/>
              </a:rPr>
              <a:t>Историческая справка</a:t>
            </a:r>
          </a:p>
        </p:txBody>
      </p:sp>
      <p:sp>
        <p:nvSpPr>
          <p:cNvPr id="50179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95288" y="1412875"/>
            <a:ext cx="4248150" cy="4413250"/>
          </a:xfrm>
        </p:spPr>
        <p:txBody>
          <a:bodyPr/>
          <a:lstStyle/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2000" b="1" dirty="0" smtClean="0"/>
              <a:t>Металлические конструкции – фермы - для моста изготавливались в Варшаве, затем в разобранном виде доставлялись в Одессу, оттуда морским путем во Владивосток, где их перегружали на железнодорожные платформы и везли в Хабаровск. </a:t>
            </a:r>
          </a:p>
        </p:txBody>
      </p:sp>
      <p:pic>
        <p:nvPicPr>
          <p:cNvPr id="50180" name="Picture 10" descr="old-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557338"/>
            <a:ext cx="328295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Picture 11" descr="1"/>
          <p:cNvPicPr>
            <a:picLocks noChangeAspect="1" noChangeArrowheads="1"/>
          </p:cNvPicPr>
          <p:nvPr/>
        </p:nvPicPr>
        <p:blipFill>
          <a:blip r:embed="rId3" cstate="print">
            <a:lum bright="-6000" contrast="-8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03350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359532" y="1412776"/>
            <a:ext cx="8244916" cy="19082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5076056" y="4005064"/>
            <a:ext cx="1605487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6948264" y="5157192"/>
            <a:ext cx="86409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ъект 2"/>
          <p:cNvSpPr>
            <a:spLocks noGrp="1"/>
          </p:cNvSpPr>
          <p:nvPr>
            <p:ph sz="quarter" idx="1"/>
          </p:nvPr>
        </p:nvSpPr>
        <p:spPr>
          <a:xfrm>
            <a:off x="748190" y="332656"/>
            <a:ext cx="7467600" cy="28083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dirty="0"/>
          </a:p>
          <a:p>
            <a:pPr marL="0" indent="457200" algn="ctr">
              <a:spcBef>
                <a:spcPct val="0"/>
              </a:spcBef>
              <a:buNone/>
            </a:pPr>
            <a:endParaRPr lang="ru-RU" sz="2000" b="1" dirty="0" smtClean="0"/>
          </a:p>
          <a:p>
            <a:pPr marL="0" indent="457200" algn="ctr">
              <a:spcBef>
                <a:spcPct val="0"/>
              </a:spcBef>
              <a:buNone/>
            </a:pPr>
            <a:endParaRPr lang="ru-RU" sz="2000" b="1" dirty="0" smtClean="0"/>
          </a:p>
          <a:p>
            <a:pPr marL="0" indent="457200" algn="ctr">
              <a:spcBef>
                <a:spcPct val="0"/>
              </a:spcBef>
              <a:buNone/>
            </a:pPr>
            <a:endParaRPr lang="ru-RU" sz="2000" b="1" dirty="0" smtClean="0"/>
          </a:p>
          <a:p>
            <a:pPr marL="0" indent="457200" algn="ctr">
              <a:spcBef>
                <a:spcPct val="0"/>
              </a:spcBef>
              <a:buNone/>
            </a:pPr>
            <a:endParaRPr lang="ru-RU" sz="2000" b="1" dirty="0"/>
          </a:p>
          <a:p>
            <a:pPr marL="0" indent="457200" algn="ctr">
              <a:spcBef>
                <a:spcPct val="0"/>
              </a:spcBef>
              <a:buNone/>
            </a:pPr>
            <a:r>
              <a:rPr lang="ru-RU" b="1" dirty="0" smtClean="0"/>
              <a:t>Цель</a:t>
            </a:r>
            <a:r>
              <a:rPr lang="ru-RU" b="1" dirty="0"/>
              <a:t>:</a:t>
            </a:r>
            <a:r>
              <a:rPr lang="ru-RU" dirty="0"/>
              <a:t> </a:t>
            </a:r>
            <a:r>
              <a:rPr lang="ru-RU" sz="2000" dirty="0"/>
              <a:t>изучить изображения на денежных знаках, найти связь </a:t>
            </a:r>
            <a:r>
              <a:rPr lang="ru-RU" sz="2000" dirty="0" smtClean="0"/>
              <a:t>   между </a:t>
            </a:r>
            <a:r>
              <a:rPr lang="ru-RU" sz="2000" dirty="0"/>
              <a:t>изображениями с историей, географией и экономикой страны.</a:t>
            </a:r>
          </a:p>
          <a:p>
            <a:pPr marL="0" indent="457200" algn="ctr" eaLnBrk="1" hangingPunct="1">
              <a:spcBef>
                <a:spcPct val="0"/>
              </a:spcBef>
              <a:buFont typeface="Wingdings 2" pitchFamily="18" charset="2"/>
              <a:buNone/>
            </a:pPr>
            <a:endParaRPr lang="ru-RU" altLang="ru-RU" sz="2200" b="1" dirty="0" smtClean="0"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Grp="1" noChangeArrowheads="1"/>
          </p:cNvSpPr>
          <p:nvPr>
            <p:ph type="title"/>
          </p:nvPr>
        </p:nvSpPr>
        <p:spPr>
          <a:xfrm>
            <a:off x="1692275" y="188913"/>
            <a:ext cx="7127875" cy="6842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/>
                </a:solidFill>
                <a:effectLst/>
              </a:rPr>
              <a:t>ПАМЯТНИК МУРАВЬЁВУ-АМУРСКОМУ</a:t>
            </a:r>
          </a:p>
        </p:txBody>
      </p:sp>
      <p:pic>
        <p:nvPicPr>
          <p:cNvPr id="51204" name="Picture 7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-8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255" y="0"/>
            <a:ext cx="14763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7421" y="1052736"/>
            <a:ext cx="3869035" cy="54726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515" y="5013176"/>
            <a:ext cx="4359275" cy="16517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218551" y="1421391"/>
            <a:ext cx="4114800" cy="3375761"/>
          </a:xfrm>
        </p:spPr>
        <p:txBody>
          <a:bodyPr>
            <a:normAutofit/>
          </a:bodyPr>
          <a:lstStyle/>
          <a:p>
            <a:r>
              <a:rPr lang="ru-RU" altLang="ru-RU" sz="1900" b="1" dirty="0"/>
              <a:t>На оборотной стороне банкноты – изображение памятника генерал-губернатору Николаю </a:t>
            </a:r>
            <a:r>
              <a:rPr lang="ru-RU" altLang="ru-RU" sz="1900" b="1" dirty="0" err="1"/>
              <a:t>Муравьёву</a:t>
            </a:r>
            <a:r>
              <a:rPr lang="ru-RU" altLang="ru-RU" sz="1900" b="1" dirty="0"/>
              <a:t>-Амурскому, который был установлен в Хабаровске в конце  19 века. Место для будущего города, ставшего Хабаровском, выбрал именно этот человек.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 type="title"/>
          </p:nvPr>
        </p:nvSpPr>
        <p:spPr>
          <a:xfrm>
            <a:off x="2843213" y="188913"/>
            <a:ext cx="6192837" cy="8413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effectLst/>
              </a:rPr>
              <a:t>ИСТОРИЧЕСКАЯ СПРАВКА</a:t>
            </a:r>
          </a:p>
        </p:txBody>
      </p:sp>
      <p:sp>
        <p:nvSpPr>
          <p:cNvPr id="52227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250825" y="1752600"/>
            <a:ext cx="4897438" cy="4413250"/>
          </a:xfrm>
        </p:spPr>
        <p:txBody>
          <a:bodyPr/>
          <a:lstStyle/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2000" b="1" dirty="0" smtClean="0">
                <a:solidFill>
                  <a:schemeClr val="tx1"/>
                </a:solidFill>
              </a:rPr>
              <a:t>На сооружение памятника были собраны народные средства.</a:t>
            </a:r>
          </a:p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2000" b="1" dirty="0" smtClean="0">
                <a:solidFill>
                  <a:schemeClr val="tx1"/>
                </a:solidFill>
              </a:rPr>
              <a:t>Открытие памятника было торжественным, на нём присутствовал царевич, будущий император Николай </a:t>
            </a:r>
            <a:r>
              <a:rPr lang="en-US" altLang="ru-RU" sz="2000" b="1" dirty="0" smtClean="0">
                <a:solidFill>
                  <a:schemeClr val="tx1"/>
                </a:solidFill>
              </a:rPr>
              <a:t>II</a:t>
            </a:r>
            <a:r>
              <a:rPr lang="ru-RU" altLang="ru-RU" sz="2000" b="1" dirty="0" smtClean="0">
                <a:solidFill>
                  <a:schemeClr val="tx1"/>
                </a:solidFill>
              </a:rPr>
              <a:t>, многочисленные гости.</a:t>
            </a:r>
          </a:p>
        </p:txBody>
      </p:sp>
      <p:pic>
        <p:nvPicPr>
          <p:cNvPr id="52228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125538"/>
            <a:ext cx="3821113" cy="547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474788" cy="1474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88640"/>
            <a:ext cx="8352928" cy="60486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012160" y="6401841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i="1" dirty="0" smtClean="0"/>
              <a:t>Лицевая сторона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169386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302664" cy="59766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85832" y="6428293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i="1" dirty="0" smtClean="0"/>
              <a:t>Обратная сторона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74634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260648"/>
            <a:ext cx="7467600" cy="487375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                                     Вывод</a:t>
            </a: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  </a:t>
            </a:r>
            <a:r>
              <a:rPr lang="ru-RU" dirty="0" smtClean="0"/>
              <a:t>    Деньги </a:t>
            </a:r>
            <a:r>
              <a:rPr lang="ru-RU" dirty="0"/>
              <a:t>– это неотъемлемая часть нашей жизни. Так давайте будем использовать их положительные функции. Покупать необходимые нам вещи и конечно, пополнять копилку знаний о нашей истории, географии, культуре, экономической, политической и социальных направленностях страны</a:t>
            </a:r>
            <a:r>
              <a:rPr lang="ru-RU" dirty="0" smtClean="0"/>
              <a:t>…</a:t>
            </a:r>
            <a:r>
              <a:rPr lang="ru-RU" b="1" dirty="0" smtClean="0"/>
              <a:t>   </a:t>
            </a:r>
            <a:endParaRPr lang="ru-RU" dirty="0"/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30440"/>
            <a:ext cx="3456384" cy="1666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0725" y="3645024"/>
            <a:ext cx="3543647" cy="1688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2654" y="5043097"/>
            <a:ext cx="3374815" cy="1658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5564" y="188640"/>
            <a:ext cx="811864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      Заключение.</a:t>
            </a:r>
          </a:p>
          <a:p>
            <a:endParaRPr lang="ru-RU" b="1" dirty="0"/>
          </a:p>
          <a:p>
            <a:endParaRPr lang="ru-RU" b="1" dirty="0" smtClean="0"/>
          </a:p>
          <a:p>
            <a:endParaRPr lang="ru-RU" dirty="0"/>
          </a:p>
          <a:p>
            <a:pPr algn="r"/>
            <a:r>
              <a:rPr lang="ru-RU" dirty="0" smtClean="0"/>
              <a:t>        </a:t>
            </a:r>
            <a:r>
              <a:rPr lang="ru-RU" sz="2000" dirty="0" smtClean="0"/>
              <a:t>Деньги </a:t>
            </a:r>
            <a:r>
              <a:rPr lang="ru-RU" sz="2000" dirty="0"/>
              <a:t>как любовь - они медленно и мучительно убивают того,</a:t>
            </a:r>
          </a:p>
          <a:p>
            <a:pPr algn="r"/>
            <a:r>
              <a:rPr lang="ru-RU" sz="2000" dirty="0"/>
              <a:t>кто их удерживает, и оживляют того,</a:t>
            </a:r>
          </a:p>
          <a:p>
            <a:pPr algn="r"/>
            <a:r>
              <a:rPr lang="ru-RU" sz="2000" dirty="0"/>
              <a:t> кто превращает их в своего собрата.</a:t>
            </a:r>
          </a:p>
          <a:p>
            <a:pPr algn="r"/>
            <a:r>
              <a:rPr lang="ru-RU" sz="2000" dirty="0"/>
              <a:t>Калил </a:t>
            </a:r>
            <a:r>
              <a:rPr lang="ru-RU" sz="2000" dirty="0" err="1" smtClean="0"/>
              <a:t>Гибран</a:t>
            </a:r>
            <a:endParaRPr lang="ru-RU" sz="2000" dirty="0" smtClean="0"/>
          </a:p>
          <a:p>
            <a:pPr algn="r"/>
            <a:endParaRPr lang="ru-RU" sz="2000" dirty="0"/>
          </a:p>
          <a:p>
            <a:pPr algn="r"/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  </a:t>
            </a:r>
            <a:endParaRPr lang="ru-RU" sz="2000" dirty="0" smtClean="0"/>
          </a:p>
          <a:p>
            <a:endParaRPr lang="ru-RU" sz="2000" dirty="0"/>
          </a:p>
          <a:p>
            <a:r>
              <a:rPr lang="ru-RU" dirty="0"/>
              <a:t> </a:t>
            </a:r>
          </a:p>
          <a:p>
            <a:pPr algn="ctr"/>
            <a:r>
              <a:rPr lang="ru-RU" sz="2000" dirty="0" smtClean="0"/>
              <a:t>Главной </a:t>
            </a:r>
            <a:r>
              <a:rPr lang="ru-RU" sz="2000" dirty="0"/>
              <a:t>функцией денег является покупательная и платёжная функции. </a:t>
            </a:r>
            <a:r>
              <a:rPr lang="ru-RU" sz="2000" dirty="0" smtClean="0"/>
              <a:t>С другой стороны– </a:t>
            </a:r>
            <a:r>
              <a:rPr lang="ru-RU" sz="2000" dirty="0"/>
              <a:t>это удобный, а главное практичный материал для изучения истории, географии, культуры народов. Деньги выполняют функции экономической, политической и социальной направленности. </a:t>
            </a:r>
          </a:p>
        </p:txBody>
      </p:sp>
      <p:sp>
        <p:nvSpPr>
          <p:cNvPr id="3" name="5-конечная звезда 2"/>
          <p:cNvSpPr/>
          <p:nvPr/>
        </p:nvSpPr>
        <p:spPr>
          <a:xfrm>
            <a:off x="320545" y="188640"/>
            <a:ext cx="864096" cy="720080"/>
          </a:xfrm>
          <a:prstGeom prst="star5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1403648" y="548680"/>
            <a:ext cx="792088" cy="648072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608577" y="1772816"/>
            <a:ext cx="795071" cy="720080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853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15888"/>
            <a:ext cx="86868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effectLst/>
              </a:rPr>
              <a:t>Используемые материалы: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9592" y="1772816"/>
            <a:ext cx="482453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  </a:t>
            </a:r>
            <a:r>
              <a:rPr lang="en-US" sz="2400" dirty="0" smtClean="0"/>
              <a:t>ru.wikipedia.org </a:t>
            </a:r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   </a:t>
            </a:r>
            <a:r>
              <a:rPr lang="en-US" sz="2400" dirty="0" smtClean="0"/>
              <a:t>znatokdeneg.ru</a:t>
            </a:r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  </a:t>
            </a:r>
            <a:r>
              <a:rPr lang="en-US" sz="2400" dirty="0" smtClean="0"/>
              <a:t>bolshoyvopros.ru </a:t>
            </a:r>
            <a:endParaRPr lang="ru-RU" sz="2400" dirty="0" smtClean="0"/>
          </a:p>
          <a:p>
            <a:pPr marL="457200" indent="-457200">
              <a:buFont typeface="Wingdings" pitchFamily="2" charset="2"/>
              <a:buChar char="ü"/>
            </a:pPr>
            <a:r>
              <a:rPr lang="ru-RU" sz="2400" dirty="0" smtClean="0"/>
              <a:t> </a:t>
            </a:r>
            <a:r>
              <a:rPr lang="en-US" sz="2400" dirty="0" smtClean="0"/>
              <a:t>VashUrok.ru </a:t>
            </a:r>
            <a:endParaRPr lang="ru-RU" sz="2400" dirty="0" smtClean="0"/>
          </a:p>
          <a:p>
            <a:pPr marL="342900" indent="-342900">
              <a:buFont typeface="Wingdings" pitchFamily="2" charset="2"/>
              <a:buChar char="ü"/>
            </a:pPr>
            <a:r>
              <a:rPr lang="en-US" sz="2400" dirty="0" smtClean="0"/>
              <a:t>meshok-creditov.ru </a:t>
            </a:r>
            <a:endParaRPr lang="ru-RU" sz="2400" dirty="0" smtClean="0"/>
          </a:p>
          <a:p>
            <a:pPr marL="342900" indent="-342900">
              <a:buFont typeface="Wingdings" pitchFamily="2" charset="2"/>
              <a:buChar char="ü"/>
            </a:pPr>
            <a:r>
              <a:rPr lang="en-US" sz="2400" dirty="0" smtClean="0"/>
              <a:t>iveinternet.ru</a:t>
            </a:r>
            <a:endParaRPr lang="ru-RU" sz="2400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971"/>
            <a:ext cx="9144000" cy="6858000"/>
          </a:xfrm>
          <a:prstGeom prst="rect">
            <a:avLst/>
          </a:prstGeom>
        </p:spPr>
      </p:pic>
      <p:sp>
        <p:nvSpPr>
          <p:cNvPr id="56322" name="Объект 2"/>
          <p:cNvSpPr>
            <a:spLocks noGrp="1"/>
          </p:cNvSpPr>
          <p:nvPr>
            <p:ph sz="quarter" idx="1"/>
          </p:nvPr>
        </p:nvSpPr>
        <p:spPr>
          <a:xfrm rot="20676699">
            <a:off x="10510" y="2452174"/>
            <a:ext cx="9627809" cy="1227137"/>
          </a:xfrm>
        </p:spPr>
        <p:txBody>
          <a:bodyPr>
            <a:normAutofit fontScale="47500" lnSpcReduction="20000"/>
          </a:bodyPr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ru-RU" altLang="ru-RU" sz="6000" b="1" dirty="0" smtClean="0"/>
              <a:t>  </a:t>
            </a:r>
            <a:r>
              <a:rPr lang="ru-RU" altLang="ru-RU" sz="11400" b="1" i="1" dirty="0" smtClean="0"/>
              <a:t>Спасибо за внимание!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roggy\Desktop\krasnoyarsk-na-karte-rossi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285" y="1268760"/>
            <a:ext cx="7769814" cy="5040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51225" y="4425950"/>
            <a:ext cx="19605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Красноярск</a:t>
            </a:r>
          </a:p>
        </p:txBody>
      </p:sp>
      <p:sp>
        <p:nvSpPr>
          <p:cNvPr id="5" name="Овал 4"/>
          <p:cNvSpPr/>
          <p:nvPr/>
        </p:nvSpPr>
        <p:spPr>
          <a:xfrm>
            <a:off x="4217192" y="4847023"/>
            <a:ext cx="214314" cy="19723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2285" y="410637"/>
            <a:ext cx="82719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latin typeface="+mn-lt"/>
              </a:rPr>
              <a:t>Административная карта Российской Федерации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835696" y="980728"/>
            <a:ext cx="4122440" cy="6667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i="1" dirty="0" smtClean="0">
                <a:effectLst/>
              </a:rPr>
              <a:t>Красноярск</a:t>
            </a:r>
            <a:r>
              <a:rPr lang="ru-RU" sz="3600" i="1" dirty="0" smtClean="0">
                <a:effectLst/>
              </a:rPr>
              <a:t/>
            </a:r>
            <a:br>
              <a:rPr lang="ru-RU" sz="3600" i="1" dirty="0" smtClean="0">
                <a:effectLst/>
              </a:rPr>
            </a:br>
            <a:r>
              <a:rPr lang="ru-RU" sz="3600" i="1" dirty="0" smtClean="0"/>
              <a:t>(</a:t>
            </a:r>
            <a:r>
              <a:rPr lang="ru-RU" sz="2700" i="1" dirty="0" smtClean="0"/>
              <a:t>основан в 1690 году</a:t>
            </a:r>
            <a:r>
              <a:rPr lang="ru-RU" sz="3600" i="1" dirty="0" smtClean="0"/>
              <a:t>)</a:t>
            </a:r>
            <a:endParaRPr lang="ru-RU" sz="3600" i="1" dirty="0">
              <a:effectLst/>
            </a:endParaRPr>
          </a:p>
        </p:txBody>
      </p:sp>
      <p:pic>
        <p:nvPicPr>
          <p:cNvPr id="13315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516216" y="333375"/>
            <a:ext cx="1894359" cy="2617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6324" name="Rectangle 7"/>
          <p:cNvSpPr>
            <a:spLocks noChangeArrowheads="1"/>
          </p:cNvSpPr>
          <p:nvPr/>
        </p:nvSpPr>
        <p:spPr bwMode="auto">
          <a:xfrm>
            <a:off x="395288" y="3068960"/>
            <a:ext cx="835342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>
              <a:defRPr/>
            </a:pPr>
            <a:r>
              <a:rPr lang="ru-RU" sz="2400" dirty="0">
                <a:latin typeface="+mn-lt"/>
              </a:rPr>
              <a:t>Красноярск - крупнейший экономический, деловой, промышленный и культурный центр Восточной Сибири, административный центр Красноярского </a:t>
            </a:r>
            <a:r>
              <a:rPr lang="ru-RU" sz="2400" dirty="0" smtClean="0">
                <a:latin typeface="+mn-lt"/>
              </a:rPr>
              <a:t>края. Сегодня </a:t>
            </a:r>
            <a:r>
              <a:rPr lang="ru-RU" sz="2400" dirty="0">
                <a:latin typeface="+mn-lt"/>
              </a:rPr>
              <a:t>Красноярск – это современный индустриальный город с уникальной архитектурой, столица мастеровых, талантливых людей Сибири, один из красивейших городов страны.</a:t>
            </a: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584176" cy="1585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>
          <a:xfrm>
            <a:off x="2699792" y="188640"/>
            <a:ext cx="4968552" cy="68421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effectLst/>
              </a:rPr>
              <a:t>КРАСНОЯРСК</a:t>
            </a:r>
          </a:p>
        </p:txBody>
      </p:sp>
      <p:sp>
        <p:nvSpPr>
          <p:cNvPr id="14339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179512" y="3140968"/>
            <a:ext cx="3766765" cy="3260725"/>
          </a:xfrm>
        </p:spPr>
        <p:txBody>
          <a:bodyPr>
            <a:normAutofit lnSpcReduction="10000"/>
          </a:bodyPr>
          <a:lstStyle/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2000" dirty="0" smtClean="0"/>
              <a:t>Город Красноярск в городской серии российских банкнот представлен десятирублёвым номиналом.</a:t>
            </a:r>
          </a:p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endParaRPr lang="ru-RU" altLang="ru-RU" sz="2000" dirty="0" smtClean="0"/>
          </a:p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2000" dirty="0" smtClean="0"/>
              <a:t>На лицевой стороне денежного знака изображён мост через реку Енисей и городская часовня, на оборотной – плотина Красноярской ГЭС.</a:t>
            </a:r>
          </a:p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endParaRPr lang="ru-RU" altLang="ru-RU" sz="2000" dirty="0" smtClean="0"/>
          </a:p>
        </p:txBody>
      </p:sp>
      <p:pic>
        <p:nvPicPr>
          <p:cNvPr id="14340" name="Picture 8" descr="i?id=200377452-71-7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0"/>
            <a:ext cx="2310167" cy="2708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71798"/>
            <a:ext cx="4479925" cy="1943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3" y="3481411"/>
            <a:ext cx="4479924" cy="20162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0825" y="260350"/>
            <a:ext cx="4824413" cy="6430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5940152" y="6343650"/>
            <a:ext cx="26844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2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2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2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2"/>
                </a:solidFill>
                <a:latin typeface="Times New Roman" pitchFamily="18" charset="0"/>
              </a:defRPr>
            </a:lvl4pPr>
            <a:lvl5pPr>
              <a:defRPr>
                <a:solidFill>
                  <a:schemeClr val="tx2"/>
                </a:solidFill>
                <a:latin typeface="Times New Roman" pitchFamily="18" charset="0"/>
              </a:defRPr>
            </a:lvl5pPr>
            <a:lvl6pPr eaLnBrk="0" fontAlgn="base" hangingPunct="0">
              <a:spcAft>
                <a:spcPct val="0"/>
              </a:spcAft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Times New Roman" pitchFamily="18" charset="0"/>
              </a:defRPr>
            </a:lvl6pPr>
            <a:lvl7pPr eaLnBrk="0" fontAlgn="base" hangingPunct="0">
              <a:spcAft>
                <a:spcPct val="0"/>
              </a:spcAft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Times New Roman" pitchFamily="18" charset="0"/>
              </a:defRPr>
            </a:lvl7pPr>
            <a:lvl8pPr eaLnBrk="0" fontAlgn="base" hangingPunct="0">
              <a:spcAft>
                <a:spcPct val="0"/>
              </a:spcAft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Times New Roman" pitchFamily="18" charset="0"/>
              </a:defRPr>
            </a:lvl8pPr>
            <a:lvl9pPr eaLnBrk="0" fontAlgn="base" hangingPunct="0">
              <a:spcAft>
                <a:spcPct val="0"/>
              </a:spcAft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ru-RU" altLang="ru-RU" sz="2000" b="1" dirty="0">
                <a:solidFill>
                  <a:schemeClr val="tx1"/>
                </a:solidFill>
                <a:latin typeface="Arial" charset="0"/>
              </a:rPr>
              <a:t>Лицевая сторона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70500" y="765175"/>
            <a:ext cx="3600450" cy="48936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ctr">
              <a:defRPr/>
            </a:pPr>
            <a:r>
              <a:rPr lang="ru-RU" sz="3600" i="1" dirty="0">
                <a:latin typeface="+mn-lt"/>
              </a:rPr>
              <a:t>Часовня </a:t>
            </a:r>
          </a:p>
          <a:p>
            <a:pPr indent="457200">
              <a:defRPr/>
            </a:pPr>
            <a:r>
              <a:rPr lang="ru-RU" sz="3600" i="1" dirty="0" err="1">
                <a:latin typeface="+mn-lt"/>
              </a:rPr>
              <a:t>Параскевы</a:t>
            </a:r>
            <a:r>
              <a:rPr lang="ru-RU" sz="3600" i="1" dirty="0">
                <a:latin typeface="+mn-lt"/>
              </a:rPr>
              <a:t> </a:t>
            </a:r>
            <a:r>
              <a:rPr lang="ru-RU" sz="3600" i="1" dirty="0" smtClean="0">
                <a:latin typeface="+mn-lt"/>
              </a:rPr>
              <a:t>Пятницы</a:t>
            </a:r>
          </a:p>
          <a:p>
            <a:pPr indent="457200">
              <a:defRPr/>
            </a:pPr>
            <a:endParaRPr lang="ru-RU" sz="3600" b="1" i="1" dirty="0">
              <a:latin typeface="+mn-lt"/>
            </a:endParaRPr>
          </a:p>
          <a:p>
            <a:pPr indent="457200">
              <a:defRPr/>
            </a:pPr>
            <a:r>
              <a:rPr lang="ru-RU" sz="2000" b="1" dirty="0" smtClean="0">
                <a:latin typeface="+mn-lt"/>
              </a:rPr>
              <a:t>-православная </a:t>
            </a:r>
            <a:r>
              <a:rPr lang="ru-RU" sz="2000" b="1" dirty="0">
                <a:latin typeface="+mn-lt"/>
              </a:rPr>
              <a:t>часовня, один из символов города Красноярска. Располагается на вершине Караульной горы. </a:t>
            </a:r>
          </a:p>
          <a:p>
            <a:pPr indent="457200">
              <a:defRPr/>
            </a:pPr>
            <a:endParaRPr lang="ru-RU" sz="2800" b="1" dirty="0">
              <a:latin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7"/>
          <p:cNvSpPr>
            <a:spLocks noGrp="1" noChangeArrowheads="1"/>
          </p:cNvSpPr>
          <p:nvPr>
            <p:ph type="title"/>
          </p:nvPr>
        </p:nvSpPr>
        <p:spPr>
          <a:xfrm>
            <a:off x="1475656" y="260648"/>
            <a:ext cx="7560121" cy="810926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i="1" dirty="0" smtClean="0"/>
              <a:t>КОММУНАЛЬНЫЙ МОСТ </a:t>
            </a:r>
            <a:br>
              <a:rPr lang="ru-RU" sz="2400" i="1" dirty="0" smtClean="0"/>
            </a:br>
            <a:r>
              <a:rPr lang="ru-RU" sz="2400" i="1" dirty="0" smtClean="0"/>
              <a:t>ЧЕРЕЗ реку ЕНИСЕЙ В КРАСНОЯРСКЕ</a:t>
            </a:r>
          </a:p>
        </p:txBody>
      </p:sp>
      <p:sp>
        <p:nvSpPr>
          <p:cNvPr id="14338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177421" y="2780928"/>
            <a:ext cx="3458475" cy="3168352"/>
          </a:xfrm>
        </p:spPr>
        <p:txBody>
          <a:bodyPr>
            <a:normAutofit/>
          </a:bodyPr>
          <a:lstStyle/>
          <a:p>
            <a:pPr marL="0" indent="45720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/>
              <a:t>Автомобильно-пешеходный мост, открытый 15 ноября 1961 года.</a:t>
            </a:r>
          </a:p>
          <a:p>
            <a:pPr marL="0" indent="45720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/>
              <a:t>На момент постройки Коммунальный мост являлся самым длинным автомобильным мостом в Азии. </a:t>
            </a:r>
          </a:p>
          <a:p>
            <a:pPr marL="0" indent="45720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800" b="1" dirty="0" smtClean="0"/>
          </a:p>
        </p:txBody>
      </p:sp>
      <p:pic>
        <p:nvPicPr>
          <p:cNvPr id="16388" name="Picture 8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-8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421" y="81887"/>
            <a:ext cx="1692275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2" descr="Картинка 142 из 166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628801"/>
            <a:ext cx="5040560" cy="4752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>
          <a:xfrm>
            <a:off x="1763688" y="188640"/>
            <a:ext cx="6950100" cy="81994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i="1" dirty="0" smtClean="0"/>
              <a:t>КРАСНОЯРСКАЯ ГЭС</a:t>
            </a:r>
          </a:p>
        </p:txBody>
      </p:sp>
      <p:sp>
        <p:nvSpPr>
          <p:cNvPr id="18435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179512" y="2223545"/>
            <a:ext cx="3671888" cy="3293688"/>
          </a:xfrm>
        </p:spPr>
        <p:txBody>
          <a:bodyPr/>
          <a:lstStyle/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2000" b="1" dirty="0" smtClean="0"/>
              <a:t>Красноярская гидроэлектростанция — на реке Енисей.</a:t>
            </a:r>
          </a:p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2000" b="1" dirty="0" smtClean="0"/>
              <a:t>Вторая по мощности  ГЭС в России.</a:t>
            </a:r>
          </a:p>
          <a:p>
            <a:pPr marL="0" indent="45720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z="2000" b="1" dirty="0" smtClean="0"/>
              <a:t>Входит в Енисейский каскад ГЭС. </a:t>
            </a:r>
            <a:endParaRPr lang="ru-RU" altLang="ru-RU" sz="2000" b="1" u="sng" dirty="0" smtClean="0"/>
          </a:p>
        </p:txBody>
      </p:sp>
      <p:pic>
        <p:nvPicPr>
          <p:cNvPr id="18436" name="Picture 7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-8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381"/>
            <a:ext cx="1728192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9" descr="Картинка 8 из 577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9" y="1412776"/>
            <a:ext cx="4789860" cy="48546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56176" y="6267450"/>
            <a:ext cx="21971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latin typeface="+mn-lt"/>
              </a:rPr>
              <a:t>Оборотная сторона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898</TotalTime>
  <Words>847</Words>
  <Application>Microsoft Office PowerPoint</Application>
  <PresentationFormat>Экран (4:3)</PresentationFormat>
  <Paragraphs>119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Эркер</vt:lpstr>
      <vt:lpstr>География на денежных купюрах</vt:lpstr>
      <vt:lpstr>Слайд 2</vt:lpstr>
      <vt:lpstr>Слайд 3</vt:lpstr>
      <vt:lpstr>Слайд 4</vt:lpstr>
      <vt:lpstr>Красноярск (основан в 1690 году)</vt:lpstr>
      <vt:lpstr>КРАСНОЯРСК</vt:lpstr>
      <vt:lpstr>Слайд 7</vt:lpstr>
      <vt:lpstr>КОММУНАЛЬНЫЙ МОСТ  ЧЕРЕЗ реку ЕНИСЕЙ В КРАСНОЯРСКЕ</vt:lpstr>
      <vt:lpstr>КРАСНОЯРСКАЯ ГЭС</vt:lpstr>
      <vt:lpstr>Слайд 10</vt:lpstr>
      <vt:lpstr>Санкт-Петербург (Основан в 1703 году) </vt:lpstr>
      <vt:lpstr>Санкт-Петербург</vt:lpstr>
      <vt:lpstr>Петропавловская крепость</vt:lpstr>
      <vt:lpstr>Слайд 14</vt:lpstr>
      <vt:lpstr>Москва</vt:lpstr>
      <vt:lpstr>Слайд 16</vt:lpstr>
      <vt:lpstr>Слайд 17</vt:lpstr>
      <vt:lpstr>Слайд 18</vt:lpstr>
      <vt:lpstr>Архангельск</vt:lpstr>
      <vt:lpstr>АРХАНГЕЛЬСК</vt:lpstr>
      <vt:lpstr>СОЛОВЕЦКИЙ МОНАСТЫРЬ</vt:lpstr>
      <vt:lpstr>Слайд 22</vt:lpstr>
      <vt:lpstr>Ярославль </vt:lpstr>
      <vt:lpstr>ЯРОСЛАВЛЬ</vt:lpstr>
      <vt:lpstr>Колокольня и церковь Иоанна Предтечи</vt:lpstr>
      <vt:lpstr>Слайд 26</vt:lpstr>
      <vt:lpstr>Хабаровск</vt:lpstr>
      <vt:lpstr>ХАБАРОВСК</vt:lpstr>
      <vt:lpstr>Историческая справка</vt:lpstr>
      <vt:lpstr>ПАМЯТНИК МУРАВЬЁВУ-АМУРСКОМУ</vt:lpstr>
      <vt:lpstr>ИСТОРИЧЕСКАЯ СПРАВКА</vt:lpstr>
      <vt:lpstr>Слайд 32</vt:lpstr>
      <vt:lpstr>Слайд 33</vt:lpstr>
      <vt:lpstr>Слайд 34</vt:lpstr>
      <vt:lpstr>Слайд 35</vt:lpstr>
      <vt:lpstr>Используемые материалы:</vt:lpstr>
      <vt:lpstr>Слайд 37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Алёна</dc:creator>
  <cp:lastModifiedBy>Учитель</cp:lastModifiedBy>
  <cp:revision>114</cp:revision>
  <dcterms:created xsi:type="dcterms:W3CDTF">2015-01-25T08:14:09Z</dcterms:created>
  <dcterms:modified xsi:type="dcterms:W3CDTF">2018-05-21T11:12:53Z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2668310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