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2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78" r:id="rId5"/>
    <p:sldId id="279" r:id="rId6"/>
    <p:sldId id="280" r:id="rId7"/>
    <p:sldId id="281" r:id="rId8"/>
    <p:sldId id="282" r:id="rId9"/>
    <p:sldId id="261" r:id="rId10"/>
    <p:sldId id="283" r:id="rId11"/>
    <p:sldId id="263" r:id="rId12"/>
    <p:sldId id="265" r:id="rId13"/>
    <p:sldId id="266" r:id="rId14"/>
    <p:sldId id="267" r:id="rId15"/>
    <p:sldId id="284" r:id="rId16"/>
    <p:sldId id="285" r:id="rId17"/>
    <p:sldId id="268" r:id="rId18"/>
    <p:sldId id="274" r:id="rId19"/>
    <p:sldId id="275" r:id="rId20"/>
    <p:sldId id="286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9921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-102" y="-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-1980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F84B-452B-40F1-9D1E-89E27F441F8D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8BBC0-9743-4073-983B-69A59285EF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8327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84A2B-F246-49C1-AA9D-6F899E48800F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DC856-BA5F-4E91-90D2-8E76BB68DE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78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D0EC791-D078-4631-9937-E8318C63790B}" type="datetimeFigureOut">
              <a:rPr lang="en-US" smtClean="0"/>
              <a:pPr eaLnBrk="1" latinLnBrk="0" hangingPunct="1"/>
              <a:t>5/18/2018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170ADD11-4055-44D3-AD09-D611CD509B89}" type="slidenum">
              <a:rPr kumimoji="0" lang="en-US" smtClean="0"/>
              <a:pPr algn="r" eaLnBrk="1" latinLnBrk="0" hangingPunct="1"/>
              <a:t>‹#›</a:t>
            </a:fld>
            <a:endParaRPr kumimoji="0" lang="zh-CN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5722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D0EC791-D078-4631-9937-E8318C63790B}" type="datetimeFigureOut">
              <a:rPr lang="en-US" smtClean="0"/>
              <a:pPr eaLnBrk="1" latinLnBrk="0" hangingPunct="1"/>
              <a:t>5/18/2018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170ADD11-4055-44D3-AD09-D611CD509B89}" type="slidenum">
              <a:rPr kumimoji="0" lang="en-US" smtClean="0"/>
              <a:pPr algn="r" eaLnBrk="1" latinLnBrk="0" hangingPunct="1"/>
              <a:t>‹#›</a:t>
            </a:fld>
            <a:endParaRPr kumimoji="0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75817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D0EC791-D078-4631-9937-E8318C63790B}" type="datetimeFigureOut">
              <a:rPr lang="en-US" smtClean="0"/>
              <a:pPr eaLnBrk="1" latinLnBrk="0" hangingPunct="1"/>
              <a:t>5/18/2018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170ADD11-4055-44D3-AD09-D611CD509B89}" type="slidenum">
              <a:rPr kumimoji="0" lang="en-US" smtClean="0"/>
              <a:pPr algn="r" eaLnBrk="1" latinLnBrk="0" hangingPunct="1"/>
              <a:t>‹#›</a:t>
            </a:fld>
            <a:endParaRPr kumimoji="0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453212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D0EC791-D078-4631-9937-E8318C63790B}" type="datetimeFigureOut">
              <a:rPr lang="en-US" smtClean="0"/>
              <a:pPr eaLnBrk="1" latinLnBrk="0" hangingPunct="1"/>
              <a:t>5/18/2018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170ADD11-4055-44D3-AD09-D611CD509B89}" type="slidenum">
              <a:rPr kumimoji="0" lang="en-US" smtClean="0"/>
              <a:pPr algn="r" eaLnBrk="1" latinLnBrk="0" hangingPunct="1"/>
              <a:t>‹#›</a:t>
            </a:fld>
            <a:endParaRPr kumimoji="0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193225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D0EC791-D078-4631-9937-E8318C63790B}" type="datetimeFigureOut">
              <a:rPr lang="en-US" smtClean="0"/>
              <a:pPr eaLnBrk="1" latinLnBrk="0" hangingPunct="1"/>
              <a:t>5/18/2018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170ADD11-4055-44D3-AD09-D611CD509B89}" type="slidenum">
              <a:rPr kumimoji="0" lang="en-US" smtClean="0"/>
              <a:pPr algn="r" eaLnBrk="1" latinLnBrk="0" hangingPunct="1"/>
              <a:t>‹#›</a:t>
            </a:fld>
            <a:endParaRPr kumimoji="0" lang="zh-CN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72618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D0EC791-D078-4631-9937-E8318C63790B}" type="datetimeFigureOut">
              <a:rPr lang="en-US" smtClean="0"/>
              <a:pPr eaLnBrk="1" latinLnBrk="0" hangingPunct="1"/>
              <a:t>5/18/2018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170ADD11-4055-44D3-AD09-D611CD509B89}" type="slidenum">
              <a:rPr kumimoji="0" lang="en-US" smtClean="0"/>
              <a:pPr algn="r" eaLnBrk="1" latinLnBrk="0" hangingPunct="1"/>
              <a:t>‹#›</a:t>
            </a:fld>
            <a:endParaRPr kumimoji="0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564223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D0EC791-D078-4631-9937-E8318C63790B}" type="datetimeFigureOut">
              <a:rPr lang="en-US" smtClean="0"/>
              <a:pPr eaLnBrk="1" latinLnBrk="0" hangingPunct="1"/>
              <a:t>5/18/2018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170ADD11-4055-44D3-AD09-D611CD509B89}" type="slidenum">
              <a:rPr kumimoji="0" lang="en-US" smtClean="0"/>
              <a:pPr algn="r" eaLnBrk="1" latinLnBrk="0" hangingPunct="1"/>
              <a:t>‹#›</a:t>
            </a:fld>
            <a:endParaRPr kumimoji="0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510220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D0EC791-D078-4631-9937-E8318C63790B}" type="datetimeFigureOut">
              <a:rPr lang="en-US" smtClean="0"/>
              <a:pPr eaLnBrk="1" latinLnBrk="0" hangingPunct="1"/>
              <a:t>5/18/2018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170ADD11-4055-44D3-AD09-D611CD509B89}" type="slidenum">
              <a:rPr kumimoji="0" lang="en-US" smtClean="0"/>
              <a:pPr algn="r" eaLnBrk="1" latinLnBrk="0" hangingPunct="1"/>
              <a:t>‹#›</a:t>
            </a:fld>
            <a:endParaRPr kumimoji="0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439615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D0EC791-D078-4631-9937-E8318C63790B}" type="datetimeFigureOut">
              <a:rPr lang="en-US" smtClean="0"/>
              <a:pPr eaLnBrk="1" latinLnBrk="0" hangingPunct="1"/>
              <a:t>5/18/2018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0" lang="zh-CN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170ADD11-4055-44D3-AD09-D611CD509B89}" type="slidenum">
              <a:rPr kumimoji="0" lang="en-US" smtClean="0"/>
              <a:pPr algn="r" eaLnBrk="1" latinLnBrk="0" hangingPunct="1"/>
              <a:t>‹#›</a:t>
            </a:fld>
            <a:endParaRPr kumimoji="0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96918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 eaLnBrk="1" latinLnBrk="0" hangingPunct="1"/>
            <a:fld id="{0D0EC791-D078-4631-9937-E8318C63790B}" type="datetimeFigureOut">
              <a:rPr lang="en-US" smtClean="0"/>
              <a:pPr eaLnBrk="1" latinLnBrk="0" hangingPunct="1"/>
              <a:t>5/18/2018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0"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170ADD11-4055-44D3-AD09-D611CD509B89}" type="slidenum">
              <a:rPr kumimoji="0" lang="en-US" smtClean="0"/>
              <a:pPr algn="r" eaLnBrk="1" latinLnBrk="0" hangingPunct="1"/>
              <a:t>‹#›</a:t>
            </a:fld>
            <a:endParaRPr kumimoji="0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076564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D0EC791-D078-4631-9937-E8318C63790B}" type="datetimeFigureOut">
              <a:rPr lang="en-US" smtClean="0"/>
              <a:pPr eaLnBrk="1" latinLnBrk="0" hangingPunct="1"/>
              <a:t>5/18/2018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170ADD11-4055-44D3-AD09-D611CD509B89}" type="slidenum">
              <a:rPr kumimoji="0" lang="en-US" smtClean="0"/>
              <a:pPr algn="r" eaLnBrk="1" latinLnBrk="0" hangingPunct="1"/>
              <a:t>‹#›</a:t>
            </a:fld>
            <a:endParaRPr kumimoji="0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85254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0D0EC791-D078-4631-9937-E8318C63790B}" type="datetimeFigureOut">
              <a:rPr lang="en-US" smtClean="0"/>
              <a:pPr eaLnBrk="1" latinLnBrk="0" hangingPunct="1"/>
              <a:t>5/18/2018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0"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170ADD11-4055-44D3-AD09-D611CD509B89}" type="slidenum">
              <a:rPr kumimoji="0" lang="en-US" smtClean="0"/>
              <a:pPr algn="r" eaLnBrk="1" latinLnBrk="0" hangingPunct="1"/>
              <a:t>‹#›</a:t>
            </a:fld>
            <a:endParaRPr kumimoji="0" lang="zh-CN" alt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6821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f-gl.ru/" TargetMode="External"/><Relationship Id="rId2" Type="http://schemas.openxmlformats.org/officeDocument/2006/relationships/hyperlink" Target="https://ru.wikipedia.org/wiki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heraldicum.ru/russia/index.htm" TargetMode="External"/><Relationship Id="rId4" Type="http://schemas.openxmlformats.org/officeDocument/2006/relationships/hyperlink" Target="http://wwedenie.ucoz.com/index/geraldika/0-17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1A085D-E5EB-4D28-BDA1-9460EFFC79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>
                <a:latin typeface="Times New Roman"/>
                <a:ea typeface="Times New Roman"/>
                <a:cs typeface="Times New Roman"/>
              </a:rPr>
              <a:t>Проект </a:t>
            </a:r>
          </a:p>
          <a:p>
            <a:pPr algn="ctr"/>
            <a:r>
              <a:rPr lang="ru-RU" sz="4800" dirty="0">
                <a:latin typeface="Times New Roman"/>
                <a:ea typeface="Times New Roman"/>
                <a:cs typeface="Times New Roman"/>
              </a:rPr>
              <a:t>« Растения и животные в мире геральдики Тверской области».</a:t>
            </a:r>
          </a:p>
          <a:p>
            <a:pPr algn="ctr"/>
            <a:endParaRPr lang="ru-RU" sz="4800" dirty="0">
              <a:cs typeface="Calibri Light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717B98D-25BB-4619-9942-9694B74F3B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5038" y="4355184"/>
            <a:ext cx="7543800" cy="148000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ru-RU" sz="1600" b="1" dirty="0">
                <a:latin typeface="Times New Roman"/>
                <a:ea typeface="Times New Roman"/>
                <a:cs typeface="Times New Roman"/>
              </a:rPr>
              <a:t>Автор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: Бодрова Виктория учащаяся 9б класс</a:t>
            </a:r>
          </a:p>
          <a:p>
            <a:pPr algn="r"/>
            <a:r>
              <a:rPr lang="ru-RU" sz="1600" b="1" dirty="0">
                <a:latin typeface="Times New Roman"/>
                <a:ea typeface="Times New Roman"/>
                <a:cs typeface="Times New Roman"/>
              </a:rPr>
              <a:t>Руководитель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: </a:t>
            </a:r>
            <a:r>
              <a:rPr lang="ru-RU" sz="1600" dirty="0" err="1">
                <a:latin typeface="Times New Roman"/>
                <a:ea typeface="Times New Roman"/>
                <a:cs typeface="Times New Roman"/>
              </a:rPr>
              <a:t>Теребейкина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>
                <a:latin typeface="Times New Roman"/>
                <a:ea typeface="Times New Roman"/>
                <a:cs typeface="Times New Roman"/>
              </a:rPr>
              <a:t>Елена </a:t>
            </a:r>
            <a:r>
              <a:rPr lang="ru-RU" sz="1600" smtClean="0">
                <a:latin typeface="Times New Roman"/>
                <a:ea typeface="Times New Roman"/>
                <a:cs typeface="Times New Roman"/>
              </a:rPr>
              <a:t>Ген</a:t>
            </a:r>
            <a:r>
              <a:rPr lang="ru-RU" sz="1600">
                <a:latin typeface="Times New Roman"/>
                <a:ea typeface="Times New Roman"/>
                <a:cs typeface="Times New Roman"/>
              </a:rPr>
              <a:t>н</a:t>
            </a:r>
            <a:r>
              <a:rPr lang="ru-RU" sz="1600" smtClean="0">
                <a:latin typeface="Times New Roman"/>
                <a:ea typeface="Times New Roman"/>
                <a:cs typeface="Times New Roman"/>
              </a:rPr>
              <a:t>адьевна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, учитель географии</a:t>
            </a:r>
            <a:endParaRPr lang="ru-RU" sz="1600" dirty="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15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cs typeface="Calibri Light"/>
              </a:rPr>
              <a:t>Герб Осташковского района</a:t>
            </a:r>
            <a:endParaRPr lang="ru-RU" dirty="0"/>
          </a:p>
        </p:txBody>
      </p:sp>
      <p:pic>
        <p:nvPicPr>
          <p:cNvPr id="3" name="Рисунок 8" descr="Изображение выглядит как текст, книга, фотография, друго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7BCCAE53-D1D9-4EC1-A7EC-9E882ACCF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178" y="1841489"/>
            <a:ext cx="3246728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951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11EE2E-F95A-412D-9D09-938FA45C8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252" y="258323"/>
            <a:ext cx="7543800" cy="1450757"/>
          </a:xfrm>
        </p:spPr>
        <p:txBody>
          <a:bodyPr/>
          <a:lstStyle/>
          <a:p>
            <a:r>
              <a:rPr lang="ru-RU" sz="4400" b="1" dirty="0">
                <a:cs typeface="Calibri Light"/>
              </a:rPr>
              <a:t>Герб Кувшиновского </a:t>
            </a:r>
            <a:r>
              <a:rPr lang="ru-RU" sz="4400" b="1" dirty="0" smtClean="0">
                <a:cs typeface="Calibri Light"/>
              </a:rPr>
              <a:t>района</a:t>
            </a:r>
            <a:endParaRPr lang="ru-RU" b="1" dirty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A642E125-C034-4330-B4BD-F69ACD07C5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9124" y="1885934"/>
            <a:ext cx="6142576" cy="40961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021523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6DF9EF-C457-4203-B827-14C0B2159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>
                <a:cs typeface="Calibri Light"/>
              </a:rPr>
              <a:t>Герб Сандовского </a:t>
            </a:r>
            <a:r>
              <a:rPr lang="ru-RU" sz="4400" b="1" dirty="0" smtClean="0">
                <a:cs typeface="Calibri Light"/>
              </a:rPr>
              <a:t>района</a:t>
            </a:r>
            <a:endParaRPr lang="ru-RU" sz="4400" b="1" dirty="0"/>
          </a:p>
        </p:txBody>
      </p:sp>
      <p:pic>
        <p:nvPicPr>
          <p:cNvPr id="10" name="Рисунок 10">
            <a:extLst>
              <a:ext uri="{FF2B5EF4-FFF2-40B4-BE49-F238E27FC236}">
                <a16:creationId xmlns:a16="http://schemas.microsoft.com/office/drawing/2014/main" xmlns="" id="{B95B8EDB-23FE-4A84-9DD1-027C46A4F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6939" y="1841489"/>
            <a:ext cx="3237207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02187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F437A2-E3A7-4A4E-8010-D2C508859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107" y="277178"/>
            <a:ext cx="7543800" cy="1450757"/>
          </a:xfrm>
        </p:spPr>
        <p:txBody>
          <a:bodyPr>
            <a:normAutofit/>
          </a:bodyPr>
          <a:lstStyle/>
          <a:p>
            <a:r>
              <a:rPr lang="ru-RU" sz="4400" b="1" dirty="0">
                <a:cs typeface="Calibri Light"/>
              </a:rPr>
              <a:t>Герб Весьегонского </a:t>
            </a:r>
            <a:r>
              <a:rPr lang="ru-RU" sz="4400" b="1" dirty="0" smtClean="0">
                <a:cs typeface="Calibri Light"/>
              </a:rPr>
              <a:t>района</a:t>
            </a:r>
            <a:endParaRPr lang="ru-RU" sz="4400" b="1" dirty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C099646E-9D3E-49F2-9458-EAB9C81A13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8116" y="1883970"/>
            <a:ext cx="6031071" cy="40227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5789898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2F0147-FF40-49FD-A8CB-56AEC1E70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>
                <a:cs typeface="Calibri Light"/>
              </a:rPr>
              <a:t>Герб Лесного </a:t>
            </a:r>
            <a:r>
              <a:rPr lang="ru-RU" sz="4400" b="1" dirty="0" smtClean="0">
                <a:cs typeface="Calibri Light"/>
              </a:rPr>
              <a:t>района</a:t>
            </a:r>
            <a:endParaRPr lang="ru-RU" sz="4400" b="1" dirty="0"/>
          </a:p>
        </p:txBody>
      </p:sp>
      <p:pic>
        <p:nvPicPr>
          <p:cNvPr id="12" name="Рисунок 12">
            <a:extLst>
              <a:ext uri="{FF2B5EF4-FFF2-40B4-BE49-F238E27FC236}">
                <a16:creationId xmlns:a16="http://schemas.microsoft.com/office/drawing/2014/main" xmlns="" id="{F5E829EF-8DDE-40D1-9586-11B533A5B8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2763" y="1931460"/>
            <a:ext cx="5220989" cy="347903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196233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cs typeface="Calibri Light"/>
              </a:rPr>
              <a:t>Герб Ржевского района</a:t>
            </a:r>
            <a:endParaRPr lang="ru-RU" dirty="0"/>
          </a:p>
        </p:txBody>
      </p:sp>
      <p:pic>
        <p:nvPicPr>
          <p:cNvPr id="3" name="Рисунок 4">
            <a:extLst>
              <a:ext uri="{FF2B5EF4-FFF2-40B4-BE49-F238E27FC236}">
                <a16:creationId xmlns:a16="http://schemas.microsoft.com/office/drawing/2014/main" xmlns="" id="{EAC06EB0-6966-41CD-9FF5-0A60C2704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644" y="1879196"/>
            <a:ext cx="6026918" cy="40290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91552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cs typeface="Calibri Light"/>
              </a:rPr>
              <a:t>Герб </a:t>
            </a:r>
            <a:r>
              <a:rPr lang="ru-RU" b="1" dirty="0" err="1">
                <a:cs typeface="Calibri Light"/>
              </a:rPr>
              <a:t>Пеновского</a:t>
            </a:r>
            <a:r>
              <a:rPr lang="ru-RU" b="1" dirty="0">
                <a:cs typeface="Calibri Light"/>
              </a:rPr>
              <a:t> района</a:t>
            </a:r>
            <a:endParaRPr lang="ru-RU" dirty="0"/>
          </a:p>
        </p:txBody>
      </p:sp>
      <p:pic>
        <p:nvPicPr>
          <p:cNvPr id="3" name="Рисунок 8" descr="Изображение выглядит как текст, карт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F0CAD040-4077-477F-AEF3-32DDC99EA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248" y="1841489"/>
            <a:ext cx="3408589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284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D81001-E69B-49CB-AF5E-0B7CFF05D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>
                <a:cs typeface="Calibri Light"/>
              </a:rPr>
              <a:t>Герб Оленинского </a:t>
            </a:r>
            <a:r>
              <a:rPr lang="ru-RU" sz="4400" b="1" dirty="0" smtClean="0">
                <a:cs typeface="Calibri Light"/>
              </a:rPr>
              <a:t>района</a:t>
            </a:r>
            <a:endParaRPr lang="ru-RU" b="1" dirty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FC59B48B-4D4B-4726-97BC-377912B774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9835" y="1893397"/>
            <a:ext cx="6031071" cy="40227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175874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F2F059-9660-4384-85A2-A389B3A00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cs typeface="Calibri Light"/>
              </a:rPr>
              <a:t>Вывод.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6EA98FA-E4E6-4B11-AB51-ECECAE8CC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 гербах районов Тверской области символика указывает на историю города, 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его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виды деятельности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природное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богатство района. Герб напоминает своим гражданам об истории, традициях и географии их державы, а в чужих странах является их опознавательным знаком.</a:t>
            </a:r>
            <a:endParaRPr lang="ru-RU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8982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C04F3E-0DBF-40A7-BDC1-B9504E0B4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972" y="254697"/>
            <a:ext cx="7543800" cy="1450757"/>
          </a:xfrm>
        </p:spPr>
        <p:txBody>
          <a:bodyPr>
            <a:normAutofit/>
          </a:bodyPr>
          <a:lstStyle/>
          <a:p>
            <a:r>
              <a:rPr lang="ru-RU" sz="3200" b="1" dirty="0">
                <a:cs typeface="Calibri Light"/>
              </a:rPr>
              <a:t>Источники использованной </a:t>
            </a:r>
            <a:r>
              <a:rPr lang="ru-RU" sz="3200" b="1" dirty="0" smtClean="0">
                <a:cs typeface="Calibri Light"/>
              </a:rPr>
              <a:t>информации.</a:t>
            </a:r>
            <a:endParaRPr lang="ru-RU" sz="3200" b="1" dirty="0">
              <a:cs typeface="Calibri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ACEE03D-4D56-4874-9370-323FDC06AD5E}"/>
              </a:ext>
            </a:extLst>
          </p:cNvPr>
          <p:cNvSpPr txBox="1"/>
          <p:nvPr/>
        </p:nvSpPr>
        <p:spPr>
          <a:xfrm>
            <a:off x="906403" y="2049533"/>
            <a:ext cx="5951597" cy="163121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</a:t>
            </a: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ru</a:t>
            </a: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wikipedia</a:t>
            </a: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org</a:t>
            </a: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wiki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f</a:t>
            </a: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-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gl</a:t>
            </a: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ru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</a:t>
            </a: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://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wwedenie</a:t>
            </a: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ucoz</a:t>
            </a: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com</a:t>
            </a: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index</a:t>
            </a: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geraldika</a:t>
            </a: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/0-17</a:t>
            </a:r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u="sng" dirty="0">
                <a:latin typeface="Times New Roman" pitchFamily="18" charset="0"/>
                <a:cs typeface="Times New Roman" pitchFamily="18" charset="0"/>
                <a:hlinkClick r:id="rId5"/>
              </a:rPr>
              <a:t>http://www.heraldicum.ru/russia/index.htm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/>
              <a:cs typeface="Times New Roman"/>
            </a:endParaRPr>
          </a:p>
        </p:txBody>
      </p:sp>
      <p:sp>
        <p:nvSpPr>
          <p:cNvPr id="4" name="5-конечная звезда 3"/>
          <p:cNvSpPr/>
          <p:nvPr/>
        </p:nvSpPr>
        <p:spPr>
          <a:xfrm>
            <a:off x="8041063" y="5024487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8448772" y="4312344"/>
            <a:ext cx="589176" cy="533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7409466" y="5712644"/>
            <a:ext cx="631597" cy="59388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96409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03A0AB-16C3-4BD2-B816-EFEF074FB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cs typeface="Calibri Light"/>
              </a:rPr>
              <a:t>Цели </a:t>
            </a:r>
            <a:r>
              <a:rPr lang="ru-RU" b="1">
                <a:cs typeface="Calibri Light"/>
              </a:rPr>
              <a:t>и </a:t>
            </a:r>
            <a:r>
              <a:rPr lang="ru-RU" b="1" smtClean="0">
                <a:cs typeface="Calibri Light"/>
              </a:rPr>
              <a:t>задачи.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5B3394C-5108-4570-B220-2CD9039F07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Autofit/>
          </a:bodyPr>
          <a:lstStyle/>
          <a:p>
            <a:r>
              <a:rPr lang="ru-RU" b="1" dirty="0">
                <a:cs typeface="Calibri"/>
              </a:rPr>
              <a:t>Целью моего исследования </a:t>
            </a:r>
            <a:r>
              <a:rPr lang="ru-RU" b="1" dirty="0" smtClean="0">
                <a:cs typeface="Calibri"/>
              </a:rPr>
              <a:t>является-  </a:t>
            </a:r>
            <a:r>
              <a:rPr lang="ru-RU" dirty="0">
                <a:cs typeface="Calibri"/>
              </a:rPr>
              <a:t>изучение гербов районов Тверской области.</a:t>
            </a:r>
          </a:p>
          <a:p>
            <a:r>
              <a:rPr lang="ru-RU" b="1" dirty="0">
                <a:cs typeface="Calibri"/>
              </a:rPr>
              <a:t>Задачи моего исследования:</a:t>
            </a:r>
          </a:p>
          <a:p>
            <a:pPr marL="457200" indent="-457200">
              <a:buAutoNum type="arabicPeriod"/>
            </a:pPr>
            <a:r>
              <a:rPr lang="ru-RU" dirty="0" smtClean="0">
                <a:cs typeface="Calibri"/>
              </a:rPr>
              <a:t>изучить</a:t>
            </a:r>
            <a:r>
              <a:rPr lang="ru-RU" dirty="0">
                <a:cs typeface="Calibri"/>
              </a:rPr>
              <a:t> информацию о геральдических символах из литературных источников </a:t>
            </a:r>
          </a:p>
          <a:p>
            <a:pPr marL="457200" indent="-457200">
              <a:buAutoNum type="arabicPeriod"/>
            </a:pPr>
            <a:r>
              <a:rPr lang="ru-RU" dirty="0">
                <a:cs typeface="Calibri"/>
              </a:rPr>
              <a:t>н</a:t>
            </a:r>
            <a:r>
              <a:rPr lang="ru-RU" dirty="0" smtClean="0">
                <a:cs typeface="Calibri"/>
              </a:rPr>
              <a:t>айти </a:t>
            </a:r>
            <a:r>
              <a:rPr lang="ru-RU" dirty="0">
                <a:cs typeface="Calibri"/>
              </a:rPr>
              <a:t>изображения гербов районов Тверской области, и узнать, что символизируют растения и </a:t>
            </a:r>
            <a:r>
              <a:rPr lang="ru-RU" dirty="0" smtClean="0">
                <a:cs typeface="Calibri"/>
              </a:rPr>
              <a:t>животные</a:t>
            </a:r>
            <a:endParaRPr lang="ru-RU" dirty="0">
              <a:cs typeface="Calibri"/>
            </a:endParaRPr>
          </a:p>
          <a:p>
            <a:pPr marL="457200" indent="-457200">
              <a:buAutoNum type="arabicPeriod"/>
            </a:pPr>
            <a:r>
              <a:rPr lang="ru-RU" dirty="0">
                <a:cs typeface="Calibri"/>
              </a:rPr>
              <a:t>о</a:t>
            </a:r>
            <a:r>
              <a:rPr lang="ru-RU" dirty="0" smtClean="0">
                <a:cs typeface="Calibri"/>
              </a:rPr>
              <a:t>бобщить</a:t>
            </a:r>
            <a:r>
              <a:rPr lang="ru-RU" dirty="0">
                <a:cs typeface="Calibri"/>
              </a:rPr>
              <a:t> результаты исследовани</a:t>
            </a:r>
            <a:r>
              <a:rPr lang="ru-RU" sz="2400" dirty="0">
                <a:cs typeface="Calibri"/>
              </a:rPr>
              <a:t>я и сформулировать выводы. </a:t>
            </a:r>
          </a:p>
        </p:txBody>
      </p:sp>
    </p:spTree>
    <p:extLst>
      <p:ext uri="{BB962C8B-B14F-4D97-AF65-F5344CB8AC3E}">
        <p14:creationId xmlns:p14="http://schemas.microsoft.com/office/powerpoint/2010/main" xmlns="" val="15487970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Спасибо за внимание!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117963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6697F9-1072-4B34-92B2-FB6CC7DC4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cs typeface="Calibri Light"/>
              </a:rPr>
              <a:t>Что такое герб?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7C8D58E-9575-4419-AEF3-497BFA796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325" y="1846263"/>
            <a:ext cx="7544175" cy="4022725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ru-RU" b="1" i="1" dirty="0"/>
              <a:t>Государственный герб – официальный отличительный знак, являющийся официальной эмблемой государства, изображаемый на флагах, денежных знаках, бланках и печатях государственных органов и некоторых официальных документах.</a:t>
            </a:r>
            <a:r>
              <a:rPr lang="ru-RU" i="1" dirty="0"/>
              <a:t> </a:t>
            </a:r>
            <a:endParaRPr lang="ru-RU" dirty="0">
              <a:cs typeface="Calibri"/>
            </a:endParaRPr>
          </a:p>
        </p:txBody>
      </p:sp>
      <p:pic>
        <p:nvPicPr>
          <p:cNvPr id="4" name="Picture 2" descr="http://allday1.com/imagedb/29/8/e7b05266d27c4a614a88120b9f8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0242" y="3081175"/>
            <a:ext cx="2482649" cy="309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669352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701" y="516963"/>
            <a:ext cx="1034023" cy="1220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1091" y="2116006"/>
            <a:ext cx="1004420" cy="125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3046" y="519207"/>
            <a:ext cx="977450" cy="1217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7381" y="3882611"/>
            <a:ext cx="1046361" cy="132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2846" y="2116006"/>
            <a:ext cx="1030014" cy="1261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9377" y="3882611"/>
            <a:ext cx="1083831" cy="1313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9377" y="519208"/>
            <a:ext cx="990736" cy="125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1741" y="2116006"/>
            <a:ext cx="9048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5511" y="3891352"/>
            <a:ext cx="1065745" cy="1304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550" y="3882611"/>
            <a:ext cx="1070859" cy="1313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2026" y="3882610"/>
            <a:ext cx="1081899" cy="1313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5665" y="519208"/>
            <a:ext cx="994620" cy="1217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0997" y="519208"/>
            <a:ext cx="1099128" cy="1426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147011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>
                <a:cs typeface="Calibri Light"/>
              </a:rPr>
              <a:t>Герб Жарковского района</a:t>
            </a:r>
            <a:endParaRPr lang="ru-RU" sz="4400" dirty="0"/>
          </a:p>
        </p:txBody>
      </p:sp>
      <p:pic>
        <p:nvPicPr>
          <p:cNvPr id="3" name="Picture 2" descr="http://allday1.com/imagedb/29/8/e7b05266d27c4a614a88120b9f8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9969" y="1846263"/>
            <a:ext cx="3228511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0665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cs typeface="Calibri Light"/>
              </a:rPr>
              <a:t>Герб Торжокского района</a:t>
            </a:r>
            <a:endParaRPr lang="ru-RU" dirty="0"/>
          </a:p>
        </p:txBody>
      </p:sp>
      <p:pic>
        <p:nvPicPr>
          <p:cNvPr id="3" name="Рисунок 18" descr="Изображение выглядит как текс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195C0516-A912-47FB-A2CE-EDD66380D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317" y="1875612"/>
            <a:ext cx="5712719" cy="3810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7903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cs typeface="Calibri Light"/>
              </a:rPr>
              <a:t>Герб Бежецкого района</a:t>
            </a:r>
            <a:endParaRPr lang="ru-RU" dirty="0"/>
          </a:p>
        </p:txBody>
      </p:sp>
      <p:pic>
        <p:nvPicPr>
          <p:cNvPr id="3" name="Рисунок 4">
            <a:extLst>
              <a:ext uri="{FF2B5EF4-FFF2-40B4-BE49-F238E27FC236}">
                <a16:creationId xmlns:a16="http://schemas.microsoft.com/office/drawing/2014/main" xmlns="" id="{4D66F868-DCF2-4260-937A-24C176869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187" y="1896375"/>
            <a:ext cx="6029969" cy="39401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5437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cs typeface="Calibri Light"/>
              </a:rPr>
              <a:t>Герб Кимрского района</a:t>
            </a:r>
            <a:endParaRPr lang="ru-RU" dirty="0"/>
          </a:p>
        </p:txBody>
      </p:sp>
      <p:pic>
        <p:nvPicPr>
          <p:cNvPr id="3" name="Рисунок 12">
            <a:extLst>
              <a:ext uri="{FF2B5EF4-FFF2-40B4-BE49-F238E27FC236}">
                <a16:creationId xmlns:a16="http://schemas.microsoft.com/office/drawing/2014/main" xmlns="" id="{F09DCE02-2369-46BF-AE5F-57C3AA26E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1147" y="1819275"/>
            <a:ext cx="3103910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09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69A118-1968-4161-8E9A-540B83F03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>
                <a:cs typeface="Calibri Light"/>
              </a:rPr>
              <a:t>Герб Нелидовского </a:t>
            </a:r>
            <a:r>
              <a:rPr lang="ru-RU" sz="4400" b="1" dirty="0" smtClean="0">
                <a:cs typeface="Calibri Light"/>
              </a:rPr>
              <a:t>района</a:t>
            </a:r>
            <a:endParaRPr lang="ru-RU" sz="4400" b="1" dirty="0"/>
          </a:p>
        </p:txBody>
      </p:sp>
      <p:pic>
        <p:nvPicPr>
          <p:cNvPr id="8" name="Рисунок 8">
            <a:extLst>
              <a:ext uri="{FF2B5EF4-FFF2-40B4-BE49-F238E27FC236}">
                <a16:creationId xmlns:a16="http://schemas.microsoft.com/office/drawing/2014/main" xmlns="" id="{74D5EC21-EF49-4AA4-AF07-EB807CF822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7492" y="1875737"/>
            <a:ext cx="6160788" cy="411048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1169772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428</TotalTime>
  <Words>126</Words>
  <Application>Microsoft Office PowerPoint</Application>
  <PresentationFormat>Экран (4:3)</PresentationFormat>
  <Paragraphs>33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Ретро</vt:lpstr>
      <vt:lpstr>Проект  « Растения и животные в мире геральдики Тверской области». </vt:lpstr>
      <vt:lpstr>Цели и задачи.</vt:lpstr>
      <vt:lpstr>Что такое герб?</vt:lpstr>
      <vt:lpstr>Слайд 4</vt:lpstr>
      <vt:lpstr>Герб Жарковского района</vt:lpstr>
      <vt:lpstr>Герб Торжокского района</vt:lpstr>
      <vt:lpstr>Герб Бежецкого района</vt:lpstr>
      <vt:lpstr>Герб Кимрского района</vt:lpstr>
      <vt:lpstr>Герб Нелидовского района</vt:lpstr>
      <vt:lpstr>Герб Осташковского района</vt:lpstr>
      <vt:lpstr>Герб Кувшиновского района</vt:lpstr>
      <vt:lpstr>Герб Сандовского района</vt:lpstr>
      <vt:lpstr>Герб Весьегонского района</vt:lpstr>
      <vt:lpstr>Герб Лесного района</vt:lpstr>
      <vt:lpstr>Герб Ржевского района</vt:lpstr>
      <vt:lpstr>Герб Пеновского района</vt:lpstr>
      <vt:lpstr>Герб Оленинского района</vt:lpstr>
      <vt:lpstr>Вывод.</vt:lpstr>
      <vt:lpstr>Источники использованной информации.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Учитель</cp:lastModifiedBy>
  <cp:revision>32</cp:revision>
  <dcterms:created xsi:type="dcterms:W3CDTF">2014-09-16T21:31:33Z</dcterms:created>
  <dcterms:modified xsi:type="dcterms:W3CDTF">2018-05-18T12:26:04Z</dcterms:modified>
</cp:coreProperties>
</file>