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82" r:id="rId3"/>
    <p:sldId id="301" r:id="rId4"/>
    <p:sldId id="415" r:id="rId5"/>
    <p:sldId id="319" r:id="rId6"/>
    <p:sldId id="268" r:id="rId7"/>
    <p:sldId id="429" r:id="rId8"/>
    <p:sldId id="428" r:id="rId9"/>
    <p:sldId id="424" r:id="rId10"/>
    <p:sldId id="425" r:id="rId11"/>
    <p:sldId id="426" r:id="rId12"/>
    <p:sldId id="427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73" r:id="rId25"/>
    <p:sldId id="43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DBB5-616A-4A56-AEE5-E21EA7BA360F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AF9C1-D6F4-43A7-BAF8-FF4AA872D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EB74-85F2-4D26-B5E4-BE4FDCD807C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DA8AA89-7007-4B4F-92B3-539C95E77C9C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9E2A-BE91-4D21-91F6-1783FEAC3D7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04C-EA5C-42ED-998B-F49F317D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9E2A-BE91-4D21-91F6-1783FEAC3D7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04C-EA5C-42ED-998B-F49F317D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9E2A-BE91-4D21-91F6-1783FEAC3D7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04C-EA5C-42ED-998B-F49F317D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9E2A-BE91-4D21-91F6-1783FEAC3D7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04C-EA5C-42ED-998B-F49F317D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9E2A-BE91-4D21-91F6-1783FEAC3D7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04C-EA5C-42ED-998B-F49F317D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9E2A-BE91-4D21-91F6-1783FEAC3D7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04C-EA5C-42ED-998B-F49F317D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9E2A-BE91-4D21-91F6-1783FEAC3D7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04C-EA5C-42ED-998B-F49F317D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9E2A-BE91-4D21-91F6-1783FEAC3D7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04C-EA5C-42ED-998B-F49F317D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9E2A-BE91-4D21-91F6-1783FEAC3D7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04C-EA5C-42ED-998B-F49F317D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9E2A-BE91-4D21-91F6-1783FEAC3D7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904C-EA5C-42ED-998B-F49F317D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9E2A-BE91-4D21-91F6-1783FEAC3D7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1E904C-EA5C-42ED-998B-F49F317DB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4B9E2A-BE91-4D21-91F6-1783FEAC3D78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1E904C-EA5C-42ED-998B-F49F317DB9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bs-angarsk.ru/images/stories/kids/Slovotvorchestvo/Den_semi/DSemi2.jpg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5877272"/>
          </a:xfr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4652-7AD2-4292-9DF7-382783234169}" type="slidenum">
              <a:rPr lang="ru-RU"/>
              <a:pPr/>
              <a:t>1</a:t>
            </a:fld>
            <a:endParaRPr lang="ru-RU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403350" y="5229225"/>
            <a:ext cx="6048375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Моя семья- мое богатство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491880" y="260350"/>
            <a:ext cx="56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FF00"/>
                </a:solidFill>
                <a:effectLst/>
              </a:rPr>
              <a:t>«Дружная семья </a:t>
            </a:r>
            <a:r>
              <a:rPr lang="ru-RU" sz="2800" b="1" dirty="0" smtClean="0">
                <a:solidFill>
                  <a:srgbClr val="FFFF00"/>
                </a:solidFill>
                <a:effectLst/>
              </a:rPr>
              <a:t>гору сдвинет»</a:t>
            </a:r>
            <a:r>
              <a:rPr lang="ru-RU" b="1" dirty="0" smtClean="0">
                <a:solidFill>
                  <a:srgbClr val="FFFF00"/>
                </a:solidFill>
                <a:effectLst/>
              </a:rPr>
              <a:t> </a:t>
            </a:r>
            <a:endParaRPr lang="ru-RU" b="1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587521" y="908720"/>
            <a:ext cx="8097120" cy="4836044"/>
          </a:xfrm>
        </p:spPr>
        <p:txBody>
          <a:bodyPr/>
          <a:lstStyle/>
          <a:p>
            <a:pPr algn="ctr" eaLnBrk="1"/>
            <a:r>
              <a:rPr lang="ru-RU" dirty="0" smtClean="0">
                <a:latin typeface="Times New Roman" pitchFamily="16" charset="0"/>
                <a:cs typeface="Times New Roman" pitchFamily="16" charset="0"/>
              </a:rPr>
              <a:t>Одна из традиций в нашей семье – это театрализованное празднование любого праздника.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849600" y="836712"/>
            <a:ext cx="8030880" cy="3760251"/>
          </a:xfrm>
        </p:spPr>
        <p:txBody>
          <a:bodyPr/>
          <a:lstStyle/>
          <a:p>
            <a:pPr algn="ctr" eaLnBrk="1"/>
            <a:r>
              <a:rPr lang="ru-RU" dirty="0" smtClean="0">
                <a:latin typeface="Times New Roman" pitchFamily="16" charset="0"/>
                <a:cs typeface="Times New Roman" pitchFamily="16" charset="0"/>
              </a:rPr>
              <a:t>Мама пишет сценарии праздника, подбирает костюмы и необходимые атрибуты для праздника.</a:t>
            </a:r>
          </a:p>
          <a:p>
            <a:pPr eaLnBrk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652321" y="836712"/>
            <a:ext cx="8030880" cy="3760251"/>
          </a:xfrm>
        </p:spPr>
        <p:txBody>
          <a:bodyPr/>
          <a:lstStyle/>
          <a:p>
            <a:pPr algn="ctr" eaLnBrk="1"/>
            <a:r>
              <a:rPr lang="ru-RU" dirty="0" smtClean="0">
                <a:latin typeface="Times New Roman" pitchFamily="16" charset="0"/>
                <a:cs typeface="Times New Roman" pitchFamily="16" charset="0"/>
              </a:rPr>
              <a:t>А все остальные гости включаются в процесс празднования с переодеваниями, розыгрышами и всевозможными играми.</a:t>
            </a:r>
          </a:p>
          <a:p>
            <a:pPr eaLnBrk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Рисунок 3"/>
          <p:cNvSpPr txBox="1">
            <a:spLocks/>
          </p:cNvSpPr>
          <p:nvPr/>
        </p:nvSpPr>
        <p:spPr bwMode="auto">
          <a:xfrm rot="420000">
            <a:off x="3208173" y="369639"/>
            <a:ext cx="5325363" cy="489625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2592288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000" dirty="0" smtClean="0"/>
              <a:t>Игра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850" y="5373216"/>
            <a:ext cx="7776542" cy="1079972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rgbClr val="00B0F0"/>
                </a:solidFill>
              </a:rPr>
              <a:t>« Вопрос – ответ</a:t>
            </a:r>
            <a:r>
              <a:rPr lang="ru-RU" sz="4800" b="1" dirty="0" smtClean="0">
                <a:solidFill>
                  <a:srgbClr val="00B0F0"/>
                </a:solidFill>
              </a:rPr>
              <a:t>»</a:t>
            </a:r>
            <a:endParaRPr lang="ru-RU" sz="4800" dirty="0" smtClean="0">
              <a:solidFill>
                <a:srgbClr val="00B0F0"/>
              </a:solidFill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21506" name="Рисунок 3"/>
          <p:cNvSpPr>
            <a:spLocks noGrp="1"/>
          </p:cNvSpPr>
          <p:nvPr>
            <p:ph type="pic" idx="1"/>
          </p:nvPr>
        </p:nvSpPr>
        <p:spPr>
          <a:xfrm rot="420000">
            <a:off x="4555548" y="1265557"/>
            <a:ext cx="3573080" cy="3465654"/>
          </a:xfrm>
        </p:spPr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4750">
            <a:off x="3215088" y="380637"/>
            <a:ext cx="5353593" cy="480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5214942" y="0"/>
            <a:ext cx="2212848" cy="1582621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42844" y="785794"/>
            <a:ext cx="300036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/>
              <a:t>Кто загадки отгадает,</a:t>
            </a:r>
            <a:br>
              <a:rPr lang="ru-RU" dirty="0"/>
            </a:br>
            <a:r>
              <a:rPr lang="ru-RU" dirty="0"/>
              <a:t>Тот своих родных узнает:</a:t>
            </a:r>
            <a:br>
              <a:rPr lang="ru-RU" dirty="0"/>
            </a:br>
            <a:r>
              <a:rPr lang="ru-RU" dirty="0"/>
              <a:t>Кто-то маму, кто-то папу,</a:t>
            </a:r>
            <a:br>
              <a:rPr lang="ru-RU" dirty="0"/>
            </a:br>
            <a:r>
              <a:rPr lang="ru-RU" dirty="0"/>
              <a:t>Кто сестренку или брата,</a:t>
            </a:r>
            <a:br>
              <a:rPr lang="ru-RU" dirty="0"/>
            </a:br>
            <a:r>
              <a:rPr lang="ru-RU" dirty="0"/>
              <a:t>А узнать вам деда с бабой —</a:t>
            </a:r>
            <a:br>
              <a:rPr lang="ru-RU" dirty="0"/>
            </a:br>
            <a:r>
              <a:rPr lang="ru-RU" dirty="0"/>
              <a:t>Вовсе думать-то не надо!</a:t>
            </a:r>
            <a:br>
              <a:rPr lang="ru-RU" dirty="0"/>
            </a:br>
            <a:r>
              <a:rPr lang="ru-RU" dirty="0"/>
              <a:t>Все родные, с кем живете,</a:t>
            </a:r>
            <a:br>
              <a:rPr lang="ru-RU" dirty="0"/>
            </a:br>
            <a:r>
              <a:rPr lang="ru-RU" dirty="0"/>
              <a:t>Даже дядя или тетя,</a:t>
            </a:r>
            <a:br>
              <a:rPr lang="ru-RU" dirty="0"/>
            </a:br>
            <a:r>
              <a:rPr lang="ru-RU" dirty="0"/>
              <a:t>Непременно вам друзья,</a:t>
            </a:r>
            <a:br>
              <a:rPr lang="ru-RU" dirty="0"/>
            </a:br>
            <a:r>
              <a:rPr lang="ru-RU" dirty="0"/>
              <a:t>Вместе вы — одна…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4000" dirty="0">
                <a:solidFill>
                  <a:srgbClr val="FF0000"/>
                </a:solidFill>
              </a:rPr>
              <a:t>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071934" y="285728"/>
            <a:ext cx="2212848" cy="1582621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2"/>
          </p:nvPr>
        </p:nvSpPr>
        <p:spPr>
          <a:xfrm>
            <a:off x="571472" y="785794"/>
            <a:ext cx="3462334" cy="422231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charset="0"/>
              </a:rPr>
              <a:t>Кто нежнее всех на свете?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Кто готовит нам обед?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И кого так любят дети?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И кого прекрасней нет?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Кто читает на ночь книжки?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Разгребая горы хлама,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Не ругает нас с братишкой.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Кто же это? Наша …</a:t>
            </a:r>
            <a:r>
              <a:rPr lang="ru-RU" sz="2000" dirty="0" smtClean="0"/>
              <a:t> </a:t>
            </a:r>
            <a:endParaRPr lang="ru-RU" sz="2000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МАМА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995988" y="-8447088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993366"/>
                </a:solidFill>
              </a:rPr>
              <a:t>(Семья!)</a:t>
            </a:r>
            <a:endParaRPr lang="ru-RU"/>
          </a:p>
        </p:txBody>
      </p:sp>
      <p:graphicFrame>
        <p:nvGraphicFramePr>
          <p:cNvPr id="27664" name="Group 16"/>
          <p:cNvGraphicFramePr>
            <a:graphicFrameLocks noGrp="1"/>
          </p:cNvGraphicFramePr>
          <p:nvPr/>
        </p:nvGraphicFramePr>
        <p:xfrm>
          <a:off x="1998663" y="-8080375"/>
          <a:ext cx="208280" cy="2336292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24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/>
                        </a:rPr>
                        <a:t>  </a:t>
                      </a:r>
                      <a:r>
                        <a:rPr kumimoji="0" lang="ru-RU" sz="10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58" name="Picture 6" descr="DSemi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-6935788"/>
            <a:ext cx="2381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17"/>
          <p:cNvSpPr>
            <a:spLocks noChangeArrowheads="1"/>
          </p:cNvSpPr>
          <p:nvPr/>
        </p:nvSpPr>
        <p:spPr bwMode="auto">
          <a:xfrm>
            <a:off x="5995988" y="-8447088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993366"/>
                </a:solidFill>
              </a:rPr>
              <a:t>(Семья!)</a:t>
            </a:r>
            <a:endParaRPr lang="ru-RU"/>
          </a:p>
        </p:txBody>
      </p:sp>
      <p:graphicFrame>
        <p:nvGraphicFramePr>
          <p:cNvPr id="27677" name="Group 29"/>
          <p:cNvGraphicFramePr>
            <a:graphicFrameLocks noGrp="1"/>
          </p:cNvGraphicFramePr>
          <p:nvPr/>
        </p:nvGraphicFramePr>
        <p:xfrm>
          <a:off x="1998663" y="-8080375"/>
          <a:ext cx="208280" cy="2336292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24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"/>
                        </a:rPr>
                        <a:t>  </a:t>
                      </a:r>
                      <a:r>
                        <a:rPr kumimoji="0" lang="ru-RU" sz="10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2" name="Picture 19" descr="DSemi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-6935788"/>
            <a:ext cx="2381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0" y="428604"/>
            <a:ext cx="2212848" cy="1582621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sz="half" idx="2"/>
          </p:nvPr>
        </p:nvSpPr>
        <p:spPr>
          <a:xfrm>
            <a:off x="285720" y="714356"/>
            <a:ext cx="3429024" cy="429374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charset="0"/>
              </a:rPr>
              <a:t>Кто не в шутку, а всерьёз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Нас забить научит гвоздь?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Кто научит смелым быть?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С велика упав, не ныть,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И коленку расцарапав,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Не реветь? Конечно, …      </a:t>
            </a:r>
            <a:endParaRPr lang="ru-RU" sz="2000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ПАПА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2"/>
          </p:nvPr>
        </p:nvSpPr>
        <p:spPr>
          <a:xfrm>
            <a:off x="285720" y="500042"/>
            <a:ext cx="8229600" cy="43894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charset="0"/>
              </a:rPr>
              <a:t>Я у мамы не один, </a:t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У неё ещё есть сын, </a:t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Рядом с ним я </a:t>
            </a:r>
            <a:r>
              <a:rPr lang="ru-RU" sz="2400" dirty="0" err="1" smtClean="0">
                <a:latin typeface="Arial" charset="0"/>
              </a:rPr>
              <a:t>большеват</a:t>
            </a:r>
            <a:r>
              <a:rPr lang="ru-RU" sz="2400" dirty="0" smtClean="0">
                <a:latin typeface="Arial" charset="0"/>
              </a:rPr>
              <a:t>,</a:t>
            </a:r>
            <a:br>
              <a:rPr lang="ru-RU" sz="2400" dirty="0" smtClean="0">
                <a:latin typeface="Arial" charset="0"/>
              </a:rPr>
            </a:br>
            <a:r>
              <a:rPr lang="ru-RU" sz="2400" dirty="0" smtClean="0">
                <a:latin typeface="Arial" charset="0"/>
              </a:rPr>
              <a:t>Для меня он — младший …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r>
              <a:rPr lang="ru-RU" b="1" dirty="0" smtClean="0">
                <a:latin typeface="Arial" charset="0"/>
              </a:rPr>
              <a:t> </a:t>
            </a:r>
          </a:p>
          <a:p>
            <a:pPr>
              <a:buFont typeface="Wingdings 2" pitchFamily="18" charset="2"/>
              <a:buNone/>
            </a:pPr>
            <a:endParaRPr lang="ru-RU" b="1" dirty="0" smtClean="0">
              <a:latin typeface="Arial" charset="0"/>
            </a:endParaRPr>
          </a:p>
          <a:p>
            <a:endParaRPr lang="ru-RU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БРАТ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7389">
            <a:off x="3963764" y="1619000"/>
            <a:ext cx="42095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2143108" y="214290"/>
            <a:ext cx="2212848" cy="1582621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sz="half" idx="2"/>
          </p:nvPr>
        </p:nvSpPr>
        <p:spPr>
          <a:xfrm>
            <a:off x="609600" y="1357298"/>
            <a:ext cx="3390896" cy="365080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charset="0"/>
              </a:rPr>
              <a:t>Мама с папой говорят,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Что теперь я — старший брат,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Что за куколка в коляске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Плачет? Видимо, от тряски?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В ванной ползунков гора!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Брату кто она? …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r>
              <a:rPr lang="ru-RU" b="1" dirty="0" smtClean="0">
                <a:latin typeface="Arial" charset="0"/>
              </a:rPr>
              <a:t> </a:t>
            </a:r>
          </a:p>
          <a:p>
            <a:endParaRPr lang="ru-RU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СЕСТРА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9557">
            <a:off x="4923351" y="1520661"/>
            <a:ext cx="3453477" cy="382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214810" y="0"/>
            <a:ext cx="2212848" cy="1582621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sz="half" idx="2"/>
          </p:nvPr>
        </p:nvSpPr>
        <p:spPr>
          <a:xfrm>
            <a:off x="500034" y="714356"/>
            <a:ext cx="3000396" cy="4500594"/>
          </a:xfrm>
        </p:spPr>
        <p:txBody>
          <a:bodyPr/>
          <a:lstStyle/>
          <a:p>
            <a:r>
              <a:rPr lang="ru-RU" sz="2000" dirty="0" smtClean="0">
                <a:latin typeface="Arial" charset="0"/>
              </a:rPr>
              <a:t>Пусть не хожу я в детский сад,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Я дома ем оладушки.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Пенсионерка, я и рад,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Моя родная …</a:t>
            </a:r>
            <a:r>
              <a:rPr lang="ru-RU" sz="2000" dirty="0" smtClean="0"/>
              <a:t> </a:t>
            </a:r>
            <a:endParaRPr lang="ru-RU" sz="2000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БАБУШКА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-5417"/>
            <a:ext cx="792961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Как появилось слово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семья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?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Когда-то о нем не слыхала земля...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Но Еве сказал перед свадьбой Адам: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Сейчас я тебе семь вопросов задам.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Кто деток родит мне, богиня моя?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И Ева тихонько ответила: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Я.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Кто их воспитает, царица моя?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И Ева покорно ответила: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Я.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Кто пищу сготовит, о, радость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моя?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И Ева все так же ответила: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Я.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Кто платье сошьет, постирает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белье,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Меня приласкает, украсит жилье?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Ответь на вопросы, подруга моя!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Я... Я...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тихо молвила Ева,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Я... Я...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Сказала она знаменитых семь Я.</a:t>
            </a:r>
            <a:b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Вот так на земле появилась семья.</a:t>
            </a:r>
            <a:endParaRPr kumimoji="0" lang="ru-RU" sz="2000" b="1" i="1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Picture 3" descr="http://s60.radikal.ru/i167/1004/24/98947725fa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3664044" cy="37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286248" y="214290"/>
            <a:ext cx="2212848" cy="1582621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sz="half" idx="2"/>
          </p:nvPr>
        </p:nvSpPr>
        <p:spPr>
          <a:xfrm>
            <a:off x="609600" y="571480"/>
            <a:ext cx="3390896" cy="4436625"/>
          </a:xfrm>
        </p:spPr>
        <p:txBody>
          <a:bodyPr/>
          <a:lstStyle/>
          <a:p>
            <a:r>
              <a:rPr lang="ru-RU" sz="2000" dirty="0" smtClean="0">
                <a:latin typeface="Arial" charset="0"/>
              </a:rPr>
              <a:t>Он — мужчина, и он сед, 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Маме — папа, мне он — …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endParaRPr lang="ru-RU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ДЕД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1794">
            <a:off x="5069320" y="1347875"/>
            <a:ext cx="3191796" cy="390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3929058" y="0"/>
            <a:ext cx="2212848" cy="1582621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sz="half" idx="2"/>
          </p:nvPr>
        </p:nvSpPr>
        <p:spPr>
          <a:xfrm>
            <a:off x="285720" y="642918"/>
            <a:ext cx="3422184" cy="4365187"/>
          </a:xfrm>
        </p:spPr>
        <p:txBody>
          <a:bodyPr/>
          <a:lstStyle/>
          <a:p>
            <a:r>
              <a:rPr lang="ru-RU" sz="2000" dirty="0" smtClean="0">
                <a:latin typeface="Arial" charset="0"/>
              </a:rPr>
              <a:t>Мамы старшая сестра —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С виду вовсе не стара,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С улыбкой спросит: «Как живете?»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Кто в гости к нам приехал?</a:t>
            </a:r>
            <a:br>
              <a:rPr lang="ru-RU" sz="2000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 </a:t>
            </a:r>
          </a:p>
          <a:p>
            <a:endParaRPr lang="ru-RU" b="1" dirty="0" smtClean="0">
              <a:latin typeface="Arial" charset="0"/>
            </a:endParaRPr>
          </a:p>
          <a:p>
            <a:endParaRPr lang="ru-RU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ТЁТЯ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214810" y="285728"/>
            <a:ext cx="2212848" cy="1582621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2"/>
          </p:nvPr>
        </p:nvSpPr>
        <p:spPr>
          <a:xfrm>
            <a:off x="214282" y="428604"/>
            <a:ext cx="3357586" cy="457950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charset="0"/>
              </a:rPr>
              <a:t>Кто же с маминой сестрой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Приезжает к нам порой?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На меня с улыбкой глядя,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«Здравствуй!» — говорит мне...</a:t>
            </a:r>
            <a:br>
              <a:rPr lang="ru-RU" sz="2000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 </a:t>
            </a:r>
          </a:p>
          <a:p>
            <a:pPr>
              <a:buFont typeface="Wingdings 2" pitchFamily="18" charset="2"/>
              <a:buNone/>
            </a:pPr>
            <a:endParaRPr lang="ru-RU" b="1" dirty="0" smtClean="0">
              <a:latin typeface="Arial" charset="0"/>
            </a:endParaRPr>
          </a:p>
          <a:p>
            <a:endParaRPr lang="ru-RU" b="1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ДЯДЯ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0" y="5275379"/>
            <a:ext cx="2212848" cy="1582621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sz="half" idx="2"/>
          </p:nvPr>
        </p:nvSpPr>
        <p:spPr>
          <a:xfrm>
            <a:off x="609600" y="642918"/>
            <a:ext cx="4176714" cy="49292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charset="0"/>
              </a:rPr>
              <a:t>Это слово каждый знает,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Ни на что не променяет!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К цифре «семь» добавлю «я» —</a:t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Что получится?</a:t>
            </a:r>
            <a:r>
              <a:rPr lang="ru-RU" sz="2000" dirty="0" smtClean="0"/>
              <a:t> </a:t>
            </a:r>
            <a:endParaRPr lang="ru-RU" sz="2000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6000" dirty="0" smtClean="0">
                <a:solidFill>
                  <a:srgbClr val="FF0000"/>
                </a:solidFill>
                <a:latin typeface="Arial" charset="0"/>
              </a:rPr>
              <a:t>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61314765_Semy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322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503368" cy="43338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305800" cy="158417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765175"/>
            <a:ext cx="7005638" cy="49672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Семья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Семья–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счастье, любовь и удача,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 – это летом поездки на дачу.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 – это праздник, семейные даты,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Подарки, покупки, приятные траты.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Рождение детей, первый шаг, первый лепет,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Мечты о хорошем, волнение и трепет.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 – это труд, друг о друге забота,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 – это много домашней работы.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 – это важно!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Семья – это сложно!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счастливо жить одному невозможно!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Всегда будьте вместе, любовь берегите,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Обиды и ссоры подальше гоните,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Хочу, чтоб про нас говорили друзья: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«Какая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хорошая Ваша семья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1614488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513" y="815975"/>
            <a:ext cx="17589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700" y="4994275"/>
            <a:ext cx="1655763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214686"/>
            <a:ext cx="173831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840288" y="625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 sz="1800"/>
          </a:p>
        </p:txBody>
      </p:sp>
      <p:sp>
        <p:nvSpPr>
          <p:cNvPr id="9220" name="WordArt 8" descr="анфонзвездочки7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416800" cy="237648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15 МАЯ  – </a:t>
            </a:r>
          </a:p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МЕЖДУНАРОДНЫЙ ДЕНЬ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Autofit/>
          </a:bodyPr>
          <a:lstStyle/>
          <a:p>
            <a:r>
              <a:rPr lang="ru-RU" sz="4400" dirty="0" smtClean="0"/>
              <a:t>«Счастлив тот, кто </a:t>
            </a:r>
            <a:r>
              <a:rPr lang="ru-RU" sz="4400" dirty="0" smtClean="0"/>
              <a:t>счастлив дома</a:t>
            </a:r>
            <a:r>
              <a:rPr lang="ru-RU" sz="4400" dirty="0" smtClean="0"/>
              <a:t>»</a:t>
            </a:r>
            <a:endParaRPr lang="ru-RU" sz="4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Русские традиции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050"/>
            <a:ext cx="8229600" cy="4525963"/>
          </a:xfrm>
        </p:spPr>
        <p:txBody>
          <a:bodyPr/>
          <a:lstStyle/>
          <a:p>
            <a:r>
              <a:rPr lang="ru-RU" dirty="0"/>
              <a:t>На Руси, когда вся семья собиралась за новогодним столом, дети связывали ножки стола лыковой верёвкой.</a:t>
            </a:r>
          </a:p>
          <a:p>
            <a:r>
              <a:rPr lang="ru-RU" dirty="0" smtClean="0"/>
              <a:t>Это </a:t>
            </a:r>
            <a:r>
              <a:rPr lang="ru-RU" dirty="0"/>
              <a:t>означало, что семья в наступающем году будет крепкой  и не должна разлучаться.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9839-DA4E-419C-B5FA-8A0AC8618FAF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family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2564904"/>
            <a:ext cx="5688632" cy="398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840288" y="625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 sz="1800"/>
          </a:p>
        </p:txBody>
      </p:sp>
      <p:sp>
        <p:nvSpPr>
          <p:cNvPr id="9220" name="WordArt 8" descr="анфонзвездочки7"/>
          <p:cNvSpPr>
            <a:spLocks noChangeArrowheads="1" noChangeShapeType="1" noTextEdit="1"/>
          </p:cNvSpPr>
          <p:nvPr/>
        </p:nvSpPr>
        <p:spPr bwMode="auto">
          <a:xfrm>
            <a:off x="755650" y="620713"/>
            <a:ext cx="7416800" cy="237648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endParaRPr lang="ru-RU" sz="3600" kern="10" dirty="0">
              <a:ln w="9525">
                <a:noFill/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764704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Традиции могут быть самыми разнообразными: кто-то лепит пельмени раз в месяц всей семьей, кто-то – каждую весну устраивает семейные пикники на природе - вариантов столько же, сколько и семей. Одни традиции достаются «по наследству» от родителей, другие создаем мы сами.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067945" y="908720"/>
            <a:ext cx="4629968" cy="53063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Когда люди по-настоящему ценят, уважают и любят друг друга, то в их семье интересная совместная жизнь. Им приятно доставлять своим близким удовольствие, дарить им подарки, устраивать для них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праздники.</a:t>
            </a:r>
            <a:endParaRPr 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11C2-2975-46D0-B1C4-BB58F41098D1}" type="slidenum">
              <a:rPr lang="ru-RU"/>
              <a:pPr/>
              <a:t>8</a:t>
            </a:fld>
            <a:endParaRPr lang="ru-RU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67841" y="980728"/>
            <a:ext cx="4052160" cy="5655489"/>
          </a:xfrm>
        </p:spPr>
        <p:txBody>
          <a:bodyPr tIns="19201"/>
          <a:lstStyle/>
          <a:p>
            <a:pPr marL="97921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ru-RU" sz="2200" dirty="0" smtClean="0">
                <a:latin typeface="Times New Roman" pitchFamily="16" charset="0"/>
              </a:rPr>
              <a:t>У нас в доме хранятся фотоальбомы нескольких поколений, из уст в уста передаются семейные легенды,  потомкам передаются не только драгоценности, но и не имеющие реальной цены реликвии. Семейный лексикон, рецепты блюд, семейный архив.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338</TotalTime>
  <Words>313</Words>
  <Application>Microsoft Office PowerPoint</Application>
  <PresentationFormat>Экран (4:3)</PresentationFormat>
  <Paragraphs>75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 Семья Семья– это счастье, любовь и удача,  Семья – это летом поездки на дачу.  Семья – это праздник, семейные даты,  Подарки, покупки, приятные траты.  Рождение детей, первый шаг, первый лепет,  Мечты о хорошем, волнение и трепет.  Семья – это труд, друг о друге забота,  Семья – это много домашней работы.  Семья – это важно!  Семья – это сложно!  Но счастливо жить одному невозможно!  Всегда будьте вместе, любовь берегите,  Обиды и ссоры подальше гоните,  Хочу, чтоб про нас говорили друзья:  «Какая хорошая Ваша семья!»</vt:lpstr>
      <vt:lpstr>Слайд 4</vt:lpstr>
      <vt:lpstr>«Счастлив тот, кто счастлив дома»</vt:lpstr>
      <vt:lpstr>Русские традиции</vt:lpstr>
      <vt:lpstr>Слайд 7</vt:lpstr>
      <vt:lpstr>Слайд 8</vt:lpstr>
      <vt:lpstr>Слайд 9</vt:lpstr>
      <vt:lpstr>Слайд 10</vt:lpstr>
      <vt:lpstr>Слайд 11</vt:lpstr>
      <vt:lpstr>Слайд 12</vt:lpstr>
      <vt:lpstr>Игра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2014-01-22T12:26:05Z</dcterms:created>
  <dcterms:modified xsi:type="dcterms:W3CDTF">2019-02-13T12:26:36Z</dcterms:modified>
</cp:coreProperties>
</file>