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F02A85-2F51-484A-BAA3-2889F914C51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015FC6-1075-4B64-BF21-08F619E315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3"/>
            <a:ext cx="7056784" cy="204365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Как передать на английском чувство </a:t>
            </a:r>
            <a:r>
              <a:rPr lang="ru-RU" sz="2800" b="1" dirty="0" smtClean="0">
                <a:solidFill>
                  <a:srgbClr val="0070C0"/>
                </a:solidFill>
              </a:rPr>
              <a:t>облегчения: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«Гора </a:t>
            </a:r>
            <a:r>
              <a:rPr lang="ru-RU" sz="2800" b="1" dirty="0">
                <a:solidFill>
                  <a:srgbClr val="0070C0"/>
                </a:solidFill>
              </a:rPr>
              <a:t>с </a:t>
            </a:r>
            <a:r>
              <a:rPr lang="ru-RU" sz="2800" b="1" dirty="0" smtClean="0">
                <a:solidFill>
                  <a:srgbClr val="0070C0"/>
                </a:solidFill>
              </a:rPr>
              <a:t>плеч»?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МОУ «</a:t>
            </a:r>
            <a:r>
              <a:rPr lang="ru-RU" sz="1800" dirty="0" err="1" smtClean="0"/>
              <a:t>Жарковская</a:t>
            </a:r>
            <a:r>
              <a:rPr lang="ru-RU" sz="1800" dirty="0" smtClean="0"/>
              <a:t> СОШ №1»</a:t>
            </a:r>
          </a:p>
          <a:p>
            <a:pPr algn="r"/>
            <a:r>
              <a:rPr lang="ru-RU" sz="1800" dirty="0" smtClean="0"/>
              <a:t>2019г.</a:t>
            </a:r>
            <a:endParaRPr lang="ru-RU" sz="1800" dirty="0"/>
          </a:p>
        </p:txBody>
      </p:sp>
      <p:pic>
        <p:nvPicPr>
          <p:cNvPr id="1026" name="Picture 2" descr="C:\Users\И.В. Бодрова\Downloads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2223" r="44241" b="10908"/>
          <a:stretch/>
        </p:blipFill>
        <p:spPr bwMode="auto">
          <a:xfrm>
            <a:off x="1187624" y="3429000"/>
            <a:ext cx="2452254" cy="22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/>
              </a:rPr>
              <a:t>a </a:t>
            </a:r>
            <a:r>
              <a:rPr lang="ru-RU" b="1" dirty="0" err="1">
                <a:solidFill>
                  <a:srgbClr val="0070C0"/>
                </a:solidFill>
                <a:effectLst/>
              </a:rPr>
              <a:t>load</a:t>
            </a:r>
            <a:r>
              <a:rPr lang="ru-RU" b="1" dirty="0">
                <a:solidFill>
                  <a:srgbClr val="0070C0"/>
                </a:solidFill>
                <a:effectLst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/>
              </a:rPr>
              <a:t>off</a:t>
            </a:r>
            <a:r>
              <a:rPr lang="ru-RU" b="1" dirty="0">
                <a:solidFill>
                  <a:srgbClr val="0070C0"/>
                </a:solidFill>
                <a:effectLst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/>
              </a:rPr>
              <a:t>one's</a:t>
            </a:r>
            <a:r>
              <a:rPr lang="ru-RU" b="1" dirty="0">
                <a:solidFill>
                  <a:srgbClr val="0070C0"/>
                </a:solidFill>
                <a:effectLst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/>
              </a:rPr>
              <a:t>mind</a:t>
            </a:r>
            <a:r>
              <a:rPr lang="ru-RU" b="1" dirty="0">
                <a:solidFill>
                  <a:srgbClr val="0070C0"/>
                </a:solidFill>
                <a:effectLst/>
              </a:rPr>
              <a:t> </a:t>
            </a:r>
            <a:r>
              <a:rPr lang="ru-RU" b="1" dirty="0" smtClean="0">
                <a:solidFill>
                  <a:srgbClr val="0070C0"/>
                </a:solidFill>
                <a:effectLst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/>
              </a:rPr>
            </a:br>
            <a:r>
              <a:rPr lang="ru-RU" b="1" dirty="0" err="1">
                <a:solidFill>
                  <a:srgbClr val="0070C0"/>
                </a:solidFill>
              </a:rPr>
              <a:t>weight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off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one's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mind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6"/>
            <a:ext cx="7560840" cy="41180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Чаще всего эти выражения употребляются, когда «все, больше о ситуации не надо думать,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— </a:t>
            </a:r>
            <a:r>
              <a:rPr lang="ru-RU" dirty="0"/>
              <a:t>и слава богу». 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— Good news about my exam took a load off my </a:t>
            </a:r>
            <a:r>
              <a:rPr lang="en-US" b="1" dirty="0" smtClean="0">
                <a:solidFill>
                  <a:srgbClr val="00B050"/>
                </a:solidFill>
              </a:rPr>
              <a:t>mind</a:t>
            </a:r>
            <a:r>
              <a:rPr lang="en-US" dirty="0"/>
              <a:t> 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en-US" dirty="0" smtClean="0"/>
              <a:t>(«</a:t>
            </a:r>
            <a:r>
              <a:rPr lang="ru-RU" dirty="0"/>
              <a:t>Хорошие новости о моем экзамене принесли облегчение</a:t>
            </a:r>
            <a:r>
              <a:rPr lang="en-US" dirty="0"/>
              <a:t>»).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— Thank you for your help. That will be a weight off my </a:t>
            </a:r>
            <a:r>
              <a:rPr lang="en-US" b="1" dirty="0" smtClean="0">
                <a:solidFill>
                  <a:srgbClr val="00B050"/>
                </a:solidFill>
              </a:rPr>
              <a:t>mind</a:t>
            </a:r>
            <a:r>
              <a:rPr lang="en-US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/>
              <a:t>(«</a:t>
            </a:r>
            <a:r>
              <a:rPr lang="ru-RU" dirty="0"/>
              <a:t>Спасибо за помощь</a:t>
            </a:r>
            <a:r>
              <a:rPr lang="en-US" dirty="0"/>
              <a:t>! </a:t>
            </a:r>
            <a:r>
              <a:rPr lang="ru-RU" dirty="0"/>
              <a:t>Как гора с плеч свалилась»).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2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weight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off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one's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shoulders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0203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 случае, если вам давно нужно поделиться с кем-то проблемой, вы поделились и, наконец, чувствуете от этого облегчение, хорошо подойдет выражение </a:t>
            </a:r>
            <a:r>
              <a:rPr lang="ru-RU" b="1" dirty="0" err="1">
                <a:solidFill>
                  <a:srgbClr val="00B050"/>
                </a:solidFill>
              </a:rPr>
              <a:t>weight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off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one's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shoulders</a:t>
            </a:r>
            <a:r>
              <a:rPr lang="ru-RU" dirty="0"/>
              <a:t>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— Talking over this hard question with my parents was a weight off my </a:t>
            </a:r>
            <a:r>
              <a:rPr lang="en-US" b="1" dirty="0" smtClean="0">
                <a:solidFill>
                  <a:srgbClr val="00B050"/>
                </a:solidFill>
              </a:rPr>
              <a:t>shoulders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/>
              <a:t> («</a:t>
            </a:r>
            <a:r>
              <a:rPr lang="ru-RU" dirty="0"/>
              <a:t>Обсудить с родителями этот сложный вопрос</a:t>
            </a:r>
            <a:r>
              <a:rPr lang="en-US" dirty="0"/>
              <a:t> — </a:t>
            </a:r>
            <a:r>
              <a:rPr lang="ru-RU" dirty="0"/>
              <a:t>настоящий груз с плеч</a:t>
            </a:r>
            <a:r>
              <a:rPr lang="en-US" dirty="0"/>
              <a:t>»).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4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 be able to breathe easily (freely) again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600399"/>
          </a:xfrm>
        </p:spPr>
        <p:txBody>
          <a:bodyPr/>
          <a:lstStyle/>
          <a:p>
            <a:pPr algn="ctr"/>
            <a:r>
              <a:rPr lang="ru-RU" dirty="0"/>
              <a:t>Переводится фраза как «вздохнуть с облегчением», то есть суметь расслабиться после какой-то напряженной ситуации: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— </a:t>
            </a:r>
            <a:r>
              <a:rPr lang="ru-RU" b="1" dirty="0" err="1">
                <a:solidFill>
                  <a:srgbClr val="00B050"/>
                </a:solidFill>
              </a:rPr>
              <a:t>My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Mom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was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able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to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breathe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easily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again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when</a:t>
            </a:r>
            <a:r>
              <a:rPr lang="ru-RU" b="1" dirty="0">
                <a:solidFill>
                  <a:srgbClr val="00B050"/>
                </a:solidFill>
              </a:rPr>
              <a:t> I </a:t>
            </a:r>
            <a:r>
              <a:rPr lang="ru-RU" b="1" dirty="0" err="1">
                <a:solidFill>
                  <a:srgbClr val="00B050"/>
                </a:solidFill>
              </a:rPr>
              <a:t>stopped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to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go</a:t>
            </a:r>
            <a:r>
              <a:rPr lang="ru-RU" b="1" dirty="0">
                <a:solidFill>
                  <a:srgbClr val="00B050"/>
                </a:solidFill>
              </a:rPr>
              <a:t> </a:t>
            </a:r>
            <a:r>
              <a:rPr lang="ru-RU" b="1" dirty="0" err="1" smtClean="0">
                <a:solidFill>
                  <a:srgbClr val="00B050"/>
                </a:solidFill>
              </a:rPr>
              <a:t>hitchhike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r>
              <a:rPr lang="ru-RU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(«</a:t>
            </a:r>
            <a:r>
              <a:rPr lang="ru-RU" dirty="0"/>
              <a:t>Моя мама смогла вздохнуть свободно, когда я перестал путешествовать автостопом»).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7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</a:rPr>
              <a:t>relief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7"/>
            <a:ext cx="7416824" cy="3603812"/>
          </a:xfrm>
        </p:spPr>
        <p:txBody>
          <a:bodyPr/>
          <a:lstStyle/>
          <a:p>
            <a:pPr algn="ctr"/>
            <a:r>
              <a:rPr lang="ru-RU" dirty="0"/>
              <a:t>Можно использовать слово </a:t>
            </a:r>
            <a:r>
              <a:rPr lang="ru-RU" b="1" dirty="0" err="1"/>
              <a:t>relief</a:t>
            </a:r>
            <a:r>
              <a:rPr lang="ru-RU" dirty="0"/>
              <a:t> — это одновременно и «освобождение»,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и</a:t>
            </a:r>
            <a:r>
              <a:rPr lang="ru-RU" dirty="0"/>
              <a:t>, как ни удивительно, «рельеф».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Здесь </a:t>
            </a:r>
            <a:r>
              <a:rPr lang="ru-RU" dirty="0"/>
              <a:t>оно употребляется, конечно, в первом значении, </a:t>
            </a:r>
            <a:r>
              <a:rPr lang="ru-RU" dirty="0" smtClean="0"/>
              <a:t>зато, благодаря </a:t>
            </a:r>
            <a:r>
              <a:rPr lang="ru-RU" dirty="0"/>
              <a:t>второму </a:t>
            </a:r>
            <a:r>
              <a:rPr lang="ru-RU" dirty="0" smtClean="0"/>
              <a:t>значению, </a:t>
            </a:r>
            <a:r>
              <a:rPr lang="ru-RU" dirty="0"/>
              <a:t>легко запоминается. 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—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Well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that's</a:t>
            </a:r>
            <a:r>
              <a:rPr lang="ru-RU" b="1" dirty="0">
                <a:solidFill>
                  <a:srgbClr val="00B050"/>
                </a:solidFill>
              </a:rPr>
              <a:t> a </a:t>
            </a:r>
            <a:r>
              <a:rPr lang="ru-RU" b="1" dirty="0" err="1" smtClean="0">
                <a:solidFill>
                  <a:srgbClr val="00B050"/>
                </a:solidFill>
              </a:rPr>
              <a:t>relief</a:t>
            </a:r>
            <a:r>
              <a:rPr lang="ru-RU" dirty="0">
                <a:solidFill>
                  <a:srgbClr val="00B050"/>
                </a:solidFill>
              </a:rPr>
              <a:t>!</a:t>
            </a:r>
            <a:r>
              <a:rPr lang="ru-RU" dirty="0">
                <a:solidFill>
                  <a:srgbClr val="00B050"/>
                </a:solidFill>
              </a:rPr>
              <a:t> 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dirty="0" smtClean="0"/>
              <a:t>«Ну, </a:t>
            </a:r>
            <a:r>
              <a:rPr lang="ru-RU" dirty="0"/>
              <a:t>прямо как гора с плеч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9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</a:rPr>
              <a:t>to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be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relieved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0203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олее </a:t>
            </a:r>
            <a:r>
              <a:rPr lang="ru-RU" dirty="0"/>
              <a:t>эмоциональное, личностное выражение — 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be</a:t>
            </a:r>
            <a:r>
              <a:rPr lang="ru-RU" b="1" dirty="0"/>
              <a:t> </a:t>
            </a:r>
            <a:r>
              <a:rPr lang="ru-RU" b="1" dirty="0" err="1"/>
              <a:t>relieved</a:t>
            </a:r>
            <a:r>
              <a:rPr lang="ru-RU" dirty="0"/>
              <a:t>.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Например</a:t>
            </a:r>
            <a:r>
              <a:rPr lang="ru-RU" dirty="0"/>
              <a:t>: 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— We are so </a:t>
            </a:r>
            <a:r>
              <a:rPr lang="en-US" b="1" dirty="0" err="1">
                <a:solidFill>
                  <a:srgbClr val="00B050"/>
                </a:solidFill>
              </a:rPr>
              <a:t>releived</a:t>
            </a:r>
            <a:r>
              <a:rPr lang="en-US" b="1" dirty="0">
                <a:solidFill>
                  <a:srgbClr val="00B050"/>
                </a:solidFill>
              </a:rPr>
              <a:t>!</a:t>
            </a:r>
            <a:r>
              <a:rPr lang="en-US" dirty="0">
                <a:solidFill>
                  <a:srgbClr val="00B050"/>
                </a:solidFill>
              </a:rPr>
              <a:t> 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(«</a:t>
            </a:r>
            <a:r>
              <a:rPr lang="ru-RU" dirty="0"/>
              <a:t>У нас как гора с плеч свалилась</a:t>
            </a:r>
            <a:r>
              <a:rPr lang="en-US" dirty="0" smtClean="0"/>
              <a:t>!»)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— You can't imagine how relieved I am.</a:t>
            </a:r>
            <a:r>
              <a:rPr lang="en-US" dirty="0"/>
              <a:t>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(«</a:t>
            </a:r>
            <a:r>
              <a:rPr lang="ru-RU" dirty="0"/>
              <a:t>Ты не представляешь, какое облегчение я испытал!»)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for your attention!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И.В. Бодрова\Downloads\0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93929"/>
            <a:ext cx="2893784" cy="28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121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Как передать на английском чувство облегчения:  «Гора с плеч»? </vt:lpstr>
      <vt:lpstr>a load off one's mind  weight off one's mind</vt:lpstr>
      <vt:lpstr>weight off one's shoulders</vt:lpstr>
      <vt:lpstr>to be able to breathe easily (freely) again</vt:lpstr>
      <vt:lpstr>relief</vt:lpstr>
      <vt:lpstr>to be relieved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И.В. Бодрова</dc:creator>
  <cp:lastModifiedBy>И.В. Бодрова</cp:lastModifiedBy>
  <cp:revision>5</cp:revision>
  <dcterms:created xsi:type="dcterms:W3CDTF">2019-02-19T18:55:18Z</dcterms:created>
  <dcterms:modified xsi:type="dcterms:W3CDTF">2019-02-19T19:33:14Z</dcterms:modified>
</cp:coreProperties>
</file>