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5" r:id="rId10"/>
    <p:sldId id="26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9B60EEE5-CFA9-44FE-911F-2BEE159A76EF}" type="datetimeFigureOut">
              <a:rPr lang="ru-RU" smtClean="0"/>
              <a:pPr/>
              <a:t>24.01.2020</a:t>
            </a:fld>
            <a:endParaRPr lang="ru-RU"/>
          </a:p>
        </p:txBody>
      </p:sp>
      <p:sp>
        <p:nvSpPr>
          <p:cNvPr id="5" name="Footer Placeholder 4"/>
          <p:cNvSpPr>
            <a:spLocks noGrp="1"/>
          </p:cNvSpPr>
          <p:nvPr>
            <p:ph type="ftr" sz="quarter" idx="11"/>
          </p:nvPr>
        </p:nvSpPr>
        <p:spPr>
          <a:xfrm>
            <a:off x="1174044" y="5357592"/>
            <a:ext cx="5034845" cy="365125"/>
          </a:xfrm>
        </p:spPr>
        <p:txBody>
          <a:bodyPr/>
          <a:lstStyle/>
          <a:p>
            <a:endParaRPr lang="ru-RU"/>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ECAF7068-E6E2-444B-8E02-6C3D46451A7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CAF7068-E6E2-444B-8E02-6C3D46451A7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CAF7068-E6E2-444B-8E02-6C3D46451A7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CAF7068-E6E2-444B-8E02-6C3D46451A7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CAF7068-E6E2-444B-8E02-6C3D46451A7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CAF7068-E6E2-444B-8E02-6C3D46451A7E}" type="slidenum">
              <a:rPr lang="ru-RU" smtClean="0"/>
              <a:pPr/>
              <a:t>‹#›</a:t>
            </a:fld>
            <a:endParaRPr lang="ru-RU"/>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CAF7068-E6E2-444B-8E02-6C3D46451A7E}" type="slidenum">
              <a:rPr lang="ru-RU" smtClean="0"/>
              <a:pPr/>
              <a:t>‹#›</a:t>
            </a:fld>
            <a:endParaRPr lang="ru-RU"/>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CAF7068-E6E2-444B-8E02-6C3D46451A7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0EEE5-CFA9-44FE-911F-2BEE159A76EF}" type="datetimeFigureOut">
              <a:rPr lang="ru-RU" smtClean="0"/>
              <a:pPr/>
              <a:t>24.01.2020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CAF7068-E6E2-444B-8E02-6C3D46451A7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9B60EEE5-CFA9-44FE-911F-2BEE159A76EF}" type="datetimeFigureOut">
              <a:rPr lang="ru-RU" smtClean="0"/>
              <a:pPr/>
              <a:t>24.01.2020</a:t>
            </a:fld>
            <a:endParaRPr lang="ru-RU"/>
          </a:p>
        </p:txBody>
      </p:sp>
      <p:sp>
        <p:nvSpPr>
          <p:cNvPr id="6" name="Footer Placeholder 5"/>
          <p:cNvSpPr>
            <a:spLocks noGrp="1"/>
          </p:cNvSpPr>
          <p:nvPr>
            <p:ph type="ftr" sz="quarter" idx="11"/>
          </p:nvPr>
        </p:nvSpPr>
        <p:spPr>
          <a:xfrm rot="-60000">
            <a:off x="914554" y="5829261"/>
            <a:ext cx="3522607" cy="365125"/>
          </a:xfrm>
        </p:spPr>
        <p:txBody>
          <a:bodyPr/>
          <a:lstStyle/>
          <a:p>
            <a:endParaRPr lang="ru-RU"/>
          </a:p>
        </p:txBody>
      </p:sp>
      <p:sp>
        <p:nvSpPr>
          <p:cNvPr id="7" name="Slide Number Placeholder 6"/>
          <p:cNvSpPr>
            <a:spLocks noGrp="1"/>
          </p:cNvSpPr>
          <p:nvPr>
            <p:ph type="sldNum" sz="quarter" idx="12"/>
          </p:nvPr>
        </p:nvSpPr>
        <p:spPr>
          <a:xfrm rot="60000">
            <a:off x="7557313" y="5896961"/>
            <a:ext cx="554023" cy="365125"/>
          </a:xfrm>
        </p:spPr>
        <p:txBody>
          <a:bodyPr/>
          <a:lstStyle/>
          <a:p>
            <a:fld id="{ECAF7068-E6E2-444B-8E02-6C3D46451A7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9B60EEE5-CFA9-44FE-911F-2BEE159A76EF}" type="datetimeFigureOut">
              <a:rPr lang="ru-RU" smtClean="0"/>
              <a:pPr/>
              <a:t>24.01.2020</a:t>
            </a:fld>
            <a:endParaRPr lang="ru-RU"/>
          </a:p>
        </p:txBody>
      </p:sp>
      <p:sp>
        <p:nvSpPr>
          <p:cNvPr id="6" name="Footer Placeholder 5"/>
          <p:cNvSpPr>
            <a:spLocks noGrp="1"/>
          </p:cNvSpPr>
          <p:nvPr>
            <p:ph type="ftr" sz="quarter" idx="11"/>
          </p:nvPr>
        </p:nvSpPr>
        <p:spPr>
          <a:xfrm rot="-60000">
            <a:off x="914569" y="5831037"/>
            <a:ext cx="3319043" cy="365125"/>
          </a:xfrm>
        </p:spPr>
        <p:txBody>
          <a:bodyPr/>
          <a:lstStyle/>
          <a:p>
            <a:endParaRPr lang="ru-RU"/>
          </a:p>
        </p:txBody>
      </p:sp>
      <p:sp>
        <p:nvSpPr>
          <p:cNvPr id="7" name="Slide Number Placeholder 6"/>
          <p:cNvSpPr>
            <a:spLocks noGrp="1"/>
          </p:cNvSpPr>
          <p:nvPr>
            <p:ph type="sldNum" sz="quarter" idx="12"/>
          </p:nvPr>
        </p:nvSpPr>
        <p:spPr>
          <a:xfrm rot="60000">
            <a:off x="7562089" y="5900026"/>
            <a:ext cx="554023" cy="365125"/>
          </a:xfrm>
        </p:spPr>
        <p:txBody>
          <a:bodyPr/>
          <a:lstStyle/>
          <a:p>
            <a:fld id="{ECAF7068-E6E2-444B-8E02-6C3D46451A7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9B60EEE5-CFA9-44FE-911F-2BEE159A76EF}" type="datetimeFigureOut">
              <a:rPr lang="ru-RU" smtClean="0"/>
              <a:pPr/>
              <a:t>24.01.2020</a:t>
            </a:fld>
            <a:endParaRPr lang="ru-RU"/>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ru-RU"/>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ECAF7068-E6E2-444B-8E02-6C3D46451A7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4000" b="1" dirty="0" smtClean="0"/>
              <a:t>Главные обязанности </a:t>
            </a:r>
            <a:r>
              <a:rPr lang="ru-RU" sz="4000" b="1" dirty="0"/>
              <a:t>всех родителей</a:t>
            </a:r>
            <a:r>
              <a:rPr lang="ru-RU" dirty="0"/>
              <a:t/>
            </a:r>
            <a:br>
              <a:rPr lang="ru-RU" dirty="0"/>
            </a:br>
            <a:endParaRPr lang="ru-RU" dirty="0"/>
          </a:p>
        </p:txBody>
      </p:sp>
      <p:sp>
        <p:nvSpPr>
          <p:cNvPr id="3" name="Подзаголовок 2"/>
          <p:cNvSpPr>
            <a:spLocks noGrp="1"/>
          </p:cNvSpPr>
          <p:nvPr>
            <p:ph type="subTitle" idx="1"/>
          </p:nvPr>
        </p:nvSpPr>
        <p:spPr>
          <a:xfrm>
            <a:off x="1727200" y="4509120"/>
            <a:ext cx="5712179" cy="751502"/>
          </a:xfrm>
        </p:spPr>
        <p:txBody>
          <a:bodyPr>
            <a:normAutofit fontScale="62500" lnSpcReduction="20000"/>
          </a:bodyPr>
          <a:lstStyle/>
          <a:p>
            <a:r>
              <a:rPr lang="ru-RU" dirty="0" err="1" smtClean="0"/>
              <a:t>Бодрова</a:t>
            </a:r>
            <a:r>
              <a:rPr lang="ru-RU" dirty="0" smtClean="0"/>
              <a:t> И.В., зам. директора по ВР</a:t>
            </a:r>
          </a:p>
          <a:p>
            <a:r>
              <a:rPr lang="ru-RU" dirty="0" smtClean="0"/>
              <a:t>МОУ </a:t>
            </a:r>
            <a:r>
              <a:rPr lang="ru-RU" dirty="0" smtClean="0"/>
              <a:t>«</a:t>
            </a:r>
            <a:r>
              <a:rPr lang="ru-RU" dirty="0" err="1" smtClean="0"/>
              <a:t>Жарковская</a:t>
            </a:r>
            <a:r>
              <a:rPr lang="ru-RU" dirty="0" smtClean="0"/>
              <a:t> СОШ №1</a:t>
            </a:r>
            <a:r>
              <a:rPr lang="ru-RU" dirty="0" smtClean="0"/>
              <a:t>»</a:t>
            </a:r>
          </a:p>
          <a:p>
            <a:r>
              <a:rPr lang="ru-RU" dirty="0" smtClean="0"/>
              <a:t>2019г.</a:t>
            </a:r>
            <a:endParaRPr lang="ru-RU" dirty="0" smtClean="0"/>
          </a:p>
          <a:p>
            <a:endParaRPr lang="ru-RU" dirty="0"/>
          </a:p>
        </p:txBody>
      </p:sp>
    </p:spTree>
    <p:extLst>
      <p:ext uri="{BB962C8B-B14F-4D97-AF65-F5344CB8AC3E}">
        <p14:creationId xmlns:p14="http://schemas.microsoft.com/office/powerpoint/2010/main" xmlns="" val="533696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Спасибо за внимание!</a:t>
            </a:r>
            <a:endParaRPr lang="ru-RU" dirty="0"/>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xmlns="" val="3459035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Права = обязанности</a:t>
            </a:r>
            <a:r>
              <a:rPr lang="ru-RU" dirty="0"/>
              <a:t/>
            </a:r>
            <a:br>
              <a:rPr lang="ru-RU" dirty="0"/>
            </a:br>
            <a:endParaRPr lang="ru-RU" dirty="0"/>
          </a:p>
        </p:txBody>
      </p:sp>
      <p:sp>
        <p:nvSpPr>
          <p:cNvPr id="3" name="Объект 2"/>
          <p:cNvSpPr>
            <a:spLocks noGrp="1"/>
          </p:cNvSpPr>
          <p:nvPr>
            <p:ph idx="1"/>
          </p:nvPr>
        </p:nvSpPr>
        <p:spPr>
          <a:xfrm>
            <a:off x="1115616" y="1628800"/>
            <a:ext cx="6912768" cy="4320480"/>
          </a:xfrm>
        </p:spPr>
        <p:txBody>
          <a:bodyPr>
            <a:normAutofit fontScale="85000" lnSpcReduction="10000"/>
          </a:bodyPr>
          <a:lstStyle/>
          <a:p>
            <a:r>
              <a:rPr lang="ru-RU" dirty="0"/>
              <a:t>Знаете ли вы, что в соответствии со ст. 38 Конституции РФ, а также ст. 63 Семейного кодекса РФ, права родителей являются одновременно и их обязанностями? Парадоксально, но это так.</a:t>
            </a:r>
          </a:p>
          <a:p>
            <a:r>
              <a:rPr lang="ru-RU" dirty="0"/>
              <a:t>Каждый законный представитель ребенка (родители или опекуны) имеет право и обязан:</a:t>
            </a:r>
          </a:p>
          <a:p>
            <a:pPr lvl="0"/>
            <a:r>
              <a:rPr lang="ru-RU" dirty="0"/>
              <a:t>воспитывать ребенка, заботиться о его здоровье и развитии;</a:t>
            </a:r>
          </a:p>
          <a:p>
            <a:pPr lvl="0"/>
            <a:r>
              <a:rPr lang="ru-RU" dirty="0"/>
              <a:t>обеспечить получение сыном или дочерью общего и среднего образования;</a:t>
            </a:r>
          </a:p>
          <a:p>
            <a:pPr lvl="0"/>
            <a:r>
              <a:rPr lang="ru-RU" dirty="0"/>
              <a:t>защищать права и интересы ребенка;</a:t>
            </a:r>
          </a:p>
          <a:p>
            <a:pPr lvl="0"/>
            <a:r>
              <a:rPr lang="ru-RU" dirty="0"/>
              <a:t>содержать несовершеннолетнего;</a:t>
            </a:r>
          </a:p>
          <a:p>
            <a:pPr lvl="0"/>
            <a:r>
              <a:rPr lang="ru-RU" dirty="0"/>
              <a:t>общаться со своим ребенком, в том числе при раздельном проживании.</a:t>
            </a:r>
          </a:p>
          <a:p>
            <a:endParaRPr lang="ru-RU" dirty="0"/>
          </a:p>
        </p:txBody>
      </p:sp>
    </p:spTree>
    <p:extLst>
      <p:ext uri="{BB962C8B-B14F-4D97-AF65-F5344CB8AC3E}">
        <p14:creationId xmlns:p14="http://schemas.microsoft.com/office/powerpoint/2010/main" xmlns="" val="3523720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1. Воспитание и развитие</a:t>
            </a:r>
            <a:r>
              <a:rPr lang="ru-RU" dirty="0"/>
              <a:t/>
            </a:r>
            <a:br>
              <a:rPr lang="ru-RU" dirty="0"/>
            </a:br>
            <a:endParaRPr lang="ru-RU" dirty="0"/>
          </a:p>
        </p:txBody>
      </p:sp>
      <p:sp>
        <p:nvSpPr>
          <p:cNvPr id="3" name="Объект 2"/>
          <p:cNvSpPr>
            <a:spLocks noGrp="1"/>
          </p:cNvSpPr>
          <p:nvPr>
            <p:ph idx="1"/>
          </p:nvPr>
        </p:nvSpPr>
        <p:spPr>
          <a:xfrm>
            <a:off x="1043608" y="1484784"/>
            <a:ext cx="7200800" cy="4608512"/>
          </a:xfrm>
        </p:spPr>
        <p:txBody>
          <a:bodyPr>
            <a:normAutofit fontScale="70000" lnSpcReduction="20000"/>
          </a:bodyPr>
          <a:lstStyle/>
          <a:p>
            <a:r>
              <a:rPr lang="ru-RU" dirty="0"/>
              <a:t>«Вы педагоги, вы и воспитывайте» — слышат порой воспитатели и учителя от слишком занятых своими делами родителей. «Я вижу сына (дочь) только утром и вечером, а вы проводите с ним целый день».</a:t>
            </a:r>
          </a:p>
          <a:p>
            <a:r>
              <a:rPr lang="ru-RU" dirty="0"/>
              <a:t>Высказывая подобные мысли, родители забывают о том, что таким образом они расписываются в своей родительской несостоятельности.</a:t>
            </a:r>
          </a:p>
          <a:p>
            <a:pPr algn="ctr"/>
            <a:r>
              <a:rPr lang="ru-RU" dirty="0">
                <a:solidFill>
                  <a:srgbClr val="FF0000"/>
                </a:solidFill>
              </a:rPr>
              <a:t>Что это, если не невыполнение своей главной обязанности — воспитания?</a:t>
            </a:r>
          </a:p>
          <a:p>
            <a:r>
              <a:rPr lang="ru-RU" dirty="0"/>
              <a:t>Тем более что за ненадлежащее воспитание детей законодательством предусмотрена административная, а в отдельных случаях и уголовная ответственность.</a:t>
            </a:r>
          </a:p>
          <a:p>
            <a:r>
              <a:rPr lang="ru-RU" dirty="0"/>
              <a:t>Именно в семье закладываются основы личности ребенка, именно здесь он приобретает первые знания о мире и жизни, знакомится с правилами поведения в обществе.</a:t>
            </a:r>
          </a:p>
          <a:p>
            <a:r>
              <a:rPr lang="ru-RU" dirty="0"/>
              <a:t>Образовательные же учреждения зачастую переполнены, поэтому даже самые талантливые педагоги при всем желании не смогут уделить необходимое внимание каждому воспитаннику. Тем более что главная их задача — это образование, а не воспитание и перевоспитание детей.</a:t>
            </a:r>
          </a:p>
          <a:p>
            <a:endParaRPr lang="ru-RU" dirty="0"/>
          </a:p>
        </p:txBody>
      </p:sp>
    </p:spTree>
    <p:extLst>
      <p:ext uri="{BB962C8B-B14F-4D97-AF65-F5344CB8AC3E}">
        <p14:creationId xmlns:p14="http://schemas.microsoft.com/office/powerpoint/2010/main" xmlns="" val="666504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2. Образование</a:t>
            </a:r>
            <a:r>
              <a:rPr lang="ru-RU" dirty="0"/>
              <a:t/>
            </a:r>
            <a:br>
              <a:rPr lang="ru-RU" dirty="0"/>
            </a:br>
            <a:endParaRPr lang="ru-RU" dirty="0"/>
          </a:p>
        </p:txBody>
      </p:sp>
      <p:sp>
        <p:nvSpPr>
          <p:cNvPr id="3" name="Объект 2"/>
          <p:cNvSpPr>
            <a:spLocks noGrp="1"/>
          </p:cNvSpPr>
          <p:nvPr>
            <p:ph idx="1"/>
          </p:nvPr>
        </p:nvSpPr>
        <p:spPr>
          <a:xfrm>
            <a:off x="1115616" y="1556792"/>
            <a:ext cx="6984776" cy="4536504"/>
          </a:xfrm>
        </p:spPr>
        <p:txBody>
          <a:bodyPr>
            <a:normAutofit fontScale="70000" lnSpcReduction="20000"/>
          </a:bodyPr>
          <a:lstStyle/>
          <a:p>
            <a:r>
              <a:rPr lang="ru-RU" dirty="0"/>
              <a:t>Для того чтобы ребенок имел возможность получить общее среднее образование, </a:t>
            </a:r>
            <a:r>
              <a:rPr lang="ru-RU" dirty="0">
                <a:solidFill>
                  <a:srgbClr val="FF0000"/>
                </a:solidFill>
              </a:rPr>
              <a:t>родители должны создать ему необходимые условия</a:t>
            </a:r>
            <a:r>
              <a:rPr lang="ru-RU" dirty="0"/>
              <a:t>. Сюда относятся:</a:t>
            </a:r>
          </a:p>
          <a:p>
            <a:pPr lvl="0"/>
            <a:r>
              <a:rPr lang="ru-RU" dirty="0"/>
              <a:t>бытовые вопросы (обеспечить регулярное посещение ребенком школы, предоставить место и время для приготовления домашнего задания и т. д.);</a:t>
            </a:r>
          </a:p>
          <a:p>
            <a:pPr lvl="0"/>
            <a:r>
              <a:rPr lang="ru-RU" dirty="0"/>
              <a:t>материальные (покупка школьной формы в соответствии с Уставом школы, а также канцелярии и других необходимых вещей);</a:t>
            </a:r>
          </a:p>
          <a:p>
            <a:pPr lvl="0"/>
            <a:r>
              <a:rPr lang="ru-RU" dirty="0"/>
              <a:t>психологические (поддержка и принятие ребенка в семье, дружеская атмосфера и т. д.).</a:t>
            </a:r>
          </a:p>
          <a:p>
            <a:r>
              <a:rPr lang="ru-RU" dirty="0"/>
              <a:t>Кроме этого, родители могут выбрать форму обучения школьника — традиционную очную, семейную, самообразование (с 15 лет), дистанционную и т. д. От того, каким образом ребенок получает образование, будет зависеть степень вовлеченности родителей в процесс обучения.</a:t>
            </a:r>
          </a:p>
          <a:p>
            <a:r>
              <a:rPr lang="ru-RU" dirty="0"/>
              <a:t>В случае если школьник переведен в следующий класс «условно», на его законных представителях лежит ответственность за ликвидацию академической задолженности в течение учебного года </a:t>
            </a:r>
            <a:r>
              <a:rPr lang="ru-RU" dirty="0">
                <a:solidFill>
                  <a:srgbClr val="FF0000"/>
                </a:solidFill>
              </a:rPr>
              <a:t>(ст. 17 Закона РФ «Об образовании»).</a:t>
            </a:r>
          </a:p>
          <a:p>
            <a:endParaRPr lang="ru-RU" dirty="0"/>
          </a:p>
        </p:txBody>
      </p:sp>
    </p:spTree>
    <p:extLst>
      <p:ext uri="{BB962C8B-B14F-4D97-AF65-F5344CB8AC3E}">
        <p14:creationId xmlns:p14="http://schemas.microsoft.com/office/powerpoint/2010/main" xmlns="" val="1112612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a:t>3. Защита интересов и прав</a:t>
            </a:r>
            <a:r>
              <a:rPr lang="ru-RU" dirty="0"/>
              <a:t/>
            </a:r>
            <a:br>
              <a:rPr lang="ru-RU" dirty="0"/>
            </a:br>
            <a:endParaRPr lang="ru-RU" dirty="0"/>
          </a:p>
        </p:txBody>
      </p:sp>
      <p:sp>
        <p:nvSpPr>
          <p:cNvPr id="3" name="Объект 2"/>
          <p:cNvSpPr>
            <a:spLocks noGrp="1"/>
          </p:cNvSpPr>
          <p:nvPr>
            <p:ph idx="1"/>
          </p:nvPr>
        </p:nvSpPr>
        <p:spPr>
          <a:xfrm>
            <a:off x="1115616" y="1556792"/>
            <a:ext cx="6984776" cy="4464496"/>
          </a:xfrm>
        </p:spPr>
        <p:txBody>
          <a:bodyPr>
            <a:normAutofit fontScale="92500"/>
          </a:bodyPr>
          <a:lstStyle/>
          <a:p>
            <a:r>
              <a:rPr lang="ru-RU" dirty="0"/>
              <a:t>Здесь все предельно просто: никто не должен обижать и ущемлять ребенка, и именно родители должны стоять на страже его интересов.</a:t>
            </a:r>
          </a:p>
          <a:p>
            <a:r>
              <a:rPr lang="ru-RU" dirty="0"/>
              <a:t>Он должен быть защищен «от всех форм физического или психологического насилия, оскорбления или злоупотребления, отсутствия заботы или небрежного обращения, грубого обращения или эксплуатации, включая сексуальное злоупотребление, со стороны родителей, законных опекунов или любого другого лица, заботящегося о ребенке. (Конвенция о правах ребенка, ст. 19).</a:t>
            </a:r>
          </a:p>
          <a:p>
            <a:endParaRPr lang="ru-RU" dirty="0"/>
          </a:p>
        </p:txBody>
      </p:sp>
    </p:spTree>
    <p:extLst>
      <p:ext uri="{BB962C8B-B14F-4D97-AF65-F5344CB8AC3E}">
        <p14:creationId xmlns:p14="http://schemas.microsoft.com/office/powerpoint/2010/main" xmlns="" val="401277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908719"/>
            <a:ext cx="6965245" cy="864097"/>
          </a:xfrm>
        </p:spPr>
        <p:txBody>
          <a:bodyPr>
            <a:normAutofit fontScale="90000"/>
          </a:bodyPr>
          <a:lstStyle/>
          <a:p>
            <a:r>
              <a:rPr lang="ru-RU" b="1" dirty="0"/>
              <a:t>4. Содержание</a:t>
            </a:r>
            <a:r>
              <a:rPr lang="ru-RU" dirty="0"/>
              <a:t/>
            </a:r>
            <a:br>
              <a:rPr lang="ru-RU" dirty="0"/>
            </a:br>
            <a:endParaRPr lang="ru-RU" dirty="0"/>
          </a:p>
        </p:txBody>
      </p:sp>
      <p:sp>
        <p:nvSpPr>
          <p:cNvPr id="3" name="Объект 2"/>
          <p:cNvSpPr>
            <a:spLocks noGrp="1"/>
          </p:cNvSpPr>
          <p:nvPr>
            <p:ph idx="1"/>
          </p:nvPr>
        </p:nvSpPr>
        <p:spPr>
          <a:xfrm>
            <a:off x="1115616" y="1556792"/>
            <a:ext cx="6984776" cy="4392488"/>
          </a:xfrm>
        </p:spPr>
        <p:txBody>
          <a:bodyPr>
            <a:normAutofit/>
          </a:bodyPr>
          <a:lstStyle/>
          <a:p>
            <a:r>
              <a:rPr lang="ru-RU" dirty="0"/>
              <a:t>Понятно, что финансовые возможности у всех разные, но существует минимум, который родители должны обеспечить своим детям: полноценное питание, одежда и обувь по размеру и по сезону, покупка лекарств в случае необходимости, игрушки, книги, канцтовары для развития и многое другое</a:t>
            </a:r>
            <a:r>
              <a:rPr lang="ru-RU" dirty="0" smtClean="0"/>
              <a:t>.</a:t>
            </a:r>
            <a:endParaRPr lang="ru-RU" dirty="0"/>
          </a:p>
        </p:txBody>
      </p:sp>
    </p:spTree>
    <p:extLst>
      <p:ext uri="{BB962C8B-B14F-4D97-AF65-F5344CB8AC3E}">
        <p14:creationId xmlns:p14="http://schemas.microsoft.com/office/powerpoint/2010/main" xmlns="" val="2113558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980728"/>
            <a:ext cx="6965245" cy="1039339"/>
          </a:xfrm>
        </p:spPr>
        <p:txBody>
          <a:bodyPr>
            <a:normAutofit fontScale="90000"/>
          </a:bodyPr>
          <a:lstStyle/>
          <a:p>
            <a:r>
              <a:rPr lang="ru-RU" b="1" dirty="0"/>
              <a:t>5. Общение с ребенком</a:t>
            </a:r>
            <a:r>
              <a:rPr lang="ru-RU" dirty="0"/>
              <a:t/>
            </a:r>
            <a:br>
              <a:rPr lang="ru-RU" dirty="0"/>
            </a:br>
            <a:endParaRPr lang="ru-RU" dirty="0"/>
          </a:p>
        </p:txBody>
      </p:sp>
      <p:sp>
        <p:nvSpPr>
          <p:cNvPr id="3" name="Объект 2"/>
          <p:cNvSpPr>
            <a:spLocks noGrp="1"/>
          </p:cNvSpPr>
          <p:nvPr>
            <p:ph idx="1"/>
          </p:nvPr>
        </p:nvSpPr>
        <p:spPr>
          <a:xfrm>
            <a:off x="1115616" y="1700808"/>
            <a:ext cx="6984776" cy="4248472"/>
          </a:xfrm>
        </p:spPr>
        <p:txBody>
          <a:bodyPr/>
          <a:lstStyle/>
          <a:p>
            <a:r>
              <a:rPr lang="ru-RU" dirty="0"/>
              <a:t>Каждый ребенок имеет право получать необходимое ему внимание от родителей даже в случае, если они по какой-то причине не проживают совместно с ним. По этой же причине никто не может (кроме суда) ограничить общение ребенка с родителем.</a:t>
            </a:r>
          </a:p>
          <a:p>
            <a:pPr algn="just"/>
            <a:r>
              <a:rPr lang="ru-RU" dirty="0"/>
              <a:t>О</a:t>
            </a:r>
            <a:r>
              <a:rPr lang="ru-RU" dirty="0" smtClean="0"/>
              <a:t>бъем </a:t>
            </a:r>
            <a:r>
              <a:rPr lang="ru-RU" dirty="0"/>
              <a:t>прав и обязанностей у родителей и законных представителей достаточно большой. </a:t>
            </a:r>
            <a:r>
              <a:rPr lang="ru-RU" dirty="0" smtClean="0"/>
              <a:t>Но кроме </a:t>
            </a:r>
            <a:r>
              <a:rPr lang="ru-RU" dirty="0"/>
              <a:t>законов есть еще и правовые акты локального характера. И их тоже необходимо соблюдать.</a:t>
            </a:r>
          </a:p>
          <a:p>
            <a:endParaRPr lang="ru-RU" dirty="0"/>
          </a:p>
        </p:txBody>
      </p:sp>
    </p:spTree>
    <p:extLst>
      <p:ext uri="{BB962C8B-B14F-4D97-AF65-F5344CB8AC3E}">
        <p14:creationId xmlns:p14="http://schemas.microsoft.com/office/powerpoint/2010/main" xmlns="" val="761269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Соблюдение Устава школы</a:t>
            </a:r>
            <a:r>
              <a:rPr lang="ru-RU" dirty="0"/>
              <a:t/>
            </a:r>
            <a:br>
              <a:rPr lang="ru-RU" dirty="0"/>
            </a:br>
            <a:endParaRPr lang="ru-RU" dirty="0"/>
          </a:p>
        </p:txBody>
      </p:sp>
      <p:sp>
        <p:nvSpPr>
          <p:cNvPr id="3" name="Объект 2"/>
          <p:cNvSpPr>
            <a:spLocks noGrp="1"/>
          </p:cNvSpPr>
          <p:nvPr>
            <p:ph idx="1"/>
          </p:nvPr>
        </p:nvSpPr>
        <p:spPr>
          <a:xfrm>
            <a:off x="1043608" y="1556792"/>
            <a:ext cx="7056784" cy="4392488"/>
          </a:xfrm>
        </p:spPr>
        <p:txBody>
          <a:bodyPr>
            <a:normAutofit lnSpcReduction="10000"/>
          </a:bodyPr>
          <a:lstStyle/>
          <a:p>
            <a:r>
              <a:rPr lang="ru-RU" dirty="0"/>
              <a:t>Родители, отправляя своего ребенка в школу, автоматически соглашаются соблюдать устав и правила внутреннего распорядка, а также и другие требования </a:t>
            </a:r>
            <a:r>
              <a:rPr lang="ru-RU" dirty="0" err="1"/>
              <a:t>внутришкольных</a:t>
            </a:r>
            <a:r>
              <a:rPr lang="ru-RU" dirty="0"/>
              <a:t> документов.</a:t>
            </a:r>
          </a:p>
          <a:p>
            <a:r>
              <a:rPr lang="ru-RU" dirty="0" smtClean="0"/>
              <a:t>При </a:t>
            </a:r>
            <a:r>
              <a:rPr lang="ru-RU" dirty="0"/>
              <a:t>поступлении школьника в образовательное учреждение внимательно ознакомьтесь со всеми документами, которые имеют отношение к вам, как к родителю, и к ребенку, как к ученику. Отнеситесь к ним с уважением, однако помните, что Конституция и Закон об образовании главнее.</a:t>
            </a:r>
          </a:p>
          <a:p>
            <a:endParaRPr lang="ru-RU" dirty="0"/>
          </a:p>
        </p:txBody>
      </p:sp>
    </p:spTree>
    <p:extLst>
      <p:ext uri="{BB962C8B-B14F-4D97-AF65-F5344CB8AC3E}">
        <p14:creationId xmlns:p14="http://schemas.microsoft.com/office/powerpoint/2010/main" xmlns="" val="1851783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Уважительное отношение</a:t>
            </a:r>
            <a:r>
              <a:rPr lang="ru-RU" dirty="0"/>
              <a:t/>
            </a:r>
            <a:br>
              <a:rPr lang="ru-RU" dirty="0"/>
            </a:br>
            <a:endParaRPr lang="ru-RU" dirty="0"/>
          </a:p>
        </p:txBody>
      </p:sp>
      <p:sp>
        <p:nvSpPr>
          <p:cNvPr id="3" name="Объект 2"/>
          <p:cNvSpPr>
            <a:spLocks noGrp="1"/>
          </p:cNvSpPr>
          <p:nvPr>
            <p:ph idx="1"/>
          </p:nvPr>
        </p:nvSpPr>
        <p:spPr>
          <a:xfrm>
            <a:off x="1115616" y="1700808"/>
            <a:ext cx="6984776" cy="4248472"/>
          </a:xfrm>
        </p:spPr>
        <p:txBody>
          <a:bodyPr>
            <a:normAutofit fontScale="92500" lnSpcReduction="10000"/>
          </a:bodyPr>
          <a:lstStyle/>
          <a:p>
            <a:r>
              <a:rPr lang="ru-RU" dirty="0"/>
              <a:t>Уважительное отношение к работникам образовательного учреждения и к другим обучающимся должно быть нормой. Пока ребенок учится в школе, учителя, родители, а также он сам находятся «в одной лодке», поэтому необходимо приложить максимум усилий для поддержания конструктивных взаимоотношений и не раскачивать эту самую лодку.</a:t>
            </a:r>
          </a:p>
          <a:p>
            <a:r>
              <a:rPr lang="ru-RU" dirty="0"/>
              <a:t>Также важно донести до школьника, что если у него по какой-то причине не складываются отношения с педагогами, важно уметь вести себя в рамках делового этикета.</a:t>
            </a:r>
          </a:p>
          <a:p>
            <a:endParaRPr lang="ru-RU" dirty="0"/>
          </a:p>
        </p:txBody>
      </p:sp>
    </p:spTree>
    <p:extLst>
      <p:ext uri="{BB962C8B-B14F-4D97-AF65-F5344CB8AC3E}">
        <p14:creationId xmlns:p14="http://schemas.microsoft.com/office/powerpoint/2010/main" xmlns="" val="209996078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16</TotalTime>
  <Words>811</Words>
  <Application>Microsoft Office PowerPoint</Application>
  <PresentationFormat>Экран (4:3)</PresentationFormat>
  <Paragraphs>41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Кнопка</vt:lpstr>
      <vt:lpstr>Главные обязанности всех родителей </vt:lpstr>
      <vt:lpstr>Права = обязанности </vt:lpstr>
      <vt:lpstr>1. Воспитание и развитие </vt:lpstr>
      <vt:lpstr>2. Образование </vt:lpstr>
      <vt:lpstr>3. Защита интересов и прав </vt:lpstr>
      <vt:lpstr>4. Содержание </vt:lpstr>
      <vt:lpstr>5. Общение с ребенком </vt:lpstr>
      <vt:lpstr>Соблюдение Устава школы </vt:lpstr>
      <vt:lpstr>Уважительное отношение </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главных обязанностей всех родителей</dc:title>
  <dc:creator>И.В. Бодрова</dc:creator>
  <cp:lastModifiedBy>СОШ1</cp:lastModifiedBy>
  <cp:revision>4</cp:revision>
  <dcterms:created xsi:type="dcterms:W3CDTF">2019-03-20T19:14:46Z</dcterms:created>
  <dcterms:modified xsi:type="dcterms:W3CDTF">2020-01-24T13:21:09Z</dcterms:modified>
</cp:coreProperties>
</file>