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4" r:id="rId20"/>
    <p:sldId id="271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2225D-899E-465F-A2D1-1FCB8ECAE4AF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DBBF5-749E-4AAD-8F7A-EBE45181D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7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BBF5-749E-4AAD-8F7A-EBE45181D8B5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851C71-705F-4AAF-B16D-2E7635D12BA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285A9A-8DED-401B-89DB-22CBD229D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060848"/>
            <a:ext cx="5828184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Планирование</a:t>
            </a:r>
            <a:br>
              <a:rPr lang="ru-RU" dirty="0" smtClean="0"/>
            </a:br>
            <a:r>
              <a:rPr lang="ru-RU" dirty="0" smtClean="0"/>
              <a:t> и учет семейного бюджета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658296"/>
            <a:ext cx="7052320" cy="119970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Презентацию подготовила Бодрова И.В.,</a:t>
            </a:r>
          </a:p>
          <a:p>
            <a:pPr algn="l"/>
            <a:r>
              <a:rPr lang="ru-RU" sz="1800" dirty="0" smtClean="0"/>
              <a:t> </a:t>
            </a:r>
            <a:r>
              <a:rPr lang="ru-RU" sz="1800" dirty="0" smtClean="0"/>
              <a:t>учитель английского языка </a:t>
            </a:r>
          </a:p>
          <a:p>
            <a:pPr algn="l"/>
            <a:r>
              <a:rPr lang="ru-RU" sz="1800" dirty="0" smtClean="0"/>
              <a:t>МОУ «</a:t>
            </a:r>
            <a:r>
              <a:rPr lang="ru-RU" sz="1800" dirty="0" err="1" smtClean="0"/>
              <a:t>Жарковская</a:t>
            </a:r>
            <a:r>
              <a:rPr lang="ru-RU" sz="1800" dirty="0" smtClean="0"/>
              <a:t> СОШ №1» </a:t>
            </a:r>
            <a:endParaRPr lang="ru-RU" sz="1800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456384" cy="3129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96752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                </a:t>
            </a:r>
          </a:p>
          <a:p>
            <a:r>
              <a:rPr lang="ru-RU" sz="3600" b="1" i="1" dirty="0" smtClean="0"/>
              <a:t>                      Зачем </a:t>
            </a:r>
          </a:p>
          <a:p>
            <a:endParaRPr lang="ru-RU" sz="3600" b="1" i="1" dirty="0" smtClean="0"/>
          </a:p>
          <a:p>
            <a:r>
              <a:rPr lang="ru-RU" sz="3600" b="1" i="1" dirty="0" smtClean="0"/>
              <a:t>               нужны </a:t>
            </a:r>
          </a:p>
          <a:p>
            <a:endParaRPr lang="ru-RU" sz="3600" b="1" i="1" dirty="0" smtClean="0"/>
          </a:p>
          <a:p>
            <a:r>
              <a:rPr lang="ru-RU" sz="3600" b="1" i="1" dirty="0" smtClean="0"/>
              <a:t>сбережения?</a:t>
            </a:r>
          </a:p>
        </p:txBody>
      </p:sp>
      <p:pic>
        <p:nvPicPr>
          <p:cNvPr id="3" name="Рисунок 2" descr="1267876963_78725740_1-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52863"/>
            <a:ext cx="3480619" cy="2611857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Рисунок 3" descr="1680-1050-24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4378086" cy="273630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7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"</a:t>
            </a:r>
            <a:r>
              <a:rPr lang="ru-RU" sz="2000" dirty="0"/>
              <a:t>Нашей общей зарплаты хватает только на еду и на оплату коммунальных услуг. О каких сбережения в таких условиях может идти речь?", </a:t>
            </a:r>
            <a:r>
              <a:rPr lang="ru-RU" sz="2000" dirty="0" smtClean="0"/>
              <a:t>- жалуются многие.</a:t>
            </a:r>
          </a:p>
          <a:p>
            <a:r>
              <a:rPr lang="ru-RU" sz="2000" dirty="0" smtClean="0"/>
              <a:t> Но, если </a:t>
            </a:r>
            <a:r>
              <a:rPr lang="ru-RU" sz="2000" dirty="0"/>
              <a:t>проанализировать все статьи расходов, то можно найти большую долю ненужных семейных расходов.</a:t>
            </a:r>
            <a:br>
              <a:rPr lang="ru-RU" sz="2000" dirty="0"/>
            </a:br>
            <a:r>
              <a:rPr lang="ru-RU" sz="2000" dirty="0"/>
              <a:t>При достаточно низких доходах важно найти дополнительные источники доходов</a:t>
            </a:r>
            <a:r>
              <a:rPr lang="ru-RU" sz="2000" dirty="0" smtClean="0"/>
              <a:t>.</a:t>
            </a:r>
          </a:p>
          <a:p>
            <a:r>
              <a:rPr lang="ru-RU" sz="2000" b="1" u="sng" dirty="0" smtClean="0"/>
              <a:t>Какие они могут быть? Назовите , что лично вы могли бы предпринять? </a:t>
            </a:r>
          </a:p>
          <a:p>
            <a:r>
              <a:rPr lang="ru-RU" sz="2000" dirty="0" smtClean="0"/>
              <a:t>  </a:t>
            </a:r>
            <a:r>
              <a:rPr lang="ru-RU" sz="2000" dirty="0"/>
              <a:t>В любом случае, </a:t>
            </a:r>
            <a:r>
              <a:rPr lang="ru-RU" sz="2000" b="1" dirty="0" smtClean="0"/>
              <a:t>10%</a:t>
            </a:r>
            <a:r>
              <a:rPr lang="ru-RU" sz="2000" dirty="0" smtClean="0"/>
              <a:t> </a:t>
            </a:r>
            <a:r>
              <a:rPr lang="ru-RU" sz="2000" dirty="0"/>
              <a:t>из всех семейных доходов всегда можно отложить "на день грядущий</a:t>
            </a:r>
            <a:r>
              <a:rPr lang="ru-RU" sz="2000" dirty="0" smtClean="0"/>
              <a:t>". Наличие семейных денежных сбережений всегда вас спасет в случае любых кризисных или непредвиденных обстоятельств.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Еще одним дополнительным моментом </a:t>
            </a:r>
            <a:r>
              <a:rPr lang="ru-RU" sz="2000" dirty="0" smtClean="0"/>
              <a:t>вопроса сбережения </a:t>
            </a:r>
            <a:r>
              <a:rPr lang="ru-RU" sz="2000" dirty="0"/>
              <a:t>и накопления семейных </a:t>
            </a:r>
            <a:r>
              <a:rPr lang="ru-RU" sz="2000" dirty="0" smtClean="0"/>
              <a:t>финансов </a:t>
            </a:r>
            <a:r>
              <a:rPr lang="ru-RU" sz="2000" dirty="0"/>
              <a:t>является правило </a:t>
            </a:r>
            <a:r>
              <a:rPr lang="ru-RU" sz="2000" dirty="0" smtClean="0"/>
              <a:t>откладывание денег </a:t>
            </a:r>
            <a:r>
              <a:rPr lang="ru-RU" sz="2000" dirty="0"/>
              <a:t>на </a:t>
            </a:r>
            <a:r>
              <a:rPr lang="ru-RU" sz="2000" dirty="0" smtClean="0"/>
              <a:t>то, что хочется.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 descr="83daffecd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013176"/>
            <a:ext cx="2952328" cy="1663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Виды </a:t>
            </a:r>
            <a:r>
              <a:rPr lang="ru-RU" sz="2800" b="1" dirty="0"/>
              <a:t>семейного </a:t>
            </a:r>
            <a:r>
              <a:rPr lang="ru-RU" sz="2800" b="1" dirty="0" smtClean="0"/>
              <a:t>бюджета</a:t>
            </a:r>
          </a:p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Общие семейные финансы - это идеал семейного кошелька. Но, бывает, что данный идеал далеко не совпадает с принципами и правилами конкретной семьи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Рассмотрим основные виды семейного бюджета.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f2c73750b2a5fb88156f8b8e72e8c1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293096"/>
            <a:ext cx="2885473" cy="20162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Общий бюджет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Такой бюджет предусматривает, что доходы каждого члена семьи уходят в "общую кассу" и распределяются также совместно. </a:t>
            </a:r>
            <a:endParaRPr lang="ru-RU" sz="2800" dirty="0" smtClean="0"/>
          </a:p>
          <a:p>
            <a:pPr algn="ctr"/>
            <a:r>
              <a:rPr lang="ru-RU" sz="2800" dirty="0" smtClean="0"/>
              <a:t>Этот </a:t>
            </a:r>
            <a:r>
              <a:rPr lang="ru-RU" sz="2800" dirty="0"/>
              <a:t>тип семейного бюджета рассматривается как наиболее "прозрачное" ведение семейных финансов, потому что у супругов нет секретов друг от друга о размерах собственной зарплаты.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3af37cef7f171c4634c7d6decdb02d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293096"/>
            <a:ext cx="2592288" cy="22992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249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Паевой бюджет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При таком типе семейного бюджета рассчитываются все семейные расходы и делятся поровну. Такое распределение семейных финансов может вызвать массу споров и обид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Не </a:t>
            </a:r>
            <a:r>
              <a:rPr lang="ru-RU" sz="2400" dirty="0"/>
              <a:t>всегда легко распределить, кто сколько съест. Например, человек, который съедает </a:t>
            </a:r>
            <a:r>
              <a:rPr lang="ru-RU" sz="2400" dirty="0" smtClean="0"/>
              <a:t>меньше может </a:t>
            </a:r>
            <a:r>
              <a:rPr lang="ru-RU" sz="2400" dirty="0"/>
              <a:t>обидеться, если будет вкладывать в питание равную сумму денег. </a:t>
            </a:r>
            <a:endParaRPr lang="ru-RU" sz="2400" dirty="0" smtClean="0"/>
          </a:p>
          <a:p>
            <a:pPr algn="ctr"/>
            <a:r>
              <a:rPr lang="ru-RU" sz="2400" dirty="0" smtClean="0"/>
              <a:t>Кроме </a:t>
            </a:r>
            <a:r>
              <a:rPr lang="ru-RU" sz="2400" dirty="0"/>
              <a:t>того, человек, который зарабатывает меньше, также почувствует себя ущемленным, поскольку на личные расходы у него будет оставаться меньше сумма денег.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Раздельный бюджет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Это наиболее распространенная модель ведения семейных финансов в Западной Европе. Супруги ощущают себя независимо в финансовом плане, сами распоряжаются своими финансами и оплачивают свои счета. Общие семейные затраты, такие, как обучение детей, оплата коммунальных платежей, совместные кредиты, оплачиваются супругами в складчину.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1000px-Emblem-money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17640"/>
            <a:ext cx="324036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2656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</a:t>
            </a:r>
          </a:p>
          <a:p>
            <a:r>
              <a:rPr lang="ru-RU" sz="2400" b="1" dirty="0" smtClean="0"/>
              <a:t>    Бюджет домашнего хозяйства </a:t>
            </a:r>
            <a:r>
              <a:rPr lang="ru-RU" sz="2400" dirty="0" smtClean="0"/>
              <a:t>– баланс физических доходов и расходов домашнего хозяйства за определенный период времени (месяц, квартал, год)</a:t>
            </a:r>
          </a:p>
          <a:p>
            <a:r>
              <a:rPr lang="ru-RU" sz="2400" b="1" dirty="0" smtClean="0"/>
              <a:t>    Расходы</a:t>
            </a:r>
            <a:r>
              <a:rPr lang="ru-RU" sz="2400" dirty="0" smtClean="0"/>
              <a:t> – это все траты домохозяйства на удовлетворение потребностей всех его членов, обеспечивающие нормальные условия для его жизнедеятельности.</a:t>
            </a:r>
          </a:p>
          <a:p>
            <a:r>
              <a:rPr lang="ru-RU" sz="2400" dirty="0" smtClean="0"/>
              <a:t>    Расходы могут быть </a:t>
            </a:r>
            <a:r>
              <a:rPr lang="ru-RU" sz="2400" u="sng" dirty="0" smtClean="0"/>
              <a:t>краткосрочные, среднесрочные, долгосрочные.</a:t>
            </a:r>
          </a:p>
          <a:p>
            <a:r>
              <a:rPr lang="ru-RU" sz="2400" b="1" dirty="0" smtClean="0"/>
              <a:t>    Структура расходов </a:t>
            </a:r>
            <a:r>
              <a:rPr lang="ru-RU" sz="2400" dirty="0" smtClean="0"/>
              <a:t>зависит от условий жизни и финансовых целей конкретного домохозяйства.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Выделяются </a:t>
            </a:r>
            <a:r>
              <a:rPr lang="ru-RU" sz="2400" b="1" dirty="0" smtClean="0"/>
              <a:t>два вида расходов</a:t>
            </a:r>
            <a:r>
              <a:rPr lang="ru-RU" sz="2400" dirty="0" smtClean="0"/>
              <a:t>: расход на потребление и расход на накопление.</a:t>
            </a:r>
          </a:p>
          <a:p>
            <a:pPr algn="ctr"/>
            <a:r>
              <a:rPr lang="ru-RU" sz="2400" u="sng" dirty="0" smtClean="0"/>
              <a:t>Расходы на потребление </a:t>
            </a:r>
            <a:r>
              <a:rPr lang="ru-RU" sz="2400" dirty="0" smtClean="0"/>
              <a:t>– расходы, обеспечивающие жизнедеятельность домохозяйства. Они могут быть обязательные (налоги) и личные (продукты питания).</a:t>
            </a:r>
          </a:p>
          <a:p>
            <a:pPr algn="ctr"/>
            <a:r>
              <a:rPr lang="ru-RU" sz="2400" u="sng" dirty="0" smtClean="0"/>
              <a:t>Расходы на накопление </a:t>
            </a:r>
            <a:r>
              <a:rPr lang="ru-RU" sz="2400" dirty="0" smtClean="0"/>
              <a:t>– расходы, обеспечивающие финансовую устойчивость и независимость домохозяйства.</a:t>
            </a:r>
            <a:endParaRPr lang="ru-RU" sz="2400" dirty="0"/>
          </a:p>
          <a:p>
            <a:pPr algn="ctr"/>
            <a:r>
              <a:rPr lang="ru-RU" sz="2400" dirty="0" smtClean="0"/>
              <a:t>Наличие пассивов ведет к увеличению расходной части бюджета домохозяйства. </a:t>
            </a:r>
          </a:p>
          <a:p>
            <a:pPr algn="ctr"/>
            <a:r>
              <a:rPr lang="ru-RU" sz="2400" b="1" dirty="0" smtClean="0"/>
              <a:t>Вывод: нужно превращать пассивы в активы, приносящие доход.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7301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2800" dirty="0" smtClean="0"/>
              <a:t>Рассмотрите примерный план расходов.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Выберите приемлемые для вашей «семьи» статьи.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теперь игра!</a:t>
            </a:r>
          </a:p>
          <a:p>
            <a:pPr algn="ctr"/>
            <a:r>
              <a:rPr lang="ru-RU" sz="2800" dirty="0" smtClean="0"/>
              <a:t> «Создайте» семью. </a:t>
            </a:r>
          </a:p>
          <a:p>
            <a:pPr algn="ctr"/>
            <a:r>
              <a:rPr lang="ru-RU" sz="2800" dirty="0" smtClean="0"/>
              <a:t>Определите тип семейного бюджета вашей семьи.</a:t>
            </a:r>
          </a:p>
          <a:p>
            <a:pPr algn="ctr"/>
            <a:r>
              <a:rPr lang="ru-RU" sz="2800" dirty="0" smtClean="0"/>
              <a:t> Составьте план расходов и доходов.</a:t>
            </a:r>
          </a:p>
          <a:p>
            <a:pPr algn="ctr"/>
            <a:r>
              <a:rPr lang="ru-RU" sz="2800" dirty="0" smtClean="0"/>
              <a:t> Поставьте какую-либо финансовую цель перед своей «семьей».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117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Цели занятия: Обучающая – ознакомить уч-ся с принципами планирования и учетом семейного бюджета, научить ставить цели, составлять бюджет доходов и расходов, анализировать свои финансовые возможности;</a:t>
            </a:r>
          </a:p>
          <a:p>
            <a:pPr>
              <a:buNone/>
            </a:pPr>
            <a:r>
              <a:rPr lang="ru-RU" sz="2000" dirty="0" smtClean="0"/>
              <a:t>                       Развивающая – формировать умение ставить цели, находить и анализировать информацию, необходимую для их реализации;</a:t>
            </a:r>
          </a:p>
          <a:p>
            <a:pPr>
              <a:buNone/>
            </a:pPr>
            <a:r>
              <a:rPr lang="ru-RU" sz="2000" dirty="0" smtClean="0"/>
              <a:t>                       Воспитательная – воспитывать бережливость, предусмотрительность, чувство ответственности за  </a:t>
            </a:r>
            <a:r>
              <a:rPr lang="ru-RU" sz="2000" dirty="0" err="1" smtClean="0"/>
              <a:t>прини-маемые</a:t>
            </a:r>
            <a:r>
              <a:rPr lang="ru-RU" sz="2000" dirty="0" smtClean="0"/>
              <a:t> решения;</a:t>
            </a:r>
          </a:p>
          <a:p>
            <a:pPr>
              <a:buNone/>
            </a:pPr>
            <a:r>
              <a:rPr lang="ru-RU" sz="2000" dirty="0" smtClean="0"/>
              <a:t>                       Мотивационная – дать понимание важности финансовой грамотности, пробудить интерес к изучению различных аспектов финансовых отношений.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>Методы обучения: рассказ, беседа, деловая игра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err="1" smtClean="0">
                <a:latin typeface="+mn-lt"/>
              </a:rPr>
              <a:t>Межпредметные</a:t>
            </a:r>
            <a:r>
              <a:rPr lang="ru-RU" sz="2000" dirty="0" smtClean="0">
                <a:latin typeface="+mn-lt"/>
              </a:rPr>
              <a:t> связи: обществознание, математика, этика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                 и психология семейной жизни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9269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Чем отличаются цель и мечта?</a:t>
            </a:r>
            <a:endParaRPr lang="ru-RU" sz="3200" dirty="0"/>
          </a:p>
        </p:txBody>
      </p:sp>
      <p:pic>
        <p:nvPicPr>
          <p:cNvPr id="4" name="Рисунок 3" descr="3f91cc712de771f5f94b38375d2d_3658_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484784"/>
            <a:ext cx="4128459" cy="3096344"/>
          </a:xfrm>
          <a:prstGeom prst="rect">
            <a:avLst/>
          </a:prstGeom>
        </p:spPr>
      </p:pic>
      <p:pic>
        <p:nvPicPr>
          <p:cNvPr id="5" name="Рисунок 4" descr="9446142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96952"/>
            <a:ext cx="3672408" cy="35724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98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5536" y="108192"/>
            <a:ext cx="8424936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Цель, в отличие от мечты, имеет конкретные и ясные параметры. Как минимум, это время достижения и стоимость вопроса.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Цель взывает </a:t>
            </a:r>
            <a:r>
              <a:rPr lang="ru-RU" sz="2800" dirty="0"/>
              <a:t>о своей реализации. И, чем более она конкретна и зрима, тем вернее она будет исполнена</a:t>
            </a:r>
            <a:r>
              <a:rPr lang="ru-RU" sz="2800" dirty="0" smtClean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 </a:t>
            </a:r>
            <a:endParaRPr lang="ru-RU" sz="28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 </a:t>
            </a:r>
            <a:r>
              <a:rPr lang="ru-RU" sz="2800" b="1" dirty="0"/>
              <a:t>Как проверить свои финансовые цели на </a:t>
            </a:r>
            <a:r>
              <a:rPr lang="ru-RU" sz="2800" b="1" dirty="0" smtClean="0"/>
              <a:t>реалистичность?</a:t>
            </a:r>
            <a:endParaRPr lang="ru-RU" sz="2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11111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11111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Рисунок 3" descr="0_61fb5_76f6ab3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528844"/>
            <a:ext cx="1762541" cy="2068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        Вы решили скопить определенную сумму денег.</a:t>
            </a:r>
          </a:p>
          <a:p>
            <a:r>
              <a:rPr lang="ru-RU" sz="2000" u="sng" dirty="0" smtClean="0"/>
              <a:t>Для этого надо: </a:t>
            </a:r>
          </a:p>
          <a:p>
            <a:r>
              <a:rPr lang="ru-RU" sz="2000" dirty="0" smtClean="0"/>
              <a:t>- установить за какой период или к какому времени вы хотите достичь финансовой цели;</a:t>
            </a:r>
          </a:p>
          <a:p>
            <a:pPr>
              <a:buFontTx/>
              <a:buChar char="-"/>
            </a:pPr>
            <a:r>
              <a:rPr lang="ru-RU" sz="2000" dirty="0" smtClean="0"/>
              <a:t> определить какую сумму денег надо откладывать;</a:t>
            </a:r>
          </a:p>
          <a:p>
            <a:pPr>
              <a:buFontTx/>
              <a:buChar char="-"/>
            </a:pPr>
            <a:r>
              <a:rPr lang="ru-RU" sz="2000" dirty="0" smtClean="0"/>
              <a:t> как откладывать: ежемесячно понемногу или большими суммами изредка;</a:t>
            </a:r>
          </a:p>
          <a:p>
            <a:pPr>
              <a:buFontTx/>
              <a:buChar char="-"/>
            </a:pPr>
            <a:r>
              <a:rPr lang="ru-RU" sz="2000" dirty="0" smtClean="0"/>
              <a:t> где хранить: счет, депозит, кошелек…;</a:t>
            </a:r>
          </a:p>
          <a:p>
            <a:pPr>
              <a:buFontTx/>
              <a:buChar char="-"/>
            </a:pPr>
            <a:r>
              <a:rPr lang="ru-RU" sz="2000" dirty="0" smtClean="0"/>
              <a:t> решить для чего нужна эта сумма;</a:t>
            </a:r>
          </a:p>
          <a:p>
            <a:pPr>
              <a:buFontTx/>
              <a:buChar char="-"/>
            </a:pPr>
            <a:r>
              <a:rPr lang="ru-RU" sz="2000" dirty="0" smtClean="0"/>
              <a:t> какие риски должна покрывать эта сумма:</a:t>
            </a:r>
          </a:p>
          <a:p>
            <a:r>
              <a:rPr lang="ru-RU" sz="2000" dirty="0" smtClean="0"/>
              <a:t>                           1) Смерть родителей </a:t>
            </a:r>
          </a:p>
          <a:p>
            <a:r>
              <a:rPr lang="ru-RU" sz="2000" dirty="0" smtClean="0"/>
              <a:t>                           2) Защита ребенка в случае моей смерти</a:t>
            </a:r>
          </a:p>
          <a:p>
            <a:r>
              <a:rPr lang="ru-RU" sz="2000" dirty="0" smtClean="0"/>
              <a:t>                           3) Пожар, кража, авария</a:t>
            </a:r>
          </a:p>
          <a:p>
            <a:r>
              <a:rPr lang="ru-RU" sz="2000" dirty="0" smtClean="0"/>
              <a:t>                           4) Потеря работы</a:t>
            </a:r>
          </a:p>
          <a:p>
            <a:r>
              <a:rPr lang="ru-RU" sz="2000" dirty="0" smtClean="0"/>
              <a:t>                           5) Похищение инопланетянами</a:t>
            </a:r>
          </a:p>
          <a:p>
            <a:r>
              <a:rPr lang="ru-RU" sz="2000" dirty="0" smtClean="0"/>
              <a:t>                           6)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76672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Разберем по порядку:</a:t>
            </a:r>
          </a:p>
          <a:p>
            <a:r>
              <a:rPr lang="ru-RU" dirty="0" smtClean="0"/>
              <a:t>1) </a:t>
            </a:r>
            <a:r>
              <a:rPr lang="ru-RU" b="1" u="sng" dirty="0" smtClean="0"/>
              <a:t>Смерть родителей</a:t>
            </a:r>
            <a:r>
              <a:rPr lang="ru-RU" dirty="0" smtClean="0"/>
              <a:t> - т.е. затраты на организацию похорон. Конечно, у каждого свои представления, о том, что такое достойные проводы, но в 100 000 можно уложиться.</a:t>
            </a:r>
          </a:p>
          <a:p>
            <a:r>
              <a:rPr lang="ru-RU" dirty="0" smtClean="0"/>
              <a:t>2) </a:t>
            </a:r>
            <a:r>
              <a:rPr lang="ru-RU" b="1" u="sng" dirty="0" smtClean="0"/>
              <a:t>Защита ребенка в случае моей смерти</a:t>
            </a:r>
            <a:r>
              <a:rPr lang="ru-RU" dirty="0" smtClean="0"/>
              <a:t>. Решается простой страховкой. Правда если ребенок не совершеннолетний, то деньги он сможет получить только в 18 лет, поэтому лучше первым </a:t>
            </a:r>
            <a:r>
              <a:rPr lang="ru-RU" dirty="0" err="1" smtClean="0"/>
              <a:t>выгодоприобретателем</a:t>
            </a:r>
            <a:r>
              <a:rPr lang="ru-RU" dirty="0" smtClean="0"/>
              <a:t> записать надежного взрослого человека, который и станет опекуном ребенку в случае печального исхода. Цена страхового полиса меньше 1% от страховой суммы, так что страховка на 500 000р. будет стоить менее 5 000р.</a:t>
            </a:r>
          </a:p>
          <a:p>
            <a:r>
              <a:rPr lang="ru-RU" dirty="0" smtClean="0"/>
              <a:t>3) </a:t>
            </a:r>
            <a:r>
              <a:rPr lang="ru-RU" b="1" u="sng" dirty="0" smtClean="0"/>
              <a:t>Пожар, авария, кража</a:t>
            </a:r>
            <a:r>
              <a:rPr lang="ru-RU" u="sng" dirty="0" smtClean="0"/>
              <a:t>.</a:t>
            </a:r>
            <a:r>
              <a:rPr lang="ru-RU" dirty="0" smtClean="0"/>
              <a:t> Смотри пункт №2. Правда, некоторый запас наличности не повредит, кто знает, как быстро можно будет получить компенсацию</a:t>
            </a:r>
          </a:p>
          <a:p>
            <a:r>
              <a:rPr lang="ru-RU" dirty="0" smtClean="0"/>
              <a:t>4) </a:t>
            </a:r>
            <a:r>
              <a:rPr lang="ru-RU" b="1" u="sng" dirty="0" smtClean="0"/>
              <a:t>Потеря работы</a:t>
            </a:r>
            <a:r>
              <a:rPr lang="ru-RU" b="1" dirty="0" smtClean="0"/>
              <a:t>.</a:t>
            </a:r>
            <a:r>
              <a:rPr lang="ru-RU" dirty="0" smtClean="0"/>
              <a:t> Сколько времени вами потребуется, чтобы найти новую работу? Оценив свою профессиональную компетенцию, поставьте срок - 1-3-6 месяцев. Умножаем сумму своего прожиточного уровня на количество месяцев поиска, в нашем примере 20 000 * 4 = 80 000р.</a:t>
            </a:r>
          </a:p>
          <a:p>
            <a:r>
              <a:rPr lang="ru-RU" dirty="0" smtClean="0"/>
              <a:t>5) </a:t>
            </a:r>
            <a:r>
              <a:rPr lang="ru-RU" b="1" u="sng" dirty="0" smtClean="0"/>
              <a:t>Похищение инопланетянами.</a:t>
            </a:r>
            <a:r>
              <a:rPr lang="ru-RU" dirty="0" smtClean="0"/>
              <a:t> Не мешает показаться доктору.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064" y="332656"/>
            <a:ext cx="766936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 получилось в итоге?</a:t>
            </a:r>
          </a:p>
          <a:p>
            <a:endParaRPr lang="ru-RU" sz="2000" dirty="0" smtClean="0"/>
          </a:p>
          <a:p>
            <a:r>
              <a:rPr lang="ru-RU" sz="2000" dirty="0" smtClean="0"/>
              <a:t> 100 000 на похороны родителей</a:t>
            </a:r>
          </a:p>
          <a:p>
            <a:r>
              <a:rPr lang="ru-RU" sz="2000" dirty="0" smtClean="0"/>
              <a:t> + 5 000 на защиту ребенка</a:t>
            </a:r>
          </a:p>
          <a:p>
            <a:r>
              <a:rPr lang="ru-RU" sz="2000" dirty="0" smtClean="0"/>
              <a:t> + 50 000 на случай пожара, аварии, кражи </a:t>
            </a:r>
          </a:p>
          <a:p>
            <a:r>
              <a:rPr lang="ru-RU" sz="2000" dirty="0" smtClean="0"/>
              <a:t> + 80 000 на случай потери работы = 235 000р.</a:t>
            </a:r>
          </a:p>
          <a:p>
            <a:r>
              <a:rPr lang="ru-RU" sz="2000" dirty="0" smtClean="0"/>
              <a:t>    Вот такой запас в нашем примере надо иметь, чтобы спать спокойно.</a:t>
            </a:r>
          </a:p>
          <a:p>
            <a:r>
              <a:rPr lang="ru-RU" sz="2000" dirty="0" smtClean="0"/>
              <a:t>    Чтобы собрать эти деньги, при сумме ежемесячного накопления в 2 000р., на пополняемый депозит с 10% ставкой, потребуется почти 7 лет.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    Если вам не нравится эта цифра, тогда или снижайте сумму, которую надо собрать или увеличивайте сумму ежемесячного отчисления. Если вы трезво оцените свои потребности и возможности, тогда у вас получится вполне конкретная и достижимая финансовая цель.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968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Время – деньги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400" dirty="0" smtClean="0"/>
              <a:t>Не теряйте время, начните с планирования уже сегодня. Таким образом, уже завтра вы сможете избежать нежелательных расходов и тем самым сэкономить частичку семейных финансов.</a:t>
            </a:r>
          </a:p>
          <a:p>
            <a:pPr algn="ctr"/>
            <a:r>
              <a:rPr lang="ru-RU" sz="2400" dirty="0" smtClean="0"/>
              <a:t> Помните, что только </a:t>
            </a:r>
            <a:r>
              <a:rPr lang="ru-RU" sz="2400" u="sng" dirty="0" smtClean="0"/>
              <a:t>дисциплина и ежедневный финансовый учет </a:t>
            </a:r>
            <a:r>
              <a:rPr lang="ru-RU" sz="2400" dirty="0" smtClean="0"/>
              <a:t>принесут действительно положительный результат.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3" name="Рисунок 2" descr="_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836712"/>
            <a:ext cx="3627404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7992888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Преимущества планирования и учета семейного бюджета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Благодаря финансовому планированию семейного бюджета можно гораздо </a:t>
            </a:r>
            <a:r>
              <a:rPr lang="ru-RU" sz="2000" u="sng" dirty="0" smtClean="0"/>
              <a:t>быстрее и эффективнее достичь поставленных целей.</a:t>
            </a:r>
          </a:p>
          <a:p>
            <a:pPr algn="ctr"/>
            <a:r>
              <a:rPr lang="ru-RU" sz="2000" dirty="0" smtClean="0"/>
              <a:t> Благодаря правильно составленному семейному бюджету </a:t>
            </a:r>
            <a:r>
              <a:rPr lang="ru-RU" sz="2000" u="sng" dirty="0" smtClean="0"/>
              <a:t>вы экономите свои деньги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 Кроме того, благодаря семейному бюджету вы всегда будете </a:t>
            </a:r>
            <a:r>
              <a:rPr lang="ru-RU" sz="2000" u="sng" dirty="0" smtClean="0"/>
              <a:t>готовы к непредвиденным ситуациям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 И помните, что </a:t>
            </a:r>
            <a:r>
              <a:rPr lang="ru-RU" sz="2000" u="sng" dirty="0" smtClean="0"/>
              <a:t>упорядоченный и согласованный </a:t>
            </a:r>
            <a:r>
              <a:rPr lang="ru-RU" sz="2000" dirty="0" smtClean="0"/>
              <a:t>между супругами </a:t>
            </a:r>
            <a:r>
              <a:rPr lang="ru-RU" sz="2000" u="sng" dirty="0" smtClean="0"/>
              <a:t>семейный бюджет </a:t>
            </a:r>
            <a:r>
              <a:rPr lang="ru-RU" sz="2000" dirty="0" smtClean="0"/>
              <a:t>- важный фактор, оказывающий положительное влияние на семейные отношения. </a:t>
            </a:r>
          </a:p>
          <a:p>
            <a:pPr algn="ctr"/>
            <a:r>
              <a:rPr lang="ru-RU" sz="3200" dirty="0" smtClean="0"/>
              <a:t>Удачного вам финансового планирования и учета!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2089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Задачи занятия: </a:t>
            </a:r>
          </a:p>
          <a:p>
            <a:r>
              <a:rPr lang="ru-RU" dirty="0"/>
              <a:t> </a:t>
            </a:r>
            <a:r>
              <a:rPr lang="ru-RU" dirty="0" smtClean="0"/>
              <a:t>            познакомить с понятиями: семейный бюджет ( совместный,        долевой, раздельный), активы и пассивы семьи, планирование семейного бюджета, расходы, сбережения;</a:t>
            </a:r>
          </a:p>
          <a:p>
            <a:r>
              <a:rPr lang="ru-RU" dirty="0"/>
              <a:t> </a:t>
            </a:r>
            <a:r>
              <a:rPr lang="ru-RU" dirty="0" smtClean="0"/>
              <a:t>            научить ставить перед  собой цели;</a:t>
            </a:r>
          </a:p>
          <a:p>
            <a:r>
              <a:rPr lang="ru-RU" dirty="0"/>
              <a:t> </a:t>
            </a:r>
            <a:r>
              <a:rPr lang="ru-RU" dirty="0" smtClean="0"/>
              <a:t>            рассмотреть этапы составления семейного бюджета;</a:t>
            </a:r>
          </a:p>
          <a:p>
            <a:r>
              <a:rPr lang="ru-RU" dirty="0"/>
              <a:t> </a:t>
            </a:r>
            <a:r>
              <a:rPr lang="ru-RU" dirty="0" smtClean="0"/>
              <a:t>            анализировать финансовые возможности и достижения поставленных целей на конец определенного периода (месяц, квартал, год…);</a:t>
            </a:r>
          </a:p>
          <a:p>
            <a:r>
              <a:rPr lang="ru-RU" dirty="0"/>
              <a:t> </a:t>
            </a:r>
            <a:r>
              <a:rPr lang="ru-RU" dirty="0" smtClean="0"/>
              <a:t>            развить познавательный интерес к самообразованию в области финансов;</a:t>
            </a:r>
          </a:p>
          <a:p>
            <a:r>
              <a:rPr lang="ru-RU" dirty="0"/>
              <a:t> </a:t>
            </a:r>
            <a:r>
              <a:rPr lang="ru-RU" dirty="0" smtClean="0"/>
              <a:t>           развитие мышления, способности к анализу и грамотному использованию возможностей семейного бюджета.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Почему </a:t>
            </a:r>
            <a:r>
              <a:rPr lang="ru-RU" sz="3200" dirty="0"/>
              <a:t>в школе не учат вопросам планирования и учета семейного </a:t>
            </a:r>
            <a:r>
              <a:rPr lang="ru-RU" sz="3200" dirty="0" smtClean="0"/>
              <a:t>бюджета?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Но </a:t>
            </a:r>
            <a:r>
              <a:rPr lang="ru-RU" sz="2400" dirty="0" smtClean="0"/>
              <a:t>именно </a:t>
            </a:r>
            <a:r>
              <a:rPr lang="ru-RU" sz="2400" dirty="0"/>
              <a:t>с этим вопросом сталкивается каждая </a:t>
            </a:r>
            <a:r>
              <a:rPr lang="ru-RU" sz="2400" dirty="0" smtClean="0"/>
              <a:t>семья, </a:t>
            </a:r>
            <a:r>
              <a:rPr lang="ru-RU" sz="2000" dirty="0" smtClean="0"/>
              <a:t>ОСОБЕННО МОЛОДАЯ</a:t>
            </a:r>
            <a:r>
              <a:rPr lang="ru-RU" sz="2400" dirty="0" smtClean="0"/>
              <a:t>. </a:t>
            </a:r>
            <a:r>
              <a:rPr lang="ru-RU" sz="2400" dirty="0"/>
              <a:t>Многие </a:t>
            </a:r>
            <a:r>
              <a:rPr lang="ru-RU" sz="2400" dirty="0" smtClean="0"/>
              <a:t>семьи </a:t>
            </a:r>
            <a:r>
              <a:rPr lang="ru-RU" sz="2000" dirty="0" smtClean="0"/>
              <a:t>ДАЖЕ ЗА ДОЛГИЕ</a:t>
            </a:r>
            <a:r>
              <a:rPr lang="ru-RU" sz="2400" dirty="0" smtClean="0"/>
              <a:t> </a:t>
            </a:r>
            <a:r>
              <a:rPr lang="ru-RU" sz="2400" dirty="0"/>
              <a:t>годы совместной жизни так и не </a:t>
            </a:r>
            <a:r>
              <a:rPr lang="ru-RU" sz="2400" dirty="0" smtClean="0"/>
              <a:t>осваивают технику </a:t>
            </a:r>
            <a:r>
              <a:rPr lang="ru-RU" sz="2400" dirty="0"/>
              <a:t>ведения доходов и расходов семейного бюджета. </a:t>
            </a:r>
            <a:endParaRPr lang="ru-RU" sz="2400" dirty="0" smtClean="0"/>
          </a:p>
          <a:p>
            <a:r>
              <a:rPr lang="ru-RU" sz="2400" dirty="0" smtClean="0"/>
              <a:t>Попытаемся </a:t>
            </a:r>
            <a:r>
              <a:rPr lang="ru-RU" sz="2400" dirty="0"/>
              <a:t>восполнить пробел современной </a:t>
            </a:r>
            <a:r>
              <a:rPr lang="ru-RU" sz="2400" dirty="0" smtClean="0"/>
              <a:t>педагогики и расскажем </a:t>
            </a:r>
            <a:r>
              <a:rPr lang="ru-RU" sz="2400" dirty="0"/>
              <a:t>и даже </a:t>
            </a:r>
            <a:r>
              <a:rPr lang="ru-RU" sz="2400" dirty="0" smtClean="0"/>
              <a:t>научим </a:t>
            </a:r>
            <a:r>
              <a:rPr lang="ru-RU" sz="2400" dirty="0"/>
              <a:t>правилам ведения семейного бюджета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809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2000" b="1" dirty="0" smtClean="0"/>
              <a:t>Планирование </a:t>
            </a:r>
            <a:r>
              <a:rPr lang="ru-RU" sz="2000" b="1" dirty="0"/>
              <a:t>и учет семейного бюджета </a:t>
            </a:r>
            <a:r>
              <a:rPr lang="ru-RU" sz="2000" dirty="0"/>
              <a:t>- это дисциплина, которой нужно </a:t>
            </a:r>
            <a:r>
              <a:rPr lang="ru-RU" sz="2000" dirty="0" smtClean="0"/>
              <a:t>учиться. </a:t>
            </a:r>
            <a:r>
              <a:rPr lang="ru-RU" sz="2000" dirty="0"/>
              <a:t>Знания, практика и опыт, а также умение отказать себе в </a:t>
            </a:r>
            <a:r>
              <a:rPr lang="ru-RU" sz="2000" dirty="0" smtClean="0"/>
              <a:t>чем-то </a:t>
            </a:r>
            <a:r>
              <a:rPr lang="ru-RU" sz="2000" dirty="0"/>
              <a:t>ради плановых затрат или накоплений - главные составляющие эффективного планирования с положительным результатом.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</a:t>
            </a:r>
            <a:r>
              <a:rPr lang="ru-RU" sz="2000" b="1" dirty="0" smtClean="0"/>
              <a:t>Ведение </a:t>
            </a:r>
            <a:r>
              <a:rPr lang="ru-RU" sz="2000" b="1" dirty="0"/>
              <a:t>домашней бухгалтерии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</a:t>
            </a:r>
            <a:r>
              <a:rPr lang="ru-RU" sz="2000" dirty="0"/>
              <a:t>это важная составляющая каждого дня. Уделяя всего 5-10 минут в день такой "финансовой отчетности" вы, таким образом, </a:t>
            </a:r>
            <a:r>
              <a:rPr lang="ru-RU" sz="2000" dirty="0" smtClean="0"/>
              <a:t>сформируете </a:t>
            </a:r>
            <a:r>
              <a:rPr lang="ru-RU" sz="2000" dirty="0"/>
              <a:t>финансовую ответственность в семье и, кроме того, на своих примерах и опыте поможете своим детям избежать многих проблем с семейными финансами в будущем.</a:t>
            </a:r>
            <a:br>
              <a:rPr lang="ru-RU" sz="2000" dirty="0"/>
            </a:br>
            <a:r>
              <a:rPr lang="ru-RU" sz="2000" dirty="0" smtClean="0"/>
              <a:t>    Планирование </a:t>
            </a:r>
            <a:r>
              <a:rPr lang="ru-RU" sz="2000" dirty="0"/>
              <a:t>и учет семейного кошелька заключается в контроле ежедневных доходов и расходов, анализе полезных и бесполезных покупок, планирования бюджета с целью достижения долгосрочных целей, регулярного формирования сбережений в целях обеспечения финансовой безопасности на случаи непредвиденных форс-мажорных обстоятельств (болезнь, потеря работы и т. д.).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8680"/>
            <a:ext cx="83529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Анализ </a:t>
            </a:r>
            <a:r>
              <a:rPr lang="ru-RU" sz="2000" b="1" dirty="0"/>
              <a:t>"семейного кошелька"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Начало </a:t>
            </a:r>
            <a:r>
              <a:rPr lang="ru-RU" sz="2000" dirty="0"/>
              <a:t>планирования семейного бюджета заключается в анализе семейных доходов и расходов. Для этого нужно в течение месяца ежедневно записывать все доходы и расходы. Естественно, для доходов будет всего несколько пунктов, все остальное составят ваши расходы. В конце месяца нужно провести тщательный анализ всех совершенных покупок. Вы будете очень удивлены, когда подсчитаете сумму, потраченную на, так сказать, "мелочи жизни". </a:t>
            </a:r>
            <a:br>
              <a:rPr lang="ru-RU" sz="2000" dirty="0"/>
            </a:br>
            <a:r>
              <a:rPr lang="ru-RU" sz="2000" dirty="0" smtClean="0"/>
              <a:t>     Научившись анализировать и планировать, можно приступить к формированию семейного бюджета. Семейный бюджет, как правило, составляется на год, и подробный, по месяцам. Создавая семейный бюджет, нужно, прежде всего, выделить основные статьи доходов и расходов</a:t>
            </a:r>
            <a:r>
              <a:rPr lang="ru-RU" sz="2000" b="1" dirty="0" smtClean="0"/>
              <a:t>.. Главное, чтобы статьи расходов не превышали, а, наоборот, были меньше, статей доходов или равнялись им. "Дефицит семейного бюджета" недопустим!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118" y="980728"/>
            <a:ext cx="46137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/>
              <a:t>Каковы же правила  </a:t>
            </a:r>
            <a:r>
              <a:rPr lang="ru-RU" sz="4400" b="1" dirty="0"/>
              <a:t>эффективного </a:t>
            </a:r>
            <a:r>
              <a:rPr lang="ru-RU" sz="4400" b="1" dirty="0" smtClean="0"/>
              <a:t>планирования?</a:t>
            </a:r>
            <a:endParaRPr lang="ru-RU" sz="4400" dirty="0"/>
          </a:p>
        </p:txBody>
      </p:sp>
      <p:pic>
        <p:nvPicPr>
          <p:cNvPr id="3" name="Рисунок 2" descr="1159_2011031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933056"/>
            <a:ext cx="3960440" cy="25994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74846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 </a:t>
            </a:r>
            <a:r>
              <a:rPr lang="ru-RU" sz="2800" u="sng" dirty="0" smtClean="0"/>
              <a:t>Главное правило ведения семейных финансов </a:t>
            </a:r>
            <a:r>
              <a:rPr lang="ru-RU" dirty="0" smtClean="0"/>
              <a:t>- </a:t>
            </a:r>
            <a:r>
              <a:rPr lang="ru-RU" sz="2400" dirty="0" smtClean="0"/>
              <a:t>создание собственной модели ведения семейного бюджета. Это особенно касается молодых семей.</a:t>
            </a:r>
          </a:p>
          <a:p>
            <a:endParaRPr lang="ru-RU" sz="2400" dirty="0" smtClean="0"/>
          </a:p>
          <a:p>
            <a:r>
              <a:rPr lang="ru-RU" sz="2400" dirty="0" smtClean="0"/>
              <a:t>    Самая большая ошибка - это попытки внести в семью правила и принципы, которые были привиты в семьях родителей.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Обсуждение этого вопроса - залог бесконфликтно отношений в будущем.</a:t>
            </a:r>
            <a:br>
              <a:rPr lang="ru-RU" sz="2400" dirty="0" smtClean="0"/>
            </a:br>
            <a:r>
              <a:rPr lang="ru-RU" sz="2400" dirty="0" smtClean="0"/>
              <a:t>    Учитесь проводить регулярный анализ цен и искать источники более дешевых закупок.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</a:t>
            </a:r>
            <a:r>
              <a:rPr lang="ru-RU" sz="2400" b="1" dirty="0" smtClean="0"/>
              <a:t>Во </a:t>
            </a:r>
            <a:r>
              <a:rPr lang="ru-RU" sz="2400" b="1" dirty="0"/>
              <a:t>избежание "кризисов" </a:t>
            </a:r>
            <a:r>
              <a:rPr lang="ru-RU" sz="2400" dirty="0"/>
              <a:t>в семейных финансах, нужно уметь себя вовремя сказать </a:t>
            </a:r>
            <a:r>
              <a:rPr lang="ru-RU" sz="2400" b="1" dirty="0"/>
              <a:t>"нет". </a:t>
            </a:r>
            <a:r>
              <a:rPr lang="ru-RU" sz="2400" dirty="0"/>
              <a:t>Это касается многих неплановых покупок, которые мы осуществляем. </a:t>
            </a:r>
            <a:br>
              <a:rPr lang="ru-RU" sz="2400" dirty="0"/>
            </a:br>
            <a:r>
              <a:rPr lang="ru-RU" sz="2400" dirty="0"/>
              <a:t>    Регулярность ведения "семейного кошелька" - залог порядка в самом кошельке.</a:t>
            </a:r>
            <a:br>
              <a:rPr lang="ru-RU" sz="2400" dirty="0"/>
            </a:br>
            <a:r>
              <a:rPr lang="ru-RU" sz="2400" dirty="0"/>
              <a:t>    Уделяйте особое внимание </a:t>
            </a:r>
            <a:r>
              <a:rPr lang="ru-RU" sz="2400" b="1" dirty="0"/>
              <a:t>вопросу</a:t>
            </a:r>
            <a:r>
              <a:rPr lang="ru-RU" sz="2400" dirty="0"/>
              <a:t> </a:t>
            </a:r>
            <a:r>
              <a:rPr lang="ru-RU" sz="2400" b="1" dirty="0"/>
              <a:t>сбережений</a:t>
            </a:r>
            <a:r>
              <a:rPr lang="ru-RU" sz="2400" dirty="0"/>
              <a:t>, без них никак </a:t>
            </a:r>
            <a:r>
              <a:rPr lang="ru-RU" sz="2400" dirty="0" smtClean="0"/>
              <a:t>нельзя.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b="1" dirty="0"/>
              <a:t>Минимум</a:t>
            </a:r>
            <a:r>
              <a:rPr lang="ru-RU" sz="2400" dirty="0"/>
              <a:t>, но он должен быть.</a:t>
            </a:r>
            <a:br>
              <a:rPr lang="ru-RU" sz="2400" dirty="0"/>
            </a:br>
            <a:r>
              <a:rPr lang="ru-RU" sz="2400" dirty="0"/>
              <a:t>    Регулярно оговаривайте финансовые вопросы семьи со своим </a:t>
            </a:r>
            <a:r>
              <a:rPr lang="ru-RU" sz="2400" dirty="0" smtClean="0"/>
              <a:t>партнером</a:t>
            </a:r>
            <a:r>
              <a:rPr lang="ru-RU" sz="2400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</TotalTime>
  <Words>1128</Words>
  <Application>Microsoft Office PowerPoint</Application>
  <PresentationFormat>Экран (4:3)</PresentationFormat>
  <Paragraphs>145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Планирование  и учет семейного бюджета</vt:lpstr>
      <vt:lpstr>Методы обучения: рассказ, беседа, деловая игра  Межпредметные связи: обществознание, математика, этика                                        и психология семейной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Фёдор</dc:creator>
  <cp:lastModifiedBy>И.В. Бодрова</cp:lastModifiedBy>
  <cp:revision>46</cp:revision>
  <dcterms:created xsi:type="dcterms:W3CDTF">2011-10-30T14:11:30Z</dcterms:created>
  <dcterms:modified xsi:type="dcterms:W3CDTF">2016-10-22T17:48:29Z</dcterms:modified>
</cp:coreProperties>
</file>