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1" r:id="rId3"/>
    <p:sldId id="262" r:id="rId4"/>
    <p:sldId id="257" r:id="rId5"/>
    <p:sldId id="258" r:id="rId6"/>
    <p:sldId id="259" r:id="rId7"/>
    <p:sldId id="260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AA762B64-2E1C-4DC7-B3B3-1DADE21A4043}" type="datetimeFigureOut">
              <a:rPr lang="ru-RU" smtClean="0"/>
              <a:t>25.01.2020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39B17D8A-291E-4450-93FF-88A074E3A80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27201" y="1628800"/>
            <a:ext cx="5723468" cy="2736304"/>
          </a:xfrm>
        </p:spPr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dirty="0"/>
              <a:t> </a:t>
            </a: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/>
              <a:t/>
            </a:r>
            <a:br>
              <a:rPr lang="ru-RU" dirty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sz="3600" b="1" i="1" dirty="0" smtClean="0"/>
              <a:t>Работа  </a:t>
            </a:r>
            <a:br>
              <a:rPr lang="ru-RU" sz="3600" b="1" i="1" dirty="0" smtClean="0"/>
            </a:br>
            <a:r>
              <a:rPr lang="ru-RU" sz="3600" b="1" i="1" dirty="0" smtClean="0"/>
              <a:t>с  </a:t>
            </a:r>
            <a:r>
              <a:rPr lang="ru-RU" sz="3600" b="1" i="1" dirty="0"/>
              <a:t>неуспевающими  учащимися</a:t>
            </a:r>
            <a:r>
              <a:rPr lang="ru-RU" dirty="0"/>
              <a:t/>
            </a:r>
            <a:br>
              <a:rPr lang="ru-RU" dirty="0"/>
            </a:br>
            <a:endParaRPr lang="ru-RU" dirty="0">
              <a:cs typeface="Arabic Typesetting" pitchFamily="66" charset="-7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139952" y="4365104"/>
            <a:ext cx="3816424" cy="1296144"/>
          </a:xfrm>
        </p:spPr>
        <p:txBody>
          <a:bodyPr>
            <a:normAutofit/>
          </a:bodyPr>
          <a:lstStyle/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Выполнила И. В. Бодрова, </a:t>
            </a: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зам. директора по ВР</a:t>
            </a:r>
            <a:endParaRPr lang="ru-RU" sz="2000" dirty="0" smtClean="0">
              <a:solidFill>
                <a:schemeClr val="tx1"/>
              </a:solidFill>
            </a:endParaRPr>
          </a:p>
          <a:p>
            <a:pPr algn="r"/>
            <a:r>
              <a:rPr lang="ru-RU" sz="2000" dirty="0" smtClean="0">
                <a:solidFill>
                  <a:schemeClr val="tx1"/>
                </a:solidFill>
              </a:rPr>
              <a:t>МОУ «</a:t>
            </a:r>
            <a:r>
              <a:rPr lang="ru-RU" sz="2000" dirty="0" err="1" smtClean="0">
                <a:solidFill>
                  <a:schemeClr val="tx1"/>
                </a:solidFill>
              </a:rPr>
              <a:t>Жарковская</a:t>
            </a:r>
            <a:r>
              <a:rPr lang="ru-RU" sz="2000" dirty="0" smtClean="0">
                <a:solidFill>
                  <a:schemeClr val="tx1"/>
                </a:solidFill>
              </a:rPr>
              <a:t> СОШ № 1»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5570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700" b="1" i="1" dirty="0"/>
              <a:t>План  индивидуальной  работы </a:t>
            </a:r>
            <a:r>
              <a:rPr lang="ru-RU" sz="2700" b="1" i="1" dirty="0" smtClean="0"/>
              <a:t/>
            </a:r>
            <a:br>
              <a:rPr lang="ru-RU" sz="2700" b="1" i="1" dirty="0" smtClean="0"/>
            </a:br>
            <a:r>
              <a:rPr lang="ru-RU" sz="2700" b="1" i="1" dirty="0" smtClean="0"/>
              <a:t> </a:t>
            </a:r>
            <a:r>
              <a:rPr lang="ru-RU" sz="2700" b="1" i="1" dirty="0"/>
              <a:t>с  неуспевающими  </a:t>
            </a:r>
            <a:r>
              <a:rPr lang="ru-RU" sz="2800" b="1" i="1" dirty="0"/>
              <a:t>учащимися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692961" cy="4386986"/>
          </a:xfrm>
        </p:spPr>
        <p:txBody>
          <a:bodyPr>
            <a:normAutofit fontScale="92500"/>
          </a:bodyPr>
          <a:lstStyle/>
          <a:p>
            <a:pPr lvl="0"/>
            <a:r>
              <a:rPr lang="ru-RU" dirty="0"/>
              <a:t>Педагогическая  и  психологическая  характеристика  </a:t>
            </a:r>
          </a:p>
          <a:p>
            <a:r>
              <a:rPr lang="ru-RU" dirty="0"/>
              <a:t>учащегося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Тема  и  разделы, по  которым  ученик  имеет  пробелы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Методы  и  формы  работы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Число, месяц  проведения  занятий, к  какому  сроку, какая  тема  сдается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Оценка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Связь  с  родителями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Связь  с  классными  руководителями, общественными  организациями.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505629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6965245" cy="1202485"/>
          </a:xfrm>
        </p:spPr>
        <p:txBody>
          <a:bodyPr>
            <a:noAutofit/>
          </a:bodyPr>
          <a:lstStyle/>
          <a:p>
            <a:r>
              <a:rPr lang="ru-RU" sz="2800" b="1" i="1" dirty="0"/>
              <a:t>Единые  требования  к  организации  индивидуальной  работы  с  </a:t>
            </a:r>
            <a:r>
              <a:rPr lang="ru-RU" sz="2800" b="1" i="1" dirty="0" smtClean="0"/>
              <a:t>учащимися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27584" y="1916832"/>
            <a:ext cx="7416825" cy="4320480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ru-RU" dirty="0"/>
              <a:t>Своевременное  и  грамотное  изучение учащихся  с   помощью  имеющихся в школе  материалов и  выявления  пробелов  в  их  знаниях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По  каждой  теме производить учет умений и  навыков, которыми должен овладевать учащийся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Классификация  ошибок, допущенных  каждым  учеником  в  разных  видах  работ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Систематическое, тщательно  спланированное  повторение  ранее  изученного  материала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Своевременные  индивидуальные  задания  учащимся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Учет  индивидуальных  заданий  и  своевременная  их  оценка.</a:t>
            </a:r>
          </a:p>
          <a:p>
            <a:pPr lvl="0"/>
            <a:r>
              <a:rPr lang="ru-RU" dirty="0"/>
              <a:t>Дополнительные  занятия  со  слабоуспевающими учениками  во  внеурочное  время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Организация  взаимной  помощи  среди  учащихся.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559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Причины  неуспеваемости  учащихся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ru-RU" u="sng" dirty="0" smtClean="0"/>
              <a:t>А. </a:t>
            </a:r>
            <a:r>
              <a:rPr lang="ru-RU" u="sng" dirty="0"/>
              <a:t>Первого порядка.</a:t>
            </a:r>
            <a:endParaRPr lang="ru-RU" dirty="0"/>
          </a:p>
          <a:p>
            <a:pPr marL="0" indent="0" algn="ctr">
              <a:buNone/>
            </a:pPr>
            <a:r>
              <a:rPr lang="ru-RU" dirty="0"/>
              <a:t> </a:t>
            </a:r>
          </a:p>
          <a:p>
            <a:pPr lvl="0"/>
            <a:r>
              <a:rPr lang="ru-RU" dirty="0"/>
              <a:t>Недостатки  учебно – воспитательной  работы  и  взаимодействия  школы  и  семьи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Недостатки  внешкольных  влияний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Отклонения  в  анатомо – физиологическом  развитии  школьника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4840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800" b="1" i="1" dirty="0"/>
              <a:t>Причины  неуспеваемости  учащихся</a:t>
            </a:r>
            <a:endParaRPr lang="ru-RU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ru-RU" sz="2600" u="sng" dirty="0"/>
              <a:t>Б. Второго  порядка.</a:t>
            </a:r>
            <a:endParaRPr lang="ru-RU" sz="2600" dirty="0"/>
          </a:p>
          <a:p>
            <a:pPr marL="0" indent="0">
              <a:buNone/>
            </a:pPr>
            <a:endParaRPr lang="ru-RU" sz="2600" dirty="0"/>
          </a:p>
          <a:p>
            <a:pPr lvl="0"/>
            <a:r>
              <a:rPr lang="ru-RU" sz="2600" dirty="0"/>
              <a:t>Большие  проблемы  в  фактических  знаниях  ученика  и  его  умения</a:t>
            </a:r>
            <a:r>
              <a:rPr lang="ru-RU" sz="2600" dirty="0" smtClean="0"/>
              <a:t>.</a:t>
            </a:r>
            <a:r>
              <a:rPr lang="ru-RU" sz="2600" dirty="0"/>
              <a:t> </a:t>
            </a:r>
          </a:p>
          <a:p>
            <a:pPr lvl="0"/>
            <a:r>
              <a:rPr lang="ru-RU" sz="2600" dirty="0"/>
              <a:t>Слабое  развитие  познавательных  процессов</a:t>
            </a:r>
            <a:r>
              <a:rPr lang="ru-RU" sz="2600" dirty="0" smtClean="0"/>
              <a:t>.</a:t>
            </a:r>
            <a:r>
              <a:rPr lang="ru-RU" sz="2600" dirty="0"/>
              <a:t> </a:t>
            </a:r>
          </a:p>
          <a:p>
            <a:pPr lvl="0"/>
            <a:r>
              <a:rPr lang="ru-RU" sz="2600" dirty="0"/>
              <a:t>Слабое  развитие  навыков  учебного  труда</a:t>
            </a:r>
            <a:r>
              <a:rPr lang="ru-RU" sz="2600" dirty="0" smtClean="0"/>
              <a:t>.</a:t>
            </a:r>
            <a:r>
              <a:rPr lang="ru-RU" sz="2600" dirty="0"/>
              <a:t> </a:t>
            </a:r>
          </a:p>
          <a:p>
            <a:pPr lvl="0"/>
            <a:r>
              <a:rPr lang="ru-RU" sz="2600" dirty="0"/>
              <a:t>Недостатки  воспитанности, </a:t>
            </a:r>
            <a:r>
              <a:rPr lang="ru-RU" sz="2600" dirty="0" smtClean="0"/>
              <a:t>недисциплинированность.</a:t>
            </a:r>
            <a:r>
              <a:rPr lang="ru-RU" sz="2600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64367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i="1" dirty="0" smtClean="0"/>
              <a:t/>
            </a:r>
            <a:br>
              <a:rPr lang="ru-RU" sz="4000" b="1" i="1" dirty="0" smtClean="0"/>
            </a:br>
            <a:r>
              <a:rPr lang="ru-RU" sz="4000" b="1" i="1" dirty="0"/>
              <a:t/>
            </a:r>
            <a:br>
              <a:rPr lang="ru-RU" sz="4000" b="1" i="1" dirty="0"/>
            </a:br>
            <a:r>
              <a:rPr lang="ru-RU" sz="3100" b="1" i="1" dirty="0" smtClean="0"/>
              <a:t>Методы  </a:t>
            </a:r>
            <a:r>
              <a:rPr lang="ru-RU" sz="3100" b="1" i="1" dirty="0"/>
              <a:t>изучения  причин  </a:t>
            </a:r>
            <a:r>
              <a:rPr lang="ru-RU" sz="3100" b="1" i="1" dirty="0" smtClean="0"/>
              <a:t>неуспеваемости</a:t>
            </a:r>
            <a:r>
              <a:rPr lang="ru-RU" sz="3100" dirty="0"/>
              <a:t/>
            </a:r>
            <a:br>
              <a:rPr lang="ru-RU" sz="3100" dirty="0"/>
            </a:br>
            <a:r>
              <a:rPr lang="ru-RU" b="1" i="1" dirty="0"/>
              <a:t> 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844824"/>
            <a:ext cx="7488832" cy="4392488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b="1" dirty="0"/>
              <a:t>Рекомендуется  метод « Педагогического  консилиума</a:t>
            </a:r>
            <a:r>
              <a:rPr lang="ru-RU" b="1" dirty="0" smtClean="0"/>
              <a:t>».</a:t>
            </a:r>
            <a:r>
              <a:rPr lang="ru-RU" b="1" dirty="0"/>
              <a:t> </a:t>
            </a:r>
          </a:p>
          <a:p>
            <a:pPr marL="0" indent="0" algn="ctr">
              <a:buNone/>
            </a:pPr>
            <a:r>
              <a:rPr lang="ru-RU" b="1" dirty="0" smtClean="0"/>
              <a:t>Наличие  </a:t>
            </a:r>
            <a:r>
              <a:rPr lang="ru-RU" b="1" dirty="0"/>
              <a:t>единой  программы  изучения, комплексный  обмен</a:t>
            </a:r>
            <a:r>
              <a:rPr lang="ru-RU" b="1" dirty="0" smtClean="0"/>
              <a:t>.</a:t>
            </a:r>
            <a:r>
              <a:rPr lang="ru-RU" b="1" dirty="0"/>
              <a:t> </a:t>
            </a:r>
          </a:p>
          <a:p>
            <a:pPr marL="0" indent="0" algn="ctr">
              <a:buNone/>
            </a:pPr>
            <a:r>
              <a:rPr lang="ru-RU" b="1" dirty="0" smtClean="0"/>
              <a:t>Комплекс  методов для  </a:t>
            </a:r>
            <a:r>
              <a:rPr lang="ru-RU" b="1" dirty="0"/>
              <a:t>каждого  учителя </a:t>
            </a:r>
            <a:r>
              <a:rPr lang="ru-RU" b="1" dirty="0" smtClean="0"/>
              <a:t>:</a:t>
            </a:r>
          </a:p>
          <a:p>
            <a:pPr marL="0" indent="0">
              <a:buNone/>
            </a:pPr>
            <a:r>
              <a:rPr lang="ru-RU" dirty="0" smtClean="0"/>
              <a:t> </a:t>
            </a:r>
          </a:p>
          <a:p>
            <a:pPr lvl="0"/>
            <a:r>
              <a:rPr lang="ru-RU" dirty="0" smtClean="0"/>
              <a:t>Целенаправленное  </a:t>
            </a:r>
            <a:r>
              <a:rPr lang="ru-RU" dirty="0"/>
              <a:t>наблюдение</a:t>
            </a:r>
            <a:r>
              <a:rPr lang="ru-RU" dirty="0" smtClean="0"/>
              <a:t>…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Беседы  с  учащимися, родителями, активом  класса  по  определенной  программе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Анализ  устных  ответов  и  письменных  работ  </a:t>
            </a:r>
            <a:r>
              <a:rPr lang="ru-RU" dirty="0" smtClean="0"/>
              <a:t>учащихся.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Проведение  специальных « диагностирующих» работ  и  </a:t>
            </a:r>
            <a:r>
              <a:rPr lang="ru-RU" dirty="0" smtClean="0"/>
              <a:t>сочинений.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Ознакомление  со  школьной  документацией </a:t>
            </a:r>
            <a:r>
              <a:rPr lang="ru-RU" dirty="0" smtClean="0"/>
              <a:t>(журнал</a:t>
            </a:r>
            <a:r>
              <a:rPr lang="ru-RU" dirty="0"/>
              <a:t>, дневник, </a:t>
            </a:r>
            <a:r>
              <a:rPr lang="ru-RU" dirty="0" smtClean="0"/>
              <a:t>мед. </a:t>
            </a:r>
            <a:r>
              <a:rPr lang="ru-RU" dirty="0"/>
              <a:t>к</a:t>
            </a:r>
            <a:r>
              <a:rPr lang="ru-RU" dirty="0" smtClean="0"/>
              <a:t>арта).</a:t>
            </a:r>
            <a:endParaRPr lang="ru-RU" dirty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0874405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i="1" dirty="0" smtClean="0"/>
              <a:t/>
            </a:r>
            <a:br>
              <a:rPr lang="ru-RU" b="1" i="1" dirty="0" smtClean="0"/>
            </a:br>
            <a:r>
              <a:rPr lang="ru-RU" b="1" i="1" dirty="0"/>
              <a:t/>
            </a:r>
            <a:br>
              <a:rPr lang="ru-RU" b="1" i="1" dirty="0"/>
            </a:br>
            <a:r>
              <a:rPr lang="ru-RU" sz="3100" b="1" i="1" dirty="0" smtClean="0"/>
              <a:t>Памятка  </a:t>
            </a:r>
            <a:r>
              <a:rPr lang="ru-RU" sz="3100" b="1" i="1" dirty="0"/>
              <a:t>учителю  в  работе  с  отстающими  учащимися</a:t>
            </a:r>
            <a:r>
              <a:rPr lang="ru-RU" sz="3600" b="1" i="1" dirty="0"/>
              <a:t>.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 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45126" y="1995054"/>
            <a:ext cx="7471289" cy="4242257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ru-RU" dirty="0"/>
              <a:t> </a:t>
            </a:r>
            <a:r>
              <a:rPr lang="ru-RU" b="1" u="sng" dirty="0"/>
              <a:t>Когда  учитель  может  считать, что  сделал  все  возможное  в  работе  с  отстающими  учениками </a:t>
            </a:r>
            <a:r>
              <a:rPr lang="ru-RU" b="1" u="sng" dirty="0" smtClean="0"/>
              <a:t>:</a:t>
            </a:r>
            <a:r>
              <a:rPr lang="ru-RU" b="1" dirty="0"/>
              <a:t> </a:t>
            </a:r>
          </a:p>
          <a:p>
            <a:pPr lvl="0"/>
            <a:r>
              <a:rPr lang="ru-RU" dirty="0"/>
              <a:t>Если  есть  план  индивидуальной  работы  с  отстающими  учениками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Если  учитель  2-3  раза  встретился  с  родителями  ученика, сообщая  им  о  его  проблемах  и  успехах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Если  ученик  получает  индивидуальное  задание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 smtClean="0"/>
              <a:t>Оказана помощь  </a:t>
            </a:r>
            <a:r>
              <a:rPr lang="ru-RU" dirty="0"/>
              <a:t>и  консультации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 smtClean="0"/>
              <a:t>Ученик пересажен  </a:t>
            </a:r>
            <a:r>
              <a:rPr lang="ru-RU" dirty="0"/>
              <a:t>с  последних  парт  к  более  сильному  ученику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Если  у  него  проверяются  все  письменные  работы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Если  ему  рассказали  и  показали, как  надо  учить  уроки</a:t>
            </a:r>
            <a:r>
              <a:rPr lang="ru-RU" dirty="0" smtClean="0"/>
              <a:t>.</a:t>
            </a:r>
            <a:r>
              <a:rPr lang="ru-RU" dirty="0"/>
              <a:t> </a:t>
            </a:r>
          </a:p>
          <a:p>
            <a:pPr lvl="0"/>
            <a:r>
              <a:rPr lang="ru-RU" dirty="0"/>
              <a:t>И  спросили  за  четверть  5-6 раз.</a:t>
            </a:r>
          </a:p>
        </p:txBody>
      </p:sp>
    </p:spTree>
    <p:extLst>
      <p:ext uri="{BB962C8B-B14F-4D97-AF65-F5344CB8AC3E}">
        <p14:creationId xmlns:p14="http://schemas.microsoft.com/office/powerpoint/2010/main" val="10092870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484784"/>
            <a:ext cx="8229600" cy="3528392"/>
          </a:xfrm>
        </p:spPr>
        <p:txBody>
          <a:bodyPr/>
          <a:lstStyle/>
          <a:p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46396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31</TotalTime>
  <Words>107</Words>
  <Application>Microsoft Office PowerPoint</Application>
  <PresentationFormat>Экран (4:3)</PresentationFormat>
  <Paragraphs>56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Кнопка</vt:lpstr>
      <vt:lpstr>                   Работа   с  неуспевающими  учащимися </vt:lpstr>
      <vt:lpstr>План  индивидуальной  работы   с  неуспевающими  учащимися</vt:lpstr>
      <vt:lpstr>Единые  требования  к  организации  индивидуальной  работы  с  учащимися </vt:lpstr>
      <vt:lpstr>Причины  неуспеваемости  учащихся</vt:lpstr>
      <vt:lpstr>Причины  неуспеваемости  учащихся</vt:lpstr>
      <vt:lpstr>  Методы  изучения  причин  неуспеваемости   </vt:lpstr>
      <vt:lpstr>  Памятка  учителю  в  работе  с  отстающими  учащимися.   </vt:lpstr>
      <vt:lpstr>Спасибо за внимание!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 с  неуспевающими  учащимися</dc:title>
  <dc:creator>И.В. Бодрова</dc:creator>
  <cp:lastModifiedBy>Fedor Swan</cp:lastModifiedBy>
  <cp:revision>6</cp:revision>
  <dcterms:created xsi:type="dcterms:W3CDTF">2013-01-09T15:08:47Z</dcterms:created>
  <dcterms:modified xsi:type="dcterms:W3CDTF">2020-01-25T14:22:56Z</dcterms:modified>
</cp:coreProperties>
</file>