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0" r:id="rId11"/>
    <p:sldId id="26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D4132F9-60CC-40AB-A037-64B24CF5C19F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CFD8E41-4676-462C-BBE0-D6EC26F1C6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201" y="2132855"/>
            <a:ext cx="5723468" cy="187220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4000" b="1" dirty="0" smtClean="0">
                <a:solidFill>
                  <a:srgbClr val="FF0000"/>
                </a:solidFill>
              </a:rPr>
              <a:t>Конфликтуем 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с </a:t>
            </a:r>
            <a:r>
              <a:rPr lang="ru-RU" sz="4000" b="1" dirty="0">
                <a:solidFill>
                  <a:srgbClr val="FF0000"/>
                </a:solidFill>
              </a:rPr>
              <a:t>учителем правильно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7200" y="4509120"/>
            <a:ext cx="5712179" cy="751502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Бодрова</a:t>
            </a:r>
            <a:r>
              <a:rPr lang="ru-RU" dirty="0" smtClean="0"/>
              <a:t> И.В., зам. директора по ВР</a:t>
            </a:r>
          </a:p>
          <a:p>
            <a:r>
              <a:rPr lang="ru-RU" dirty="0" smtClean="0"/>
              <a:t>МОУ </a:t>
            </a:r>
            <a:r>
              <a:rPr lang="ru-RU" dirty="0" smtClean="0"/>
              <a:t>«</a:t>
            </a:r>
            <a:r>
              <a:rPr lang="ru-RU" dirty="0" err="1" smtClean="0"/>
              <a:t>Жарковская</a:t>
            </a:r>
            <a:r>
              <a:rPr lang="ru-RU" dirty="0" smtClean="0"/>
              <a:t> СОШ №1</a:t>
            </a:r>
            <a:r>
              <a:rPr lang="ru-RU" dirty="0" smtClean="0"/>
              <a:t>»</a:t>
            </a:r>
          </a:p>
          <a:p>
            <a:r>
              <a:rPr lang="ru-RU" smtClean="0"/>
              <a:t>2018г.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72138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11218"/>
          </a:xfrm>
        </p:spPr>
        <p:txBody>
          <a:bodyPr>
            <a:normAutofit/>
          </a:bodyPr>
          <a:lstStyle/>
          <a:p>
            <a:r>
              <a:rPr lang="ru-RU" sz="2800" b="1" dirty="0"/>
              <a:t>Если конфликт не удается разрешить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628800"/>
            <a:ext cx="6984776" cy="439248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Что делать, если учитель со своей стороны не идет навстречу, конфликтует с </a:t>
            </a:r>
            <a:r>
              <a:rPr lang="ru-RU" dirty="0" smtClean="0"/>
              <a:t>родителями?</a:t>
            </a:r>
            <a:endParaRPr lang="ru-RU" dirty="0"/>
          </a:p>
          <a:p>
            <a:r>
              <a:rPr lang="ru-RU" dirty="0"/>
              <a:t>К сожалению, такое тоже бывает. Если построить диалог не удается никаким образом, все это влияет на ребенка и его отношение к школе и учебе — тогда остаются крайние меры: </a:t>
            </a:r>
            <a:endParaRPr lang="ru-RU" dirty="0" smtClean="0"/>
          </a:p>
          <a:p>
            <a:r>
              <a:rPr lang="ru-RU" dirty="0" smtClean="0"/>
              <a:t>привлечение </a:t>
            </a:r>
            <a:r>
              <a:rPr lang="ru-RU" dirty="0"/>
              <a:t>к вопросу администрации или смена педагога. Это можно сделать, переведя ребенка в другой класс или поменяв школу.</a:t>
            </a:r>
          </a:p>
          <a:p>
            <a:r>
              <a:rPr lang="ru-RU" dirty="0"/>
              <a:t>Важно помнить, что </a:t>
            </a:r>
            <a:r>
              <a:rPr lang="ru-RU" dirty="0">
                <a:solidFill>
                  <a:srgbClr val="FF0000"/>
                </a:solidFill>
              </a:rPr>
              <a:t>уход — это действительно крайняя и исключительная мера</a:t>
            </a:r>
            <a:r>
              <a:rPr lang="ru-RU" dirty="0"/>
              <a:t>, которой нельзя пользоваться как палочкой-выручалочкой при возникновении любого недопонимания между родителями, учеником и учителями.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88293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8659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340768"/>
            <a:ext cx="6196405" cy="4382301"/>
          </a:xfrm>
        </p:spPr>
        <p:txBody>
          <a:bodyPr/>
          <a:lstStyle/>
          <a:p>
            <a:pPr algn="ctr"/>
            <a:r>
              <a:rPr lang="ru-RU" dirty="0"/>
              <a:t>Каждому родителю приходится выстраивать взаимодействие с учителями. Как сделать это максимально эффективно, каким образом решать конфликты и зачем вообще это нужно?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89055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Самый лучший учитель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700808"/>
            <a:ext cx="6912768" cy="43204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Однажды на первом собрании </a:t>
            </a:r>
            <a:r>
              <a:rPr lang="ru-RU" dirty="0"/>
              <a:t>перед первым сентября будущая учительница сказала:</a:t>
            </a:r>
          </a:p>
          <a:p>
            <a:pPr algn="just"/>
            <a:r>
              <a:rPr lang="ru-RU" i="1" dirty="0">
                <a:solidFill>
                  <a:srgbClr val="7030A0"/>
                </a:solidFill>
              </a:rPr>
              <a:t>Я попрошу вас об одной вещи. Независимо от того, какое я произвела на вас впечатление, понравилась или нет, придя домой, скажите своему первокласснику: «У тебя будет самый лучший </a:t>
            </a:r>
            <a:r>
              <a:rPr lang="ru-RU" i="1" dirty="0" smtClean="0">
                <a:solidFill>
                  <a:srgbClr val="7030A0"/>
                </a:solidFill>
              </a:rPr>
              <a:t>учитель».</a:t>
            </a:r>
            <a:endParaRPr lang="ru-RU" dirty="0">
              <a:solidFill>
                <a:srgbClr val="7030A0"/>
              </a:solidFill>
            </a:endParaRPr>
          </a:p>
          <a:p>
            <a:pPr algn="just"/>
            <a:r>
              <a:rPr lang="ru-RU" dirty="0"/>
              <a:t>И это действительно очень важные слова для будущего ученика, ведь в лице педагога он должен видеть авторитетного и уважаемого Учителя. Любое обучение в той или иной степени включает в себя элементы принуждения. Хороших результатов в обучении добьется лишь требовательный педагог. А право требовать и принуждать — это право того, кого ценят и уважают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66925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955233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Обесценивание педагогики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340768"/>
            <a:ext cx="7056784" cy="468052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 наше время в обществе возникла очень серьезная проблема: обесценивание личности учителя. Если раньше педагогика — это было призвание, своего рода миссия, то сейчас учитель — это всего лишь наемный </a:t>
            </a:r>
            <a:r>
              <a:rPr lang="ru-RU" dirty="0" smtClean="0"/>
              <a:t>работник.</a:t>
            </a:r>
            <a:endParaRPr lang="ru-RU" dirty="0"/>
          </a:p>
          <a:p>
            <a:r>
              <a:rPr lang="ru-RU" dirty="0"/>
              <a:t>Школьный учитель много кому чего должен, но при этом его права и возможности воздействия на учеников практически свелись к нулю. Поэтому в сложившейся ситуации очень важно участие родителей в деле образования и воспитания школьника.</a:t>
            </a:r>
          </a:p>
          <a:p>
            <a:r>
              <a:rPr lang="ru-RU" dirty="0"/>
              <a:t>Речь идет ни в коем случае не о вмешательстве родителей в учебный процесс, а о поддержке педагога, его авторитета в глазах ребенка.</a:t>
            </a:r>
          </a:p>
          <a:p>
            <a:r>
              <a:rPr lang="ru-RU" dirty="0"/>
              <a:t>Совместная работа учителя и родителей — это фундамент, на который будет опираться школьник. Как сделать его прочным и надежным?</a:t>
            </a:r>
            <a:br>
              <a:rPr lang="ru-RU" dirty="0"/>
            </a:br>
            <a:r>
              <a:rPr lang="ru-RU" dirty="0">
                <a:solidFill>
                  <a:srgbClr val="FF0000"/>
                </a:solidFill>
              </a:rPr>
              <a:t>Два самых важных принципа построения взаимоотношений между родителями и педагогом: уважение и сотрудничество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87860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6965245" cy="120248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Уважение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84784"/>
            <a:ext cx="7056784" cy="4536504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Мы все очень разные, у каждого свои </a:t>
            </a:r>
            <a:r>
              <a:rPr lang="ru-RU" dirty="0" smtClean="0"/>
              <a:t>взгляды, </a:t>
            </a:r>
            <a:r>
              <a:rPr lang="ru-RU" dirty="0"/>
              <a:t>не по всем из них мы согласны, и именно уважение к другому человеку помогает строить конструктивное взаимодействие с ним. Не менее важно прививать такое же отношение и ребенку. Порой мы не замечаем, как в разговоре при ребенке называем педагога «</a:t>
            </a:r>
            <a:r>
              <a:rPr lang="ru-RU" dirty="0" err="1"/>
              <a:t>училка</a:t>
            </a:r>
            <a:r>
              <a:rPr lang="ru-RU" dirty="0"/>
              <a:t>», даем оценочные суждения его личности, выражаем недовольство действиями учителя.</a:t>
            </a:r>
          </a:p>
          <a:p>
            <a:r>
              <a:rPr lang="ru-RU" dirty="0"/>
              <a:t>Ну а раз родители говорят таким образом — то ребенок следом начинает копировать такое отношение и переносить его на свою основную деятельность — учебу.</a:t>
            </a:r>
          </a:p>
          <a:p>
            <a:r>
              <a:rPr lang="ru-RU" dirty="0"/>
              <a:t>Современные дети часто задают неожиданный для родителей вопрос:</a:t>
            </a:r>
          </a:p>
          <a:p>
            <a:r>
              <a:rPr lang="ru-RU" i="1" dirty="0">
                <a:solidFill>
                  <a:srgbClr val="FF0000"/>
                </a:solidFill>
              </a:rPr>
              <a:t>А за что я его должен уважать? Просто за то, что он взрослый?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/>
              <a:t>Это очень непростой вопрос. В нашей культуре уважение к старшим всегда прививалось с пеленок и оспаривать его было не принято. Однако сейчас многое изменилось, и дети мыслят по-другому. Уважение просто так не рождается, его нужно заслужить. У одних педагогов это получается, у других — не </a:t>
            </a:r>
            <a:r>
              <a:rPr lang="ru-RU" dirty="0" smtClean="0"/>
              <a:t>очень.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79377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83226"/>
          </a:xfrm>
        </p:spPr>
        <p:txBody>
          <a:bodyPr/>
          <a:lstStyle/>
          <a:p>
            <a:r>
              <a:rPr lang="ru-RU" b="1" dirty="0"/>
              <a:t>Уважение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700808"/>
            <a:ext cx="7056784" cy="424847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Задача отца и матери — донести ребенку, что независимо от его отношения к педагогу, в школе, как и во всей остальной «взрослой» жизни существует понятие «деловое общение», которое и должно лечь в </a:t>
            </a:r>
            <a:r>
              <a:rPr lang="ru-RU" dirty="0" smtClean="0"/>
              <a:t>основу </a:t>
            </a:r>
            <a:r>
              <a:rPr lang="ru-RU" dirty="0"/>
              <a:t>любого взаимодействия ученика с учителями.</a:t>
            </a:r>
          </a:p>
          <a:p>
            <a:r>
              <a:rPr lang="ru-RU" dirty="0"/>
              <a:t>Нынешнее поколение школьников очень хорошо осведомлено о своих правах и полном отсутствии обязанностей.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то время как у учителя все совершенно наоборот: сегодня он практически лишен возможности каким-либо образом воздействовать на потерявшего границы ученика.</a:t>
            </a:r>
          </a:p>
          <a:p>
            <a:r>
              <a:rPr lang="ru-RU" dirty="0"/>
              <a:t>И здесь на помощь должны прийти родители и их авторитет в глазах ребенка. Таким образом мы подошли ко </a:t>
            </a:r>
            <a:r>
              <a:rPr lang="ru-RU" dirty="0">
                <a:solidFill>
                  <a:srgbClr val="FF0000"/>
                </a:solidFill>
              </a:rPr>
              <a:t>второму принципу, на котором необходимо строить взаимоотношения родителей и педагога: сотрудничество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96505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980727"/>
            <a:ext cx="6965245" cy="64807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Сотрудничество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12776"/>
            <a:ext cx="7056784" cy="4536504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Как родители, так и педагоги должны понимать, что пока ребенок учится в школе, они — одна команда, ведь у них есть общие цели: образование и воспитание школьника, его психологический комфорт, интерес к учебе и хорошая успеваемость. Сотрудничество взрослых повышает воспитательный потенциал каждой из сторон.</a:t>
            </a:r>
          </a:p>
          <a:p>
            <a:r>
              <a:rPr lang="ru-RU" dirty="0"/>
              <a:t>Так, педагог приобретает в лице родителя заинтересованного помощника, а родитель расширяет запас знаний в области психологии и педагогики. Однако случается и по-другому, когда между сторонами возникают разногласия. В принципе, это естественная ситуация в межличностном взаимодействии, конфликта не стоит всячески избегать и бояться.</a:t>
            </a:r>
          </a:p>
          <a:p>
            <a:r>
              <a:rPr lang="ru-RU" dirty="0"/>
              <a:t>Напротив, при первых признаках недопонимания и напряжения необходимо их разрешать. </a:t>
            </a:r>
            <a:r>
              <a:rPr lang="ru-RU" dirty="0">
                <a:solidFill>
                  <a:srgbClr val="FF0000"/>
                </a:solidFill>
              </a:rPr>
              <a:t>Главное — сделать это вовремя и конструктивно.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68063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980729"/>
            <a:ext cx="6965245" cy="72008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Если возник конфликт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12776"/>
            <a:ext cx="6984776" cy="460851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Как вести себя, чтобы преодолеть возникшее недопонимание, конфликт между учителем и родителями:</a:t>
            </a:r>
          </a:p>
          <a:p>
            <a:pPr lvl="0"/>
            <a:r>
              <a:rPr lang="ru-RU" dirty="0"/>
              <a:t>Любые возникшие вопросы нужно решать только </a:t>
            </a:r>
            <a:r>
              <a:rPr lang="ru-RU" b="1" dirty="0">
                <a:solidFill>
                  <a:srgbClr val="FF0000"/>
                </a:solidFill>
              </a:rPr>
              <a:t>с глазу на глаз</a:t>
            </a:r>
            <a:r>
              <a:rPr lang="ru-RU" dirty="0"/>
              <a:t>, никого другого, в том числе ребенка (если этого не требуют конкретные обстоятельства) присутствовать при этом не должно;</a:t>
            </a:r>
          </a:p>
          <a:p>
            <a:pPr lvl="0"/>
            <a:r>
              <a:rPr lang="ru-RU" dirty="0"/>
              <a:t>Если возникли трудности, </a:t>
            </a:r>
            <a:r>
              <a:rPr lang="ru-RU" b="1" dirty="0">
                <a:solidFill>
                  <a:srgbClr val="FF0000"/>
                </a:solidFill>
              </a:rPr>
              <a:t>в первую очередь обратитесь к педагогу напрямую</a:t>
            </a:r>
            <a:r>
              <a:rPr lang="ru-RU" dirty="0"/>
              <a:t>, не привлекая к этому руководство. Это будет свидетельствовать о том, что вы готовы именно решать возникшую ситуацию вместе, а не перекладывать всю ответственность на учителя;</a:t>
            </a:r>
          </a:p>
          <a:p>
            <a:pPr lvl="0"/>
            <a:r>
              <a:rPr lang="ru-RU" dirty="0"/>
              <a:t>Сформулировав проблему, </a:t>
            </a:r>
            <a:r>
              <a:rPr lang="ru-RU" b="1" dirty="0">
                <a:solidFill>
                  <a:srgbClr val="FF0000"/>
                </a:solidFill>
              </a:rPr>
              <a:t>поинтересуйтесь мнением оппонента по данному вопросу</a:t>
            </a:r>
            <a:r>
              <a:rPr lang="ru-RU" dirty="0"/>
              <a:t>: очень вероятно, что он сможет изложить свое, весьма неожиданное видение сложившейся ситуации;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82694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3921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Если возник конфликт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556792"/>
            <a:ext cx="6912768" cy="439248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/>
              <a:t>Разговаривайте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b="1" dirty="0">
                <a:solidFill>
                  <a:srgbClr val="FF0000"/>
                </a:solidFill>
              </a:rPr>
              <a:t>только в спокойном тоне</a:t>
            </a:r>
            <a:r>
              <a:rPr lang="ru-RU" dirty="0"/>
              <a:t>, без наездов и угроз, даже если внутри бушует пожар;</a:t>
            </a:r>
          </a:p>
          <a:p>
            <a:pPr lvl="0"/>
            <a:r>
              <a:rPr lang="ru-RU" dirty="0"/>
              <a:t>Помните, что </a:t>
            </a:r>
            <a:r>
              <a:rPr lang="ru-RU" b="1" dirty="0">
                <a:solidFill>
                  <a:srgbClr val="FF0000"/>
                </a:solidFill>
              </a:rPr>
              <a:t>цель разговора с педагогом — найти решение проблемы</a:t>
            </a:r>
            <a:r>
              <a:rPr lang="ru-RU" dirty="0"/>
              <a:t>. Исходя из этого и стройте ваш диалог. Он должен быть открытым — высказаться и выслушать друг друга необходимо обеим сторонам, чтобы затем проанализировать ситуацию и найти общую цель и способы ее достижения.</a:t>
            </a:r>
          </a:p>
          <a:p>
            <a:pPr lvl="0"/>
            <a:r>
              <a:rPr lang="ru-RU" dirty="0"/>
              <a:t>Очень важно не только найти выход из конфликта, но и </a:t>
            </a:r>
            <a:r>
              <a:rPr lang="ru-RU" dirty="0">
                <a:solidFill>
                  <a:srgbClr val="FF0000"/>
                </a:solidFill>
              </a:rPr>
              <a:t>сделать выводы на будущее</a:t>
            </a:r>
            <a:r>
              <a:rPr lang="ru-RU" dirty="0"/>
              <a:t>: что сделать, чтобы не наступить на те же грабли в будущем.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02644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24</TotalTime>
  <Words>817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Кнопка</vt:lpstr>
      <vt:lpstr>  Конфликтуем  с учителем правильно </vt:lpstr>
      <vt:lpstr>Слайд 2</vt:lpstr>
      <vt:lpstr>Самый лучший учитель </vt:lpstr>
      <vt:lpstr>Обесценивание педагогики </vt:lpstr>
      <vt:lpstr>Уважение </vt:lpstr>
      <vt:lpstr>Уважение</vt:lpstr>
      <vt:lpstr>Сотрудничество </vt:lpstr>
      <vt:lpstr>Если возник конфликт </vt:lpstr>
      <vt:lpstr>Если возник конфликт</vt:lpstr>
      <vt:lpstr>Если конфликт не удается разрешить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Конфликтуем  с учителем правильно</dc:title>
  <dc:creator>И.В. Бодрова</dc:creator>
  <cp:lastModifiedBy>СОШ1</cp:lastModifiedBy>
  <cp:revision>4</cp:revision>
  <dcterms:created xsi:type="dcterms:W3CDTF">2019-03-20T18:47:21Z</dcterms:created>
  <dcterms:modified xsi:type="dcterms:W3CDTF">2020-01-24T13:36:28Z</dcterms:modified>
</cp:coreProperties>
</file>