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69" r:id="rId4"/>
    <p:sldId id="270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6364" autoAdjust="0"/>
  </p:normalViewPr>
  <p:slideViewPr>
    <p:cSldViewPr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2FC13-FF7D-4499-A920-099BFAD6B9A0}" type="datetimeFigureOut">
              <a:rPr lang="ru-RU" smtClean="0"/>
              <a:pPr/>
              <a:t>25.01.2020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C6030-5716-4F6A-981B-47FF4C2E7A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248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C6030-5716-4F6A-981B-47FF4C2E7A64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095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C6030-5716-4F6A-981B-47FF4C2E7A64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624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CDB25-6922-4367-81E3-73907EAAF716}" type="datetimeFigureOut">
              <a:rPr lang="ru-RU" smtClean="0"/>
              <a:pPr/>
              <a:t>25.01.2020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FD168-F7EE-42AD-A3FA-0D906ECF65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CDB25-6922-4367-81E3-73907EAAF716}" type="datetimeFigureOut">
              <a:rPr lang="ru-RU" smtClean="0"/>
              <a:pPr/>
              <a:t>25.01.2020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FD168-F7EE-42AD-A3FA-0D906ECF6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CDB25-6922-4367-81E3-73907EAAF716}" type="datetimeFigureOut">
              <a:rPr lang="ru-RU" smtClean="0"/>
              <a:pPr/>
              <a:t>25.01.2020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FD168-F7EE-42AD-A3FA-0D906ECF6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CDB25-6922-4367-81E3-73907EAAF716}" type="datetimeFigureOut">
              <a:rPr lang="ru-RU" smtClean="0"/>
              <a:pPr/>
              <a:t>25.01.2020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FD168-F7EE-42AD-A3FA-0D906ECF65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CDB25-6922-4367-81E3-73907EAAF716}" type="datetimeFigureOut">
              <a:rPr lang="ru-RU" smtClean="0"/>
              <a:pPr/>
              <a:t>25.01.2020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FD168-F7EE-42AD-A3FA-0D906ECF6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CDB25-6922-4367-81E3-73907EAAF716}" type="datetimeFigureOut">
              <a:rPr lang="ru-RU" smtClean="0"/>
              <a:pPr/>
              <a:t>25.01.2020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FD168-F7EE-42AD-A3FA-0D906ECF65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CDB25-6922-4367-81E3-73907EAAF716}" type="datetimeFigureOut">
              <a:rPr lang="ru-RU" smtClean="0"/>
              <a:pPr/>
              <a:t>25.01.2020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FD168-F7EE-42AD-A3FA-0D906ECF65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CDB25-6922-4367-81E3-73907EAAF716}" type="datetimeFigureOut">
              <a:rPr lang="ru-RU" smtClean="0"/>
              <a:pPr/>
              <a:t>25.01.2020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FD168-F7EE-42AD-A3FA-0D906ECF6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CDB25-6922-4367-81E3-73907EAAF716}" type="datetimeFigureOut">
              <a:rPr lang="ru-RU" smtClean="0"/>
              <a:pPr/>
              <a:t>25.01.2020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FD168-F7EE-42AD-A3FA-0D906ECF6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CDB25-6922-4367-81E3-73907EAAF716}" type="datetimeFigureOut">
              <a:rPr lang="ru-RU" smtClean="0"/>
              <a:pPr/>
              <a:t>25.01.2020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FD168-F7EE-42AD-A3FA-0D906ECF6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CDB25-6922-4367-81E3-73907EAAF716}" type="datetimeFigureOut">
              <a:rPr lang="ru-RU" smtClean="0"/>
              <a:pPr/>
              <a:t>25.01.2020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FD168-F7EE-42AD-A3FA-0D906ECF65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ECDB25-6922-4367-81E3-73907EAAF716}" type="datetimeFigureOut">
              <a:rPr lang="ru-RU" smtClean="0"/>
              <a:pPr/>
              <a:t>25.01.2020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2BFD168-F7EE-42AD-A3FA-0D906ECF6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79854" y="4941168"/>
            <a:ext cx="5637010" cy="151216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dirty="0" smtClean="0"/>
              <a:t>Круглый стол для родителей</a:t>
            </a:r>
          </a:p>
          <a:p>
            <a:pPr algn="ctr"/>
            <a:r>
              <a:rPr lang="ru-RU" b="1" dirty="0" err="1" smtClean="0"/>
              <a:t>Бодрова</a:t>
            </a:r>
            <a:r>
              <a:rPr lang="ru-RU" b="1" dirty="0" smtClean="0"/>
              <a:t> И.В., зам. директора по ВР</a:t>
            </a:r>
          </a:p>
          <a:p>
            <a:pPr algn="ctr"/>
            <a:r>
              <a:rPr lang="ru-RU" b="1" dirty="0" smtClean="0"/>
              <a:t>МОУ «</a:t>
            </a:r>
            <a:r>
              <a:rPr lang="ru-RU" b="1" dirty="0" err="1" smtClean="0"/>
              <a:t>Жарковская</a:t>
            </a:r>
            <a:r>
              <a:rPr lang="ru-RU" b="1" dirty="0" smtClean="0"/>
              <a:t> СОШ №1»</a:t>
            </a:r>
          </a:p>
          <a:p>
            <a:pPr algn="ctr"/>
            <a:r>
              <a:rPr lang="ru-RU" b="1" dirty="0" smtClean="0"/>
              <a:t>2017-2018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6000" b="1" dirty="0" smtClean="0"/>
              <a:t> Успешный родитель</a:t>
            </a:r>
            <a:r>
              <a:rPr lang="ru-RU" sz="6000" dirty="0"/>
              <a:t/>
            </a:r>
            <a:br>
              <a:rPr lang="ru-RU" sz="6000" dirty="0"/>
            </a:br>
            <a:endParaRPr lang="ru-RU" sz="6000" b="0" dirty="0"/>
          </a:p>
        </p:txBody>
      </p:sp>
      <p:pic>
        <p:nvPicPr>
          <p:cNvPr id="1028" name="Picture 4" descr="F:\кс успех\bilmenizgerek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362" y="403760"/>
            <a:ext cx="3652218" cy="237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37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Формула закона семьи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404665"/>
            <a:ext cx="8784976" cy="16561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/>
              <a:t> </a:t>
            </a:r>
            <a:r>
              <a:rPr lang="ru-RU" sz="4000" dirty="0"/>
              <a:t>Закон семьи</a:t>
            </a:r>
            <a:r>
              <a:rPr lang="ru-RU" sz="4000" dirty="0" smtClean="0"/>
              <a:t>:</a:t>
            </a:r>
          </a:p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sz="2400" dirty="0"/>
              <a:t>ед. тр. (1) + </a:t>
            </a:r>
            <a:r>
              <a:rPr lang="ru-RU" sz="2400" dirty="0" err="1"/>
              <a:t>зн</a:t>
            </a:r>
            <a:r>
              <a:rPr lang="ru-RU" sz="2400" dirty="0"/>
              <a:t>. </a:t>
            </a:r>
            <a:r>
              <a:rPr lang="ru-RU" sz="2400" dirty="0" err="1"/>
              <a:t>похв</a:t>
            </a:r>
            <a:r>
              <a:rPr lang="ru-RU" sz="2400" dirty="0"/>
              <a:t>. (2) + тр. уч. (3) + разд. благ (4).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060848"/>
            <a:ext cx="3382963" cy="211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492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085184"/>
            <a:ext cx="7027183" cy="1080120"/>
          </a:xfrm>
        </p:spPr>
        <p:txBody>
          <a:bodyPr/>
          <a:lstStyle/>
          <a:p>
            <a:r>
              <a:rPr lang="ru-RU" b="1" dirty="0" smtClean="0"/>
              <a:t>Формула закона семьи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60647"/>
            <a:ext cx="8496944" cy="422562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/>
              <a:t>1-й </a:t>
            </a:r>
            <a:r>
              <a:rPr lang="ru-RU" dirty="0" smtClean="0"/>
              <a:t>закон </a:t>
            </a:r>
          </a:p>
          <a:p>
            <a:pPr marL="0" indent="0">
              <a:buNone/>
            </a:pPr>
            <a:r>
              <a:rPr lang="ru-RU" dirty="0" smtClean="0"/>
              <a:t>Закон </a:t>
            </a:r>
            <a:r>
              <a:rPr lang="ru-RU" dirty="0"/>
              <a:t>единства требований отца и матери, предъявляемых ребёнку.</a:t>
            </a:r>
          </a:p>
          <a:p>
            <a:pPr marL="0" indent="0" algn="ctr">
              <a:buNone/>
            </a:pPr>
            <a:r>
              <a:rPr lang="ru-RU" dirty="0" smtClean="0"/>
              <a:t>2-й</a:t>
            </a:r>
            <a:r>
              <a:rPr lang="ru-RU" dirty="0"/>
              <a:t> </a:t>
            </a:r>
            <a:r>
              <a:rPr lang="ru-RU" dirty="0" smtClean="0"/>
              <a:t>закон </a:t>
            </a:r>
          </a:p>
          <a:p>
            <a:pPr marL="0" indent="0">
              <a:buNone/>
            </a:pPr>
            <a:r>
              <a:rPr lang="ru-RU" dirty="0" smtClean="0"/>
              <a:t>Закон </a:t>
            </a:r>
            <a:r>
              <a:rPr lang="ru-RU" dirty="0"/>
              <a:t>значимости похвалы для ребёнка.</a:t>
            </a:r>
          </a:p>
          <a:p>
            <a:pPr marL="0" indent="0" algn="ctr">
              <a:buNone/>
            </a:pPr>
            <a:r>
              <a:rPr lang="ru-RU" dirty="0" smtClean="0"/>
              <a:t>3-й</a:t>
            </a:r>
            <a:r>
              <a:rPr lang="ru-RU" dirty="0"/>
              <a:t> </a:t>
            </a:r>
            <a:r>
              <a:rPr lang="ru-RU" dirty="0" smtClean="0"/>
              <a:t>закон </a:t>
            </a:r>
          </a:p>
          <a:p>
            <a:pPr marL="0" indent="0">
              <a:buNone/>
            </a:pPr>
            <a:r>
              <a:rPr lang="ru-RU" dirty="0" smtClean="0"/>
              <a:t>Закон </a:t>
            </a:r>
            <a:r>
              <a:rPr lang="ru-RU" dirty="0"/>
              <a:t>трудового участия каждого члена семьи в жизни всей семьи.</a:t>
            </a:r>
          </a:p>
          <a:p>
            <a:pPr marL="0" indent="0" algn="ctr">
              <a:buNone/>
            </a:pPr>
            <a:r>
              <a:rPr lang="ru-RU" dirty="0" smtClean="0"/>
              <a:t>4-й</a:t>
            </a:r>
            <a:r>
              <a:rPr lang="ru-RU" dirty="0"/>
              <a:t> </a:t>
            </a:r>
            <a:r>
              <a:rPr lang="ru-RU" dirty="0" smtClean="0"/>
              <a:t>закон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Закон разделения в равной мере материальных и моральных благ между взрослыми и детьми. </a:t>
            </a:r>
          </a:p>
        </p:txBody>
      </p:sp>
      <p:pic>
        <p:nvPicPr>
          <p:cNvPr id="8195" name="Picture 3" descr="F:\кс успех\z17825714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25144"/>
            <a:ext cx="2376264" cy="185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84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3717032"/>
            <a:ext cx="5184576" cy="1798136"/>
          </a:xfrm>
        </p:spPr>
        <p:txBody>
          <a:bodyPr>
            <a:normAutofit/>
          </a:bodyPr>
          <a:lstStyle/>
          <a:p>
            <a:r>
              <a:rPr lang="ru-RU" dirty="0" smtClean="0"/>
              <a:t>Важный фактор </a:t>
            </a:r>
            <a:r>
              <a:rPr lang="ru-RU" dirty="0"/>
              <a:t>при воспитании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60648"/>
            <a:ext cx="8568952" cy="394559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/>
              <a:t>Наиболее важным фактором при воспитании детей является </a:t>
            </a:r>
            <a:r>
              <a:rPr lang="ru-RU" sz="3200" i="1" u="sng" dirty="0"/>
              <a:t>количество и качество любви</a:t>
            </a:r>
            <a:r>
              <a:rPr lang="ru-RU" sz="3200" dirty="0"/>
              <a:t>, которую они получают в семье. Ваш ребенок тем или иным образом спрашивает вас</a:t>
            </a:r>
            <a:r>
              <a:rPr lang="ru-RU" sz="3200" u="sng" dirty="0"/>
              <a:t>: </a:t>
            </a:r>
            <a:r>
              <a:rPr lang="ru-RU" sz="3200" i="1" u="sng" dirty="0"/>
              <a:t>«Ты меня любишь?» </a:t>
            </a:r>
            <a:r>
              <a:rPr lang="ru-RU" sz="3200" dirty="0"/>
              <a:t>Единственная разница в том, </a:t>
            </a:r>
            <a:r>
              <a:rPr lang="ru-RU" sz="3200" i="1" u="sng" dirty="0"/>
              <a:t>как</a:t>
            </a:r>
            <a:r>
              <a:rPr lang="ru-RU" sz="3200" dirty="0"/>
              <a:t> вы отвечаете.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10242" name="Picture 2" descr="F:\кс успех\Poltergeist-Madison-and-the-TV-people-960x5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81128"/>
            <a:ext cx="3689847" cy="2075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41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16632"/>
            <a:ext cx="8496944" cy="408960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4000" dirty="0"/>
              <a:t>Успешный родитель </a:t>
            </a:r>
            <a:endParaRPr lang="ru-RU" sz="4000" dirty="0" smtClean="0"/>
          </a:p>
          <a:p>
            <a:pPr marL="0" indent="0" algn="ctr">
              <a:buNone/>
            </a:pPr>
            <a:r>
              <a:rPr lang="ru-RU" sz="4000" dirty="0" smtClean="0"/>
              <a:t>– </a:t>
            </a:r>
            <a:r>
              <a:rPr lang="ru-RU" sz="4000" dirty="0"/>
              <a:t>это тот родитель, </a:t>
            </a:r>
            <a:endParaRPr lang="ru-RU" sz="4000" dirty="0" smtClean="0"/>
          </a:p>
          <a:p>
            <a:pPr marL="0" indent="0" algn="ctr">
              <a:buNone/>
            </a:pPr>
            <a:r>
              <a:rPr lang="ru-RU" sz="4000" dirty="0" smtClean="0"/>
              <a:t>кто </a:t>
            </a:r>
            <a:r>
              <a:rPr lang="ru-RU" sz="4000" dirty="0"/>
              <a:t>отвечает на этот вопрос, </a:t>
            </a:r>
            <a:endParaRPr lang="ru-RU" sz="4000" dirty="0" smtClean="0"/>
          </a:p>
          <a:p>
            <a:pPr marL="0" indent="0" algn="ctr">
              <a:buNone/>
            </a:pPr>
            <a:r>
              <a:rPr lang="ru-RU" sz="4000" dirty="0" smtClean="0"/>
              <a:t>говоря </a:t>
            </a:r>
            <a:r>
              <a:rPr lang="ru-RU" sz="4000" dirty="0"/>
              <a:t>ребенку любым способом «Да, я действительно тебя люблю!». </a:t>
            </a:r>
          </a:p>
        </p:txBody>
      </p:sp>
      <p:pic>
        <p:nvPicPr>
          <p:cNvPr id="11267" name="Picture 3" descr="F:\кс успех\naskolk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933056"/>
            <a:ext cx="4032448" cy="268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7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404664"/>
            <a:ext cx="8424936" cy="302433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3600" dirty="0" smtClean="0"/>
              <a:t>Желаем </a:t>
            </a:r>
            <a:r>
              <a:rPr lang="ru-RU" sz="3600" dirty="0"/>
              <a:t>вам успехов </a:t>
            </a:r>
            <a:endParaRPr lang="ru-RU" sz="3600" dirty="0" smtClean="0"/>
          </a:p>
          <a:p>
            <a:pPr marL="0" indent="0" algn="ctr">
              <a:buNone/>
            </a:pPr>
            <a:r>
              <a:rPr lang="ru-RU" sz="3600" dirty="0" smtClean="0"/>
              <a:t>в </a:t>
            </a:r>
            <a:r>
              <a:rPr lang="ru-RU" sz="3600" dirty="0"/>
              <a:t>воспитании ваших детей.  </a:t>
            </a:r>
            <a:endParaRPr lang="ru-RU" sz="3600" dirty="0" smtClean="0"/>
          </a:p>
          <a:p>
            <a:pPr marL="0" indent="0" algn="ctr">
              <a:buNone/>
            </a:pPr>
            <a:r>
              <a:rPr lang="ru-RU" sz="3600" dirty="0" smtClean="0"/>
              <a:t>Любите </a:t>
            </a:r>
            <a:r>
              <a:rPr lang="ru-RU" sz="3600" dirty="0"/>
              <a:t>их, </a:t>
            </a:r>
            <a:endParaRPr lang="ru-RU" sz="3600" dirty="0" smtClean="0"/>
          </a:p>
          <a:p>
            <a:pPr marL="0" indent="0" algn="ctr">
              <a:buNone/>
            </a:pPr>
            <a:r>
              <a:rPr lang="ru-RU" sz="3600" dirty="0" smtClean="0"/>
              <a:t>и </a:t>
            </a:r>
            <a:r>
              <a:rPr lang="ru-RU" sz="3600" dirty="0"/>
              <a:t>будьте любимы ими. </a:t>
            </a:r>
            <a:endParaRPr lang="ru-RU" sz="3600" dirty="0" smtClean="0"/>
          </a:p>
          <a:p>
            <a:pPr marL="0" indent="0" algn="ctr">
              <a:buNone/>
            </a:pPr>
            <a:r>
              <a:rPr lang="ru-RU" sz="3600" dirty="0" smtClean="0"/>
              <a:t>Ведь </a:t>
            </a:r>
            <a:r>
              <a:rPr lang="ru-RU" sz="3600" dirty="0"/>
              <a:t>дети любят безусловной любовью, </a:t>
            </a:r>
            <a:endParaRPr lang="ru-RU" sz="3600" dirty="0" smtClean="0"/>
          </a:p>
          <a:p>
            <a:pPr marL="0" indent="0" algn="ctr">
              <a:buNone/>
            </a:pPr>
            <a:r>
              <a:rPr lang="ru-RU" sz="3600" dirty="0" smtClean="0"/>
              <a:t>ответьте </a:t>
            </a:r>
            <a:r>
              <a:rPr lang="ru-RU" sz="3600" dirty="0"/>
              <a:t>им тем же!</a:t>
            </a:r>
          </a:p>
          <a:p>
            <a:endParaRPr lang="ru-RU" dirty="0"/>
          </a:p>
        </p:txBody>
      </p:sp>
      <p:pic>
        <p:nvPicPr>
          <p:cNvPr id="12294" name="Picture 6" descr="C:\Users\И.В. Бодрова\Desktop\OACS_Foundation_Christian_family_s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1008"/>
            <a:ext cx="464451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31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  <p:pic>
        <p:nvPicPr>
          <p:cNvPr id="13314" name="Picture 2" descr="F:\кс успех\cnoxn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55763"/>
            <a:ext cx="7620000" cy="414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93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692696"/>
            <a:ext cx="4464496" cy="56487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/>
              <a:t>Цель: </a:t>
            </a:r>
          </a:p>
          <a:p>
            <a:pPr marL="0" indent="0">
              <a:buNone/>
            </a:pPr>
            <a:r>
              <a:rPr lang="ru-RU" sz="2800" dirty="0" smtClean="0"/>
              <a:t>Совершенствование </a:t>
            </a:r>
            <a:r>
              <a:rPr lang="ru-RU" sz="2800" dirty="0"/>
              <a:t>чувства </a:t>
            </a:r>
            <a:r>
              <a:rPr lang="ru-RU" sz="2800" dirty="0" err="1"/>
              <a:t>родительства</a:t>
            </a:r>
            <a:r>
              <a:rPr lang="ru-RU" sz="2800" dirty="0"/>
              <a:t> (любви, ответственности); 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повышение </a:t>
            </a:r>
            <a:r>
              <a:rPr lang="ru-RU" sz="2800" dirty="0"/>
              <a:t>педагогической компетентности родителей в вопросах воспитания </a:t>
            </a:r>
            <a:r>
              <a:rPr lang="ru-RU" sz="2800" dirty="0" smtClean="0"/>
              <a:t>ребенка.</a:t>
            </a:r>
            <a:endParaRPr lang="ru-RU" sz="2800" dirty="0"/>
          </a:p>
          <a:p>
            <a:endParaRPr lang="ru-RU" dirty="0"/>
          </a:p>
        </p:txBody>
      </p:sp>
      <p:pic>
        <p:nvPicPr>
          <p:cNvPr id="2051" name="Picture 3" descr="F:\кс успех\2ztYdKElzt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89040"/>
            <a:ext cx="3825478" cy="2552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16016" y="548680"/>
            <a:ext cx="382547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Детство – это цветущий луг, </a:t>
            </a:r>
          </a:p>
          <a:p>
            <a:pPr algn="r"/>
            <a:r>
              <a:rPr lang="ru-RU" dirty="0" smtClean="0"/>
              <a:t>залитый солнцем, </a:t>
            </a:r>
          </a:p>
          <a:p>
            <a:pPr algn="r"/>
            <a:r>
              <a:rPr lang="ru-RU" dirty="0" smtClean="0"/>
              <a:t>по которому бежишь без оглядки </a:t>
            </a:r>
          </a:p>
          <a:p>
            <a:pPr algn="r"/>
            <a:r>
              <a:rPr lang="ru-RU" dirty="0" smtClean="0"/>
              <a:t>к далекому горизонту. </a:t>
            </a:r>
          </a:p>
          <a:p>
            <a:pPr algn="r"/>
            <a:r>
              <a:rPr lang="ru-RU" dirty="0" smtClean="0"/>
              <a:t>И как важно,</a:t>
            </a:r>
          </a:p>
          <a:p>
            <a:pPr algn="r"/>
            <a:r>
              <a:rPr lang="ru-RU" dirty="0" smtClean="0"/>
              <a:t> чтобы рядом с тобой был </a:t>
            </a:r>
          </a:p>
          <a:p>
            <a:pPr algn="r"/>
            <a:r>
              <a:rPr lang="ru-RU" dirty="0" smtClean="0"/>
              <a:t>любящий опытный поводырь.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082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кс успех\0_d2906_f9d68a6d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86545"/>
            <a:ext cx="7958018" cy="479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94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404664"/>
            <a:ext cx="8208912" cy="3801576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3200" dirty="0"/>
              <a:t>Мы - люди разных профессий, </a:t>
            </a:r>
            <a:endParaRPr lang="ru-RU" sz="3200" dirty="0" smtClean="0"/>
          </a:p>
          <a:p>
            <a:pPr marL="45720" indent="0" algn="ctr">
              <a:buNone/>
            </a:pPr>
            <a:r>
              <a:rPr lang="ru-RU" sz="3200" dirty="0" smtClean="0"/>
              <a:t>но </a:t>
            </a:r>
            <a:r>
              <a:rPr lang="ru-RU" sz="3200" dirty="0"/>
              <a:t>главная из них </a:t>
            </a:r>
            <a:r>
              <a:rPr lang="ru-RU" sz="3200" dirty="0" smtClean="0"/>
              <a:t>– родитель</a:t>
            </a:r>
            <a:r>
              <a:rPr lang="ru-RU" sz="3200" dirty="0"/>
              <a:t>!</a:t>
            </a:r>
          </a:p>
          <a:p>
            <a:pPr marL="45720" indent="0" algn="ctr">
              <a:buNone/>
            </a:pPr>
            <a:r>
              <a:rPr lang="ru-RU" sz="3200" dirty="0"/>
              <a:t>Как и в любой профессии, в ней тоже необходимы знания, умения и навыки, а главное – желание быть хорошим родителем.</a:t>
            </a:r>
          </a:p>
          <a:p>
            <a:endParaRPr lang="ru-RU" dirty="0"/>
          </a:p>
        </p:txBody>
      </p:sp>
      <p:pic>
        <p:nvPicPr>
          <p:cNvPr id="15362" name="Picture 2" descr="F:\кс успех\8212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97160"/>
            <a:ext cx="2890640" cy="191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F:\кс успех\ahjN_ciEC4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861048"/>
            <a:ext cx="31750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F:\кс успех\1442481833general_pages_17_September_2015_i17185_odarennye_deti_posetili_tvorcheskie_masterski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805" y="4653136"/>
            <a:ext cx="3137968" cy="209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97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797152"/>
            <a:ext cx="6512511" cy="718016"/>
          </a:xfrm>
        </p:spPr>
        <p:txBody>
          <a:bodyPr/>
          <a:lstStyle/>
          <a:p>
            <a:r>
              <a:rPr lang="ru-RU" dirty="0" smtClean="0"/>
              <a:t>Родителями не рождаются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/>
              <a:t>Никто  из нас не рождается с навыками успешной родительской деятельности, однако многие хотят быть самыми лучшими родителями. Каким должен быть хороший, успешный во всех смыслах этого слова родитель?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157190"/>
            <a:ext cx="2594099" cy="144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986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</a:t>
            </a:r>
            <a:r>
              <a:rPr lang="ru-RU" dirty="0"/>
              <a:t>значит для вас  слово «родитель</a:t>
            </a:r>
            <a:r>
              <a:rPr lang="ru-RU" dirty="0" smtClean="0"/>
              <a:t>»?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692696"/>
            <a:ext cx="6400800" cy="34747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dirty="0"/>
              <a:t>Вспомните своих родителей и ответьте  каждый для себя на следующие вопросы</a:t>
            </a:r>
            <a:r>
              <a:rPr lang="ru-RU" sz="3200" dirty="0" smtClean="0"/>
              <a:t>:</a:t>
            </a:r>
          </a:p>
          <a:p>
            <a:pPr marL="0" indent="0">
              <a:buNone/>
            </a:pPr>
            <a:r>
              <a:rPr lang="ru-RU" sz="3200" dirty="0" smtClean="0"/>
              <a:t> </a:t>
            </a:r>
            <a:r>
              <a:rPr lang="ru-RU" sz="3200" dirty="0"/>
              <a:t>«Кем были для меня мои родители</a:t>
            </a:r>
            <a:r>
              <a:rPr lang="ru-RU" sz="3200" dirty="0" smtClean="0"/>
              <a:t>?»,</a:t>
            </a:r>
          </a:p>
          <a:p>
            <a:pPr marL="0" indent="0">
              <a:buNone/>
            </a:pPr>
            <a:r>
              <a:rPr lang="ru-RU" sz="3200" dirty="0" smtClean="0"/>
              <a:t> </a:t>
            </a:r>
            <a:r>
              <a:rPr lang="ru-RU" sz="3200" dirty="0"/>
              <a:t>«Кем  хочу быть я для своего ребенка</a:t>
            </a:r>
            <a:r>
              <a:rPr lang="ru-RU" sz="3200" dirty="0" smtClean="0"/>
              <a:t>?»</a:t>
            </a:r>
            <a:endParaRPr lang="ru-RU" sz="3200" dirty="0"/>
          </a:p>
        </p:txBody>
      </p:sp>
      <p:pic>
        <p:nvPicPr>
          <p:cNvPr id="4098" name="Picture 2" descr="F:\кс успех\_131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" y="4772024"/>
            <a:ext cx="2433769" cy="182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05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3068960"/>
            <a:ext cx="7622232" cy="2446208"/>
          </a:xfrm>
        </p:spPr>
        <p:txBody>
          <a:bodyPr/>
          <a:lstStyle/>
          <a:p>
            <a:r>
              <a:rPr lang="ru-RU" b="1" dirty="0"/>
              <a:t>«Три волшебные «Р»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731520"/>
            <a:ext cx="8712968" cy="3474720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ru-RU" sz="2800" dirty="0" smtClean="0"/>
              <a:t>«</a:t>
            </a:r>
            <a:r>
              <a:rPr lang="ru-RU" sz="2800" dirty="0"/>
              <a:t>Родитель умеет</a:t>
            </a:r>
            <a:r>
              <a:rPr lang="ru-RU" sz="2800" dirty="0" smtClean="0"/>
              <a:t>…»</a:t>
            </a:r>
            <a:endParaRPr lang="ru-RU" sz="2800" dirty="0"/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sz="2800" dirty="0" smtClean="0"/>
              <a:t>«Родителю </a:t>
            </a:r>
            <a:r>
              <a:rPr lang="ru-RU" sz="2800" dirty="0"/>
              <a:t>можно</a:t>
            </a:r>
            <a:r>
              <a:rPr lang="ru-RU" sz="2800" dirty="0" smtClean="0"/>
              <a:t>…»</a:t>
            </a:r>
            <a:r>
              <a:rPr lang="ru-RU" sz="2800" dirty="0"/>
              <a:t> </a:t>
            </a:r>
            <a:endParaRPr lang="ru-RU" sz="2800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sz="2800" dirty="0" smtClean="0"/>
              <a:t>«</a:t>
            </a:r>
            <a:r>
              <a:rPr lang="ru-RU" sz="2800" dirty="0"/>
              <a:t>Родителем может быть (какой человек</a:t>
            </a:r>
            <a:r>
              <a:rPr lang="ru-RU" sz="2800" dirty="0" smtClean="0"/>
              <a:t>)?» </a:t>
            </a:r>
          </a:p>
          <a:p>
            <a:pPr marL="0" indent="0" algn="ctr">
              <a:buNone/>
            </a:pPr>
            <a:r>
              <a:rPr lang="ru-RU" sz="2800" dirty="0" smtClean="0"/>
              <a:t> Зачем </a:t>
            </a:r>
            <a:r>
              <a:rPr lang="ru-RU" sz="2800" dirty="0"/>
              <a:t>родитель ребенку</a:t>
            </a:r>
            <a:r>
              <a:rPr lang="ru-RU" sz="2800" dirty="0" smtClean="0"/>
              <a:t>?</a:t>
            </a:r>
            <a:endParaRPr lang="ru-RU" sz="2800" dirty="0"/>
          </a:p>
        </p:txBody>
      </p:sp>
      <p:pic>
        <p:nvPicPr>
          <p:cNvPr id="5123" name="Picture 3" descr="F:\кс успех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858" y="4437112"/>
            <a:ext cx="3067310" cy="206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3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значит быть родителем?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731520"/>
            <a:ext cx="8208912" cy="34747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/>
              <a:t>Быть родителем </a:t>
            </a:r>
            <a:endParaRPr lang="ru-RU" sz="3200" dirty="0" smtClean="0"/>
          </a:p>
          <a:p>
            <a:pPr marL="0" indent="0" algn="ctr">
              <a:buNone/>
            </a:pPr>
            <a:r>
              <a:rPr lang="ru-RU" sz="3200" dirty="0" smtClean="0"/>
              <a:t> </a:t>
            </a:r>
            <a:r>
              <a:rPr lang="ru-RU" sz="3200" dirty="0"/>
              <a:t>– это не только большое счастье, </a:t>
            </a:r>
            <a:endParaRPr lang="ru-RU" sz="3200" dirty="0" smtClean="0"/>
          </a:p>
          <a:p>
            <a:pPr marL="0" indent="0" algn="ctr">
              <a:buNone/>
            </a:pPr>
            <a:r>
              <a:rPr lang="ru-RU" sz="3200" dirty="0" smtClean="0"/>
              <a:t>но </a:t>
            </a:r>
            <a:r>
              <a:rPr lang="ru-RU" sz="3200" dirty="0"/>
              <a:t>и огромная ответственность</a:t>
            </a:r>
            <a:r>
              <a:rPr lang="ru-RU" sz="3200" dirty="0" smtClean="0"/>
              <a:t>,</a:t>
            </a:r>
          </a:p>
          <a:p>
            <a:pPr marL="0" indent="0" algn="ctr">
              <a:buNone/>
            </a:pPr>
            <a:r>
              <a:rPr lang="ru-RU" sz="3200" dirty="0" smtClean="0"/>
              <a:t> </a:t>
            </a:r>
            <a:r>
              <a:rPr lang="ru-RU" sz="3200" dirty="0"/>
              <a:t>которую может принять на себя взрослый человек.</a:t>
            </a:r>
          </a:p>
        </p:txBody>
      </p:sp>
      <p:pic>
        <p:nvPicPr>
          <p:cNvPr id="6146" name="Picture 2" descr="F:\кс успех\12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25144"/>
            <a:ext cx="2843808" cy="189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74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4653136"/>
            <a:ext cx="5328591" cy="1440160"/>
          </a:xfrm>
        </p:spPr>
        <p:txBody>
          <a:bodyPr/>
          <a:lstStyle/>
          <a:p>
            <a:r>
              <a:rPr lang="ru-RU" dirty="0" smtClean="0"/>
              <a:t>Хорошие родители – это…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332656"/>
            <a:ext cx="8208912" cy="46085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Родительское отношение к ребенку во многом определяет его дальнейшую судьбу.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Хорошая </a:t>
            </a:r>
            <a:r>
              <a:rPr lang="ru-RU" dirty="0"/>
              <a:t>мать - это мать, уделяющая ребенку достаточно много внимания (полная самоотдача).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Хороший </a:t>
            </a:r>
            <a:r>
              <a:rPr lang="ru-RU" dirty="0"/>
              <a:t>отец - это не обязательно отец, который много времени проводит с ребенком, а отец, который проводит это время содержательно, качественно</a:t>
            </a:r>
            <a:r>
              <a:rPr lang="ru-RU" dirty="0" smtClean="0"/>
              <a:t>.</a:t>
            </a:r>
          </a:p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dirty="0"/>
              <a:t>Поэтому современная отговорка занятостью родителей - это выражение психологической беспомощности, бессознательного желания переложить ответственность за воспитание на </a:t>
            </a:r>
            <a:r>
              <a:rPr lang="ru-RU" dirty="0" smtClean="0"/>
              <a:t>другого.</a:t>
            </a:r>
            <a:endParaRPr lang="ru-RU" dirty="0"/>
          </a:p>
        </p:txBody>
      </p:sp>
      <p:pic>
        <p:nvPicPr>
          <p:cNvPr id="7170" name="Picture 2" descr="F:\кс успех\izb_1323107306201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59701"/>
            <a:ext cx="3247867" cy="1909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06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66</TotalTime>
  <Words>461</Words>
  <Application>Microsoft Office PowerPoint</Application>
  <PresentationFormat>Экран (4:3)</PresentationFormat>
  <Paragraphs>66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  Успешный родитель </vt:lpstr>
      <vt:lpstr>Презентация PowerPoint</vt:lpstr>
      <vt:lpstr>Презентация PowerPoint</vt:lpstr>
      <vt:lpstr>Презентация PowerPoint</vt:lpstr>
      <vt:lpstr>Родителями не рождаются</vt:lpstr>
      <vt:lpstr>Что значит для вас  слово «родитель»?</vt:lpstr>
      <vt:lpstr>«Три волшебные «Р»</vt:lpstr>
      <vt:lpstr>Что значит быть родителем?</vt:lpstr>
      <vt:lpstr>Хорошие родители – это…</vt:lpstr>
      <vt:lpstr>Формула закона семьи</vt:lpstr>
      <vt:lpstr>Формула закона семьи</vt:lpstr>
      <vt:lpstr>Важный фактор при воспитании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Успешный родитель</dc:title>
  <dc:creator>И.В. Бодрова</dc:creator>
  <cp:lastModifiedBy>Fedor Swan</cp:lastModifiedBy>
  <cp:revision>12</cp:revision>
  <dcterms:created xsi:type="dcterms:W3CDTF">2015-10-21T18:03:13Z</dcterms:created>
  <dcterms:modified xsi:type="dcterms:W3CDTF">2020-01-25T14:23:27Z</dcterms:modified>
</cp:coreProperties>
</file>