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01" autoAdjust="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359CA5D-6998-4CF1-B025-F6CD7AD0A5DC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27A46D-BB1C-410A-9BFD-C06197B11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9CA5D-6998-4CF1-B025-F6CD7AD0A5DC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7A46D-BB1C-410A-9BFD-C06197B11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9CA5D-6998-4CF1-B025-F6CD7AD0A5DC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7A46D-BB1C-410A-9BFD-C06197B11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9CA5D-6998-4CF1-B025-F6CD7AD0A5DC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7A46D-BB1C-410A-9BFD-C06197B11A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9CA5D-6998-4CF1-B025-F6CD7AD0A5DC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7A46D-BB1C-410A-9BFD-C06197B11A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9CA5D-6998-4CF1-B025-F6CD7AD0A5DC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7A46D-BB1C-410A-9BFD-C06197B11A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9CA5D-6998-4CF1-B025-F6CD7AD0A5DC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7A46D-BB1C-410A-9BFD-C06197B11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9CA5D-6998-4CF1-B025-F6CD7AD0A5DC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7A46D-BB1C-410A-9BFD-C06197B11A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9CA5D-6998-4CF1-B025-F6CD7AD0A5DC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7A46D-BB1C-410A-9BFD-C06197B11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359CA5D-6998-4CF1-B025-F6CD7AD0A5DC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7A46D-BB1C-410A-9BFD-C06197B11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359CA5D-6998-4CF1-B025-F6CD7AD0A5DC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27A46D-BB1C-410A-9BFD-C06197B11A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359CA5D-6998-4CF1-B025-F6CD7AD0A5DC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327A46D-BB1C-410A-9BFD-C06197B11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376264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Cambria" pitchFamily="18" charset="0"/>
              </a:rPr>
              <a:t>Социальный проект </a:t>
            </a:r>
            <a:br>
              <a:rPr lang="ru-RU" dirty="0" smtClean="0">
                <a:latin typeface="Cambria" pitchFamily="18" charset="0"/>
              </a:rPr>
            </a:br>
            <a:r>
              <a:rPr lang="ru-RU" dirty="0" smtClean="0">
                <a:latin typeface="Cambria" pitchFamily="18" charset="0"/>
              </a:rPr>
              <a:t>«Мы за здоровый образ жизни»</a:t>
            </a:r>
            <a:endParaRPr lang="ru-RU" dirty="0">
              <a:latin typeface="Cambr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67944" y="3501008"/>
            <a:ext cx="4390256" cy="1656184"/>
          </a:xfrm>
        </p:spPr>
        <p:txBody>
          <a:bodyPr>
            <a:normAutofit fontScale="40000" lnSpcReduction="20000"/>
          </a:bodyPr>
          <a:lstStyle/>
          <a:p>
            <a:r>
              <a:rPr lang="ru-RU" sz="5000" dirty="0" smtClean="0">
                <a:latin typeface="Cambria" pitchFamily="18" charset="0"/>
              </a:rPr>
              <a:t>Проект  </a:t>
            </a:r>
          </a:p>
          <a:p>
            <a:r>
              <a:rPr lang="ru-RU" sz="5000" dirty="0" smtClean="0">
                <a:latin typeface="Cambria" pitchFamily="18" charset="0"/>
              </a:rPr>
              <a:t>подготовлен 8-м отрядом «Девчонки»</a:t>
            </a:r>
          </a:p>
          <a:p>
            <a:r>
              <a:rPr lang="ru-RU" sz="5000" dirty="0" smtClean="0">
                <a:latin typeface="Cambria" pitchFamily="18" charset="0"/>
              </a:rPr>
              <a:t>Летнего оздоровительного лагеря</a:t>
            </a:r>
          </a:p>
          <a:p>
            <a:r>
              <a:rPr lang="ru-RU" sz="5000" dirty="0">
                <a:latin typeface="Cambria" pitchFamily="18" charset="0"/>
              </a:rPr>
              <a:t>п</a:t>
            </a:r>
            <a:r>
              <a:rPr lang="ru-RU" sz="5000" dirty="0" smtClean="0">
                <a:latin typeface="Cambria" pitchFamily="18" charset="0"/>
              </a:rPr>
              <a:t>. Жарковский</a:t>
            </a:r>
            <a:endParaRPr lang="ru-RU" sz="5000" dirty="0" smtClean="0">
              <a:latin typeface="Cambria" pitchFamily="18" charset="0"/>
            </a:endParaRP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Учитель\Рабочий стол\555\P104096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3905" y="928671"/>
            <a:ext cx="4288095" cy="285752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Cambria" pitchFamily="18" charset="0"/>
              </a:rPr>
              <a:t>Здоровое питание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5" name="Picture 3" descr="C:\Documents and Settings\Учитель\Рабочий стол\555\P104096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803074" y="1628775"/>
            <a:ext cx="68589" cy="45719"/>
          </a:xfrm>
          <a:prstGeom prst="rect">
            <a:avLst/>
          </a:prstGeom>
          <a:noFill/>
        </p:spPr>
      </p:pic>
      <p:pic>
        <p:nvPicPr>
          <p:cNvPr id="3076" name="Picture 4" descr="C:\Documents and Settings\Учитель\Рабочий стол\555\P104096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714752"/>
            <a:ext cx="4308325" cy="2871795"/>
          </a:xfrm>
          <a:prstGeom prst="rect">
            <a:avLst/>
          </a:prstGeom>
          <a:noFill/>
        </p:spPr>
      </p:pic>
      <p:pic>
        <p:nvPicPr>
          <p:cNvPr id="3077" name="Picture 5" descr="C:\Documents and Settings\Учитель\Рабочий стол\слайд-здоровье\x_2decc3cc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90730" y="4100521"/>
            <a:ext cx="2757472" cy="1848760"/>
          </a:xfrm>
          <a:prstGeom prst="rect">
            <a:avLst/>
          </a:prstGeom>
          <a:noFill/>
        </p:spPr>
      </p:pic>
      <p:pic>
        <p:nvPicPr>
          <p:cNvPr id="3078" name="Picture 6" descr="C:\Documents and Settings\Учитель\Рабочий стол\слайд-здоровье\0_6ccc5_7f0a451b_XL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06572" y="962985"/>
            <a:ext cx="3325867" cy="25380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Учитель\Рабочий стол\555\P104096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8809" y="1643050"/>
            <a:ext cx="2651023" cy="397821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Cambria" pitchFamily="18" charset="0"/>
              </a:rPr>
              <a:t>Прогулки на свежем воздухе</a:t>
            </a:r>
            <a:endParaRPr lang="ru-RU" dirty="0">
              <a:latin typeface="Cambria" pitchFamily="18" charset="0"/>
            </a:endParaRPr>
          </a:p>
        </p:txBody>
      </p:sp>
      <p:pic>
        <p:nvPicPr>
          <p:cNvPr id="4099" name="Picture 3" descr="C:\Documents and Settings\Учитель\Рабочий стол\555\P104096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9377" y="2071678"/>
            <a:ext cx="5399087" cy="35988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C:\Documents and Settings\Учитель\Рабочий стол\слайд-здоровье\61240318_1278449502_2_525384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1560" y="1340768"/>
            <a:ext cx="3312368" cy="406948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272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Cambria" pitchFamily="18" charset="0"/>
              </a:rPr>
              <a:t>Полноценный сон</a:t>
            </a:r>
            <a:br>
              <a:rPr lang="ru-RU" dirty="0" smtClean="0">
                <a:latin typeface="Cambria" pitchFamily="18" charset="0"/>
              </a:rPr>
            </a:br>
            <a:endParaRPr lang="ru-RU" dirty="0">
              <a:latin typeface="Cambria" pitchFamily="18" charset="0"/>
            </a:endParaRPr>
          </a:p>
        </p:txBody>
      </p:sp>
      <p:pic>
        <p:nvPicPr>
          <p:cNvPr id="5123" name="Picture 3" descr="C:\Documents and Settings\Учитель\Рабочий стол\дети против жестокости и насилия\x_6148d45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214554"/>
            <a:ext cx="4376748" cy="43767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Учитель\Рабочий стол\проект здоровье\-_1_~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29630"/>
            <a:ext cx="3984244" cy="292895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Cambria" pitchFamily="18" charset="0"/>
              </a:rPr>
              <a:t>Одежда по сезону</a:t>
            </a:r>
            <a:br>
              <a:rPr lang="ru-RU" dirty="0" smtClean="0">
                <a:latin typeface="Cambria" pitchFamily="18" charset="0"/>
              </a:rPr>
            </a:br>
            <a:endParaRPr lang="ru-RU" dirty="0">
              <a:latin typeface="Cambria" pitchFamily="18" charset="0"/>
            </a:endParaRPr>
          </a:p>
        </p:txBody>
      </p:sp>
      <p:pic>
        <p:nvPicPr>
          <p:cNvPr id="6147" name="Picture 3" descr="C:\Documents and Settings\Учитель\Рабочий стол\проект здоровье\7a3dc55cc7aa2a7541bbd487f5454ac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857232"/>
            <a:ext cx="3000396" cy="3000396"/>
          </a:xfrm>
          <a:prstGeom prst="rect">
            <a:avLst/>
          </a:prstGeom>
          <a:noFill/>
        </p:spPr>
      </p:pic>
      <p:pic>
        <p:nvPicPr>
          <p:cNvPr id="6148" name="Picture 4" descr="C:\Documents and Settings\Учитель\Рабочий стол\проект здоровье\175833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87824" y="3453029"/>
            <a:ext cx="4147982" cy="27678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Учитель\Рабочий стол\проект здоровье\86e6c1e7cf8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1560" y="1340768"/>
            <a:ext cx="3205590" cy="214373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ambria" pitchFamily="18" charset="0"/>
              </a:rPr>
              <a:t>Меньше стрессов, больше юмора</a:t>
            </a:r>
            <a:br>
              <a:rPr lang="ru-RU" dirty="0" smtClean="0">
                <a:latin typeface="Cambria" pitchFamily="18" charset="0"/>
              </a:rPr>
            </a:br>
            <a:endParaRPr lang="ru-RU" dirty="0">
              <a:latin typeface="Cambria" pitchFamily="18" charset="0"/>
            </a:endParaRPr>
          </a:p>
        </p:txBody>
      </p:sp>
      <p:pic>
        <p:nvPicPr>
          <p:cNvPr id="7171" name="Picture 3" descr="C:\Documents and Settings\Учитель\Рабочий стол\проект здоровье\49526616_326033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61628" y="3817088"/>
            <a:ext cx="1872477" cy="2020629"/>
          </a:xfrm>
          <a:prstGeom prst="rect">
            <a:avLst/>
          </a:prstGeom>
          <a:noFill/>
        </p:spPr>
      </p:pic>
      <p:pic>
        <p:nvPicPr>
          <p:cNvPr id="7172" name="Picture 4" descr="C:\Documents and Settings\Учитель\Рабочий стол\проект здоровье\47601478_Druzhb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37718" y="908720"/>
            <a:ext cx="3550991" cy="2446347"/>
          </a:xfrm>
          <a:prstGeom prst="rect">
            <a:avLst/>
          </a:prstGeom>
          <a:noFill/>
        </p:spPr>
      </p:pic>
      <p:pic>
        <p:nvPicPr>
          <p:cNvPr id="7173" name="Picture 5" descr="C:\Documents and Settings\Учитель\Рабочий стол\проект здоровье\den_student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02362" y="3648877"/>
            <a:ext cx="3421701" cy="25609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Учитель\Рабочий стол\проект здоровье\KOMU-V~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31640" y="928670"/>
            <a:ext cx="3031090" cy="21866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Cambria" pitchFamily="18" charset="0"/>
              </a:rPr>
              <a:t>Долой вредные привычки</a:t>
            </a:r>
            <a:br>
              <a:rPr lang="ru-RU" dirty="0" smtClean="0">
                <a:latin typeface="Cambria" pitchFamily="18" charset="0"/>
              </a:rPr>
            </a:br>
            <a:endParaRPr lang="ru-RU" dirty="0">
              <a:latin typeface="Cambria" pitchFamily="18" charset="0"/>
            </a:endParaRPr>
          </a:p>
        </p:txBody>
      </p:sp>
      <p:pic>
        <p:nvPicPr>
          <p:cNvPr id="8195" name="Picture 3" descr="C:\Documents and Settings\Учитель\Рабочий стол\проект здоровье\0_4e064_8456a92e_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104" y="1081002"/>
            <a:ext cx="2955580" cy="2633750"/>
          </a:xfrm>
          <a:prstGeom prst="rect">
            <a:avLst/>
          </a:prstGeom>
          <a:noFill/>
        </p:spPr>
      </p:pic>
      <p:pic>
        <p:nvPicPr>
          <p:cNvPr id="8196" name="Picture 4" descr="C:\Documents and Settings\Учитель\Рабочий стол\слайд-здоровье\103476_38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0152" y="4077072"/>
            <a:ext cx="2379516" cy="2310635"/>
          </a:xfrm>
          <a:prstGeom prst="rect">
            <a:avLst/>
          </a:prstGeom>
          <a:noFill/>
        </p:spPr>
      </p:pic>
      <p:pic>
        <p:nvPicPr>
          <p:cNvPr id="8197" name="Picture 5" descr="C:\Documents and Settings\Учитель\Рабочий стол\слайд-здоровье\5763922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47664" y="3284984"/>
            <a:ext cx="3469847" cy="25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3" name="Picture 7" descr="C:\Documents and Settings\Учитель\Рабочий стол\слайд-здоровье\35082292_Beluye_cvetochki_v_ladonyah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743273" y="1481138"/>
            <a:ext cx="5657453" cy="452596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Cambria" pitchFamily="18" charset="0"/>
              </a:rPr>
              <a:t>Жить в мире и согласии со своей семьей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/>
          <a:lstStyle/>
          <a:p>
            <a:r>
              <a:rPr lang="ru-RU" dirty="0" smtClean="0">
                <a:latin typeface="Cambria" pitchFamily="18" charset="0"/>
              </a:rPr>
              <a:t>Ваше здоровье в ваших руках!</a:t>
            </a:r>
            <a:endParaRPr lang="ru-RU" dirty="0">
              <a:latin typeface="Cambria" pitchFamily="18" charset="0"/>
            </a:endParaRPr>
          </a:p>
        </p:txBody>
      </p:sp>
      <p:pic>
        <p:nvPicPr>
          <p:cNvPr id="10242" name="Picture 2" descr="C:\Documents and Settings\Учитель\Рабочий стол\555\P104097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5616" y="1273726"/>
            <a:ext cx="7005787" cy="459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091688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ru-RU" sz="4000" b="1" dirty="0" smtClean="0">
                <a:latin typeface="Cambria" pitchFamily="18" charset="0"/>
              </a:rPr>
              <a:t>Спасибо за внимание!</a:t>
            </a:r>
          </a:p>
          <a:p>
            <a:pPr marL="109728" indent="0" algn="ctr">
              <a:buNone/>
            </a:pPr>
            <a:r>
              <a:rPr lang="ru-RU" sz="4000" b="1" dirty="0" smtClean="0">
                <a:latin typeface="Cambria" pitchFamily="18" charset="0"/>
              </a:rPr>
              <a:t>Будьте здоровы!</a:t>
            </a:r>
            <a:endParaRPr lang="ru-RU" sz="4000" b="1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1656185"/>
          </a:xfrm>
        </p:spPr>
        <p:txBody>
          <a:bodyPr/>
          <a:lstStyle/>
          <a:p>
            <a:pPr marL="109728" indent="0" algn="ctr">
              <a:buNone/>
            </a:pPr>
            <a:r>
              <a:rPr lang="ru-RU" dirty="0" smtClean="0">
                <a:latin typeface="Cambria" pitchFamily="18" charset="0"/>
              </a:rPr>
              <a:t>Определение условий для сохранения здоровья детей и взрослых</a:t>
            </a:r>
          </a:p>
          <a:p>
            <a:pPr marL="109728" indent="0">
              <a:buNone/>
            </a:pPr>
            <a:endParaRPr lang="ru-RU" dirty="0">
              <a:latin typeface="Cambr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latin typeface="Cambria" pitchFamily="18" charset="0"/>
              </a:rPr>
              <a:t>Цель </a:t>
            </a:r>
            <a:r>
              <a:rPr lang="ru-RU" dirty="0" smtClean="0">
                <a:latin typeface="Cambria" pitchFamily="18" charset="0"/>
              </a:rPr>
              <a:t>проекта:</a:t>
            </a:r>
            <a:endParaRPr lang="ru-RU" dirty="0">
              <a:latin typeface="Cambria" pitchFamily="18" charset="0"/>
            </a:endParaRPr>
          </a:p>
        </p:txBody>
      </p:sp>
      <p:pic>
        <p:nvPicPr>
          <p:cNvPr id="1026" name="Picture 2" descr="C:\Documents and Settings\Учитель\Рабочий стол\проект здоровье\x_873dc20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7402" y="2492896"/>
            <a:ext cx="5371987" cy="3384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35696" y="1481328"/>
            <a:ext cx="6851104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400" b="1" dirty="0" smtClean="0">
                <a:latin typeface="Cambria" pitchFamily="18" charset="0"/>
              </a:rPr>
              <a:t>По мнению педагогов</a:t>
            </a:r>
            <a:r>
              <a:rPr lang="ru-RU" sz="2400" dirty="0" smtClean="0">
                <a:latin typeface="Cambria" pitchFamily="18" charset="0"/>
              </a:rPr>
              <a:t>:</a:t>
            </a:r>
            <a:endParaRPr lang="ru-RU" sz="2400" dirty="0">
              <a:latin typeface="Cambria" pitchFamily="18" charset="0"/>
            </a:endParaRPr>
          </a:p>
          <a:p>
            <a:r>
              <a:rPr lang="ru-RU" sz="2400" dirty="0" smtClean="0">
                <a:latin typeface="Cambria" pitchFamily="18" charset="0"/>
              </a:rPr>
              <a:t>Стресс;</a:t>
            </a:r>
            <a:endParaRPr lang="ru-RU" sz="2400" dirty="0" smtClean="0">
              <a:solidFill>
                <a:srgbClr val="FF0000"/>
              </a:solidFill>
              <a:latin typeface="Cambria" pitchFamily="18" charset="0"/>
            </a:endParaRPr>
          </a:p>
          <a:p>
            <a:r>
              <a:rPr lang="ru-RU" sz="2400" dirty="0" smtClean="0">
                <a:latin typeface="Cambria" pitchFamily="18" charset="0"/>
              </a:rPr>
              <a:t>Повышенное давление;</a:t>
            </a:r>
          </a:p>
          <a:p>
            <a:r>
              <a:rPr lang="ru-RU" sz="2400" dirty="0" smtClean="0">
                <a:latin typeface="Cambria" pitchFamily="18" charset="0"/>
              </a:rPr>
              <a:t>Нерациональное питание;</a:t>
            </a:r>
          </a:p>
          <a:p>
            <a:r>
              <a:rPr lang="ru-RU" sz="2400" dirty="0" smtClean="0">
                <a:latin typeface="Cambria" pitchFamily="18" charset="0"/>
              </a:rPr>
              <a:t>Низкая физиологическая активность;</a:t>
            </a:r>
          </a:p>
          <a:p>
            <a:r>
              <a:rPr lang="ru-RU" sz="2400" dirty="0" smtClean="0">
                <a:latin typeface="Cambria" pitchFamily="18" charset="0"/>
              </a:rPr>
              <a:t>Спад эмоционального настроения.</a:t>
            </a:r>
          </a:p>
          <a:p>
            <a:pPr marL="109728" indent="0">
              <a:buNone/>
            </a:pPr>
            <a:r>
              <a:rPr lang="ru-RU" sz="2400" b="1" dirty="0" smtClean="0">
                <a:latin typeface="Cambria" pitchFamily="18" charset="0"/>
              </a:rPr>
              <a:t>По мнению детей</a:t>
            </a:r>
            <a:r>
              <a:rPr lang="ru-RU" sz="2400" dirty="0" smtClean="0">
                <a:latin typeface="Cambria" pitchFamily="18" charset="0"/>
              </a:rPr>
              <a:t>:</a:t>
            </a:r>
          </a:p>
          <a:p>
            <a:r>
              <a:rPr lang="ru-RU" sz="2400" dirty="0" smtClean="0">
                <a:latin typeface="Cambria" pitchFamily="18" charset="0"/>
              </a:rPr>
              <a:t>Несоблюдение режима дня;</a:t>
            </a:r>
          </a:p>
          <a:p>
            <a:r>
              <a:rPr lang="ru-RU" sz="2400" dirty="0" smtClean="0">
                <a:latin typeface="Cambria" pitchFamily="18" charset="0"/>
              </a:rPr>
              <a:t>Нерациональное питание;</a:t>
            </a:r>
          </a:p>
          <a:p>
            <a:r>
              <a:rPr lang="ru-RU" sz="2400" dirty="0" smtClean="0">
                <a:latin typeface="Cambria" pitchFamily="18" charset="0"/>
              </a:rPr>
              <a:t>Низкая физиологическая приспособляемость к стрессу.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Cambria" pitchFamily="18" charset="0"/>
              </a:rPr>
              <a:t>Основные факторы, </a:t>
            </a:r>
            <a:r>
              <a:rPr lang="en-US" sz="2800" dirty="0" smtClean="0">
                <a:latin typeface="Cambria" pitchFamily="18" charset="0"/>
              </a:rPr>
              <a:t/>
            </a:r>
            <a:br>
              <a:rPr lang="en-US" sz="2800" dirty="0" smtClean="0">
                <a:latin typeface="Cambria" pitchFamily="18" charset="0"/>
              </a:rPr>
            </a:br>
            <a:r>
              <a:rPr lang="ru-RU" sz="2800" dirty="0" smtClean="0">
                <a:latin typeface="Cambria" pitchFamily="18" charset="0"/>
              </a:rPr>
              <a:t>негативно влияющие на здоровье:</a:t>
            </a:r>
            <a:endParaRPr lang="ru-RU" sz="28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>
                <a:latin typeface="Cambria" pitchFamily="18" charset="0"/>
              </a:rPr>
              <a:t>д</a:t>
            </a:r>
            <a:r>
              <a:rPr lang="ru-RU" dirty="0" smtClean="0">
                <a:latin typeface="Cambria" pitchFamily="18" charset="0"/>
              </a:rPr>
              <a:t>а – 67%</a:t>
            </a:r>
          </a:p>
          <a:p>
            <a:pPr algn="ctr"/>
            <a:r>
              <a:rPr lang="ru-RU" dirty="0" smtClean="0">
                <a:latin typeface="Cambria" pitchFamily="18" charset="0"/>
              </a:rPr>
              <a:t>нет – 9%</a:t>
            </a:r>
          </a:p>
          <a:p>
            <a:pPr algn="ctr"/>
            <a:r>
              <a:rPr lang="ru-RU" dirty="0">
                <a:latin typeface="Cambria" pitchFamily="18" charset="0"/>
              </a:rPr>
              <a:t>н</a:t>
            </a:r>
            <a:r>
              <a:rPr lang="ru-RU" dirty="0" smtClean="0">
                <a:latin typeface="Cambria" pitchFamily="18" charset="0"/>
              </a:rPr>
              <a:t>е очень – 24%</a:t>
            </a:r>
          </a:p>
          <a:p>
            <a:pPr>
              <a:buNone/>
            </a:pPr>
            <a:endParaRPr lang="ru-RU" dirty="0">
              <a:latin typeface="Cambria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Cambria" pitchFamily="18" charset="0"/>
              </a:rPr>
              <a:t>         </a:t>
            </a:r>
            <a:r>
              <a:rPr lang="ru-RU" sz="2400" dirty="0" smtClean="0">
                <a:latin typeface="Cambria" pitchFamily="18" charset="0"/>
              </a:rPr>
              <a:t>Наибольшее количество ребят беспокоят проблемы, связанные с повышенной утомляемостью, головной болью, плохим сном; </a:t>
            </a:r>
          </a:p>
          <a:p>
            <a:pPr>
              <a:buNone/>
            </a:pP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smtClean="0">
                <a:latin typeface="Cambria" pitchFamily="18" charset="0"/>
              </a:rPr>
              <a:t>        с учебной деятельностью связывают такие заболевания как – снижение зрения, утомляемость, головная боль, плохой аппетит, плохой сон.</a:t>
            </a:r>
            <a:endParaRPr lang="ru-RU" sz="2400" dirty="0">
              <a:latin typeface="Cambr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Cambria" pitchFamily="18" charset="0"/>
              </a:rPr>
              <a:t>Здоров ли ты?</a:t>
            </a: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Cambria" pitchFamily="18" charset="0"/>
              </a:rPr>
              <a:t>Хорошее самочувствие</a:t>
            </a:r>
          </a:p>
          <a:p>
            <a:r>
              <a:rPr lang="ru-RU" sz="2800" dirty="0" smtClean="0">
                <a:latin typeface="Cambria" pitchFamily="18" charset="0"/>
              </a:rPr>
              <a:t>Здоровый образ жизни</a:t>
            </a:r>
          </a:p>
          <a:p>
            <a:r>
              <a:rPr lang="ru-RU" sz="2800" dirty="0" smtClean="0">
                <a:latin typeface="Cambria" pitchFamily="18" charset="0"/>
              </a:rPr>
              <a:t>Здоровый сон</a:t>
            </a:r>
          </a:p>
          <a:p>
            <a:r>
              <a:rPr lang="ru-RU" sz="2800" dirty="0" smtClean="0">
                <a:latin typeface="Cambria" pitchFamily="18" charset="0"/>
              </a:rPr>
              <a:t>Бодрость</a:t>
            </a:r>
          </a:p>
          <a:p>
            <a:r>
              <a:rPr lang="ru-RU" sz="2800" dirty="0" smtClean="0">
                <a:latin typeface="Cambria" pitchFamily="18" charset="0"/>
              </a:rPr>
              <a:t>Высокая работоспособность</a:t>
            </a:r>
          </a:p>
          <a:p>
            <a:r>
              <a:rPr lang="ru-RU" sz="2800" dirty="0" smtClean="0">
                <a:latin typeface="Cambria" pitchFamily="18" charset="0"/>
              </a:rPr>
              <a:t>Хорошее питание</a:t>
            </a:r>
          </a:p>
          <a:p>
            <a:r>
              <a:rPr lang="ru-RU" sz="2800" dirty="0" smtClean="0">
                <a:latin typeface="Cambria" pitchFamily="18" charset="0"/>
              </a:rPr>
              <a:t>Активный отдых</a:t>
            </a:r>
            <a:endParaRPr lang="ru-RU" sz="2800" dirty="0">
              <a:latin typeface="Cambr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Cambria" pitchFamily="18" charset="0"/>
              </a:rPr>
              <a:t>Что такое здоровье?</a:t>
            </a:r>
            <a:endParaRPr lang="ru-RU" dirty="0">
              <a:latin typeface="Cambria" pitchFamily="18" charset="0"/>
            </a:endParaRPr>
          </a:p>
        </p:txBody>
      </p:sp>
      <p:pic>
        <p:nvPicPr>
          <p:cNvPr id="11266" name="Picture 2" descr="C:\Documents and Settings\Учитель\Рабочий стол\слайд-здоровье\54029379_1263931225_0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1857364"/>
            <a:ext cx="2857500" cy="4305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435280" cy="36724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6000" dirty="0" smtClean="0">
                <a:latin typeface="Cambria" pitchFamily="18" charset="0"/>
              </a:rPr>
              <a:t>Десять заповедей здоровья</a:t>
            </a:r>
            <a:r>
              <a:rPr lang="ru-RU" dirty="0" smtClean="0">
                <a:latin typeface="Cambria" pitchFamily="18" charset="0"/>
              </a:rPr>
              <a:t/>
            </a:r>
            <a:br>
              <a:rPr lang="ru-RU" dirty="0" smtClean="0">
                <a:latin typeface="Cambria" pitchFamily="18" charset="0"/>
              </a:rPr>
            </a:br>
            <a:r>
              <a:rPr lang="ru-RU" dirty="0" smtClean="0">
                <a:latin typeface="Cambria" pitchFamily="18" charset="0"/>
              </a:rPr>
              <a:t>или</a:t>
            </a:r>
            <a:br>
              <a:rPr lang="ru-RU" dirty="0" smtClean="0">
                <a:latin typeface="Cambria" pitchFamily="18" charset="0"/>
              </a:rPr>
            </a:br>
            <a:r>
              <a:rPr lang="ru-RU" sz="5300" dirty="0" smtClean="0">
                <a:latin typeface="Cambria" pitchFamily="18" charset="0"/>
              </a:rPr>
              <a:t>Рецепт долголетия</a:t>
            </a:r>
            <a:r>
              <a:rPr lang="ru-RU" dirty="0" smtClean="0">
                <a:latin typeface="Cambria" pitchFamily="18" charset="0"/>
              </a:rPr>
              <a:t/>
            </a:r>
            <a:br>
              <a:rPr lang="ru-RU" dirty="0" smtClean="0">
                <a:latin typeface="Cambria" pitchFamily="18" charset="0"/>
              </a:rPr>
            </a:br>
            <a:r>
              <a:rPr lang="ru-RU" dirty="0" smtClean="0">
                <a:latin typeface="Cambria" pitchFamily="18" charset="0"/>
              </a:rPr>
              <a:t/>
            </a:r>
            <a:br>
              <a:rPr lang="ru-RU" dirty="0" smtClean="0">
                <a:latin typeface="Cambria" pitchFamily="18" charset="0"/>
              </a:rPr>
            </a:b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9712" y="548680"/>
            <a:ext cx="6707088" cy="5904656"/>
          </a:xfrm>
        </p:spPr>
        <p:txBody>
          <a:bodyPr/>
          <a:lstStyle/>
          <a:p>
            <a:r>
              <a:rPr lang="ru-RU" dirty="0" smtClean="0">
                <a:latin typeface="Cambria" pitchFamily="18" charset="0"/>
              </a:rPr>
              <a:t>Соблюдать режим дня</a:t>
            </a:r>
          </a:p>
          <a:p>
            <a:r>
              <a:rPr lang="ru-RU" dirty="0" smtClean="0">
                <a:latin typeface="Cambria" pitchFamily="18" charset="0"/>
              </a:rPr>
              <a:t>Ежедневная утренняя зарядка</a:t>
            </a:r>
          </a:p>
          <a:p>
            <a:r>
              <a:rPr lang="ru-RU" dirty="0" smtClean="0">
                <a:latin typeface="Cambria" pitchFamily="18" charset="0"/>
              </a:rPr>
              <a:t>Здоровое питание</a:t>
            </a:r>
          </a:p>
          <a:p>
            <a:r>
              <a:rPr lang="ru-RU" dirty="0" smtClean="0">
                <a:latin typeface="Cambria" pitchFamily="18" charset="0"/>
              </a:rPr>
              <a:t>Прогулки на свежем воздухе</a:t>
            </a:r>
          </a:p>
          <a:p>
            <a:r>
              <a:rPr lang="ru-RU" dirty="0" smtClean="0">
                <a:latin typeface="Cambria" pitchFamily="18" charset="0"/>
              </a:rPr>
              <a:t>Полноценный сон</a:t>
            </a:r>
          </a:p>
          <a:p>
            <a:r>
              <a:rPr lang="ru-RU" dirty="0" smtClean="0">
                <a:latin typeface="Cambria" pitchFamily="18" charset="0"/>
              </a:rPr>
              <a:t>Полноценный сон</a:t>
            </a:r>
          </a:p>
          <a:p>
            <a:r>
              <a:rPr lang="ru-RU" dirty="0" smtClean="0">
                <a:latin typeface="Cambria" pitchFamily="18" charset="0"/>
              </a:rPr>
              <a:t>Одежда по сезону</a:t>
            </a:r>
          </a:p>
          <a:p>
            <a:r>
              <a:rPr lang="ru-RU" dirty="0" smtClean="0">
                <a:latin typeface="Cambria" pitchFamily="18" charset="0"/>
              </a:rPr>
              <a:t>Меньше стрессов, больше юмора</a:t>
            </a:r>
          </a:p>
          <a:p>
            <a:r>
              <a:rPr lang="ru-RU" dirty="0" smtClean="0">
                <a:latin typeface="Cambria" pitchFamily="18" charset="0"/>
              </a:rPr>
              <a:t>Долой вредные привычки</a:t>
            </a:r>
          </a:p>
          <a:p>
            <a:r>
              <a:rPr lang="ru-RU" dirty="0" smtClean="0">
                <a:latin typeface="Cambria" pitchFamily="18" charset="0"/>
              </a:rPr>
              <a:t>Жить в мире и согласии со своей семьей</a:t>
            </a: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196752"/>
            <a:ext cx="7499176" cy="4896544"/>
          </a:xfrm>
        </p:spPr>
        <p:txBody>
          <a:bodyPr>
            <a:normAutofit fontScale="70000" lnSpcReduction="20000"/>
          </a:bodyPr>
          <a:lstStyle/>
          <a:p>
            <a:pPr marL="109728" indent="0" algn="ctr">
              <a:buNone/>
            </a:pPr>
            <a:r>
              <a:rPr lang="ru-RU" sz="3100" b="1" i="1" dirty="0" smtClean="0">
                <a:latin typeface="Cambria" pitchFamily="18" charset="0"/>
                <a:cs typeface="Arial" pitchFamily="34" charset="0"/>
              </a:rPr>
              <a:t>Примерный режим дня</a:t>
            </a:r>
          </a:p>
          <a:p>
            <a:pPr marL="109728" indent="0" algn="ctr">
              <a:buNone/>
            </a:pPr>
            <a:endParaRPr lang="ru-RU" sz="3100" b="1" i="1" dirty="0">
              <a:latin typeface="Cambria" pitchFamily="18" charset="0"/>
              <a:cs typeface="Arial" pitchFamily="34" charset="0"/>
            </a:endParaRPr>
          </a:p>
          <a:p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7.00                     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    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-подъем</a:t>
            </a:r>
            <a:endParaRPr lang="ru-RU" sz="3100" dirty="0" smtClean="0">
              <a:latin typeface="Cambria" pitchFamily="18" charset="0"/>
              <a:cs typeface="Arial" pitchFamily="34" charset="0"/>
            </a:endParaRPr>
          </a:p>
          <a:p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7.00-7.35            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  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-туалет,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гимнастика</a:t>
            </a:r>
            <a:endParaRPr lang="ru-RU" sz="3100" dirty="0" smtClean="0">
              <a:latin typeface="Cambria" pitchFamily="18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ru-RU" sz="3100" b="1" dirty="0">
                <a:latin typeface="Cambria" pitchFamily="18" charset="0"/>
                <a:cs typeface="Arial" pitchFamily="34" charset="0"/>
              </a:rPr>
              <a:t>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   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                                   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закаливающие процедуры</a:t>
            </a:r>
            <a:endParaRPr lang="ru-RU" sz="3100" dirty="0" smtClean="0">
              <a:latin typeface="Cambria" pitchFamily="18" charset="0"/>
              <a:cs typeface="Arial" pitchFamily="34" charset="0"/>
            </a:endParaRPr>
          </a:p>
          <a:p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7.35-7.50             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  -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завтрак</a:t>
            </a:r>
            <a:endParaRPr lang="ru-RU" sz="3100" dirty="0" smtClean="0">
              <a:latin typeface="Cambria" pitchFamily="18" charset="0"/>
              <a:cs typeface="Arial" pitchFamily="34" charset="0"/>
            </a:endParaRPr>
          </a:p>
          <a:p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7.50-8.20            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  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-дорога в школу</a:t>
            </a:r>
            <a:endParaRPr lang="ru-RU" sz="3100" dirty="0" smtClean="0">
              <a:latin typeface="Cambria" pitchFamily="18" charset="0"/>
              <a:cs typeface="Arial" pitchFamily="34" charset="0"/>
            </a:endParaRPr>
          </a:p>
          <a:p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8.30-15.00           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  -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занятия в школе</a:t>
            </a:r>
            <a:endParaRPr lang="ru-RU" sz="3100" dirty="0" smtClean="0">
              <a:latin typeface="Cambria" pitchFamily="18" charset="0"/>
              <a:cs typeface="Arial" pitchFamily="34" charset="0"/>
            </a:endParaRPr>
          </a:p>
          <a:p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15.00-15.30        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 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-обед</a:t>
            </a:r>
            <a:endParaRPr lang="ru-RU" sz="3100" dirty="0" smtClean="0">
              <a:latin typeface="Cambria" pitchFamily="18" charset="0"/>
              <a:cs typeface="Arial" pitchFamily="34" charset="0"/>
            </a:endParaRPr>
          </a:p>
          <a:p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15.30-16.30        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 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-пребывание на свежем воздухе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, </a:t>
            </a:r>
            <a:endParaRPr lang="ru-RU" sz="3100" dirty="0" smtClean="0">
              <a:latin typeface="Cambria" pitchFamily="18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                                         прогулка</a:t>
            </a:r>
            <a:endParaRPr lang="ru-RU" sz="3100" dirty="0" smtClean="0">
              <a:latin typeface="Cambria" pitchFamily="18" charset="0"/>
              <a:cs typeface="Arial" pitchFamily="34" charset="0"/>
            </a:endParaRPr>
          </a:p>
          <a:p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16.30-19.00           - приготовление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уроков</a:t>
            </a:r>
            <a:endParaRPr lang="ru-RU" sz="3100" dirty="0" smtClean="0">
              <a:latin typeface="Cambria" pitchFamily="18" charset="0"/>
              <a:cs typeface="Arial" pitchFamily="34" charset="0"/>
            </a:endParaRPr>
          </a:p>
          <a:p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19.00                    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    -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ужин</a:t>
            </a:r>
            <a:endParaRPr lang="ru-RU" sz="3100" dirty="0" smtClean="0">
              <a:latin typeface="Cambria" pitchFamily="18" charset="0"/>
              <a:cs typeface="Arial" pitchFamily="34" charset="0"/>
            </a:endParaRPr>
          </a:p>
          <a:p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21.00-7.00             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 -</a:t>
            </a:r>
            <a:r>
              <a:rPr lang="ru-RU" sz="3100" b="1" dirty="0" smtClean="0">
                <a:latin typeface="Cambria" pitchFamily="18" charset="0"/>
                <a:cs typeface="Arial" pitchFamily="34" charset="0"/>
              </a:rPr>
              <a:t>сон</a:t>
            </a:r>
            <a:endParaRPr lang="ru-RU" sz="3100" dirty="0" smtClean="0">
              <a:latin typeface="Cambria" pitchFamily="18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Cambria" pitchFamily="18" charset="0"/>
              </a:rPr>
              <a:t>Соблюдать режим дня</a:t>
            </a:r>
            <a:endParaRPr lang="ru-RU" sz="32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Учитель\Рабочий стол\555\P104095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142984"/>
            <a:ext cx="3929090" cy="261828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Cambria" pitchFamily="18" charset="0"/>
              </a:rPr>
              <a:t>Ежедневная утренняя зарядка</a:t>
            </a:r>
            <a:r>
              <a:rPr lang="ru-RU" sz="2800" dirty="0" smtClean="0">
                <a:latin typeface="Cambria" pitchFamily="18" charset="0"/>
              </a:rPr>
              <a:t/>
            </a:r>
            <a:br>
              <a:rPr lang="ru-RU" sz="2800" dirty="0" smtClean="0">
                <a:latin typeface="Cambria" pitchFamily="18" charset="0"/>
              </a:rPr>
            </a:br>
            <a:endParaRPr lang="ru-RU" sz="2800" dirty="0">
              <a:latin typeface="Cambria" pitchFamily="18" charset="0"/>
            </a:endParaRPr>
          </a:p>
        </p:txBody>
      </p:sp>
      <p:pic>
        <p:nvPicPr>
          <p:cNvPr id="2051" name="Picture 3" descr="C:\Documents and Settings\Учитель\Рабочий стол\555\P104095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08" y="1142984"/>
            <a:ext cx="3753612" cy="2502040"/>
          </a:xfrm>
          <a:prstGeom prst="rect">
            <a:avLst/>
          </a:prstGeom>
          <a:noFill/>
        </p:spPr>
      </p:pic>
      <p:pic>
        <p:nvPicPr>
          <p:cNvPr id="2052" name="Picture 4" descr="C:\Documents and Settings\Учитель\Рабочий стол\555\Копия P104095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85471" y="3933056"/>
            <a:ext cx="3785477" cy="2523281"/>
          </a:xfrm>
          <a:prstGeom prst="rect">
            <a:avLst/>
          </a:prstGeom>
          <a:noFill/>
        </p:spPr>
      </p:pic>
      <p:pic>
        <p:nvPicPr>
          <p:cNvPr id="2053" name="Picture 5" descr="C:\Documents and Settings\Учитель\Рабочий стол\555\P104096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19672" y="3933056"/>
            <a:ext cx="3084220" cy="20558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197</TotalTime>
  <Words>272</Words>
  <Application>Microsoft Office PowerPoint</Application>
  <PresentationFormat>Экран (4:3)</PresentationFormat>
  <Paragraphs>70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Открытая</vt:lpstr>
      <vt:lpstr>Социальный проект  «Мы за здоровый образ жизни»</vt:lpstr>
      <vt:lpstr>Цель проекта:</vt:lpstr>
      <vt:lpstr>Основные факторы,  негативно влияющие на здоровье:</vt:lpstr>
      <vt:lpstr>Здоров ли ты?</vt:lpstr>
      <vt:lpstr>Что такое здоровье?</vt:lpstr>
      <vt:lpstr>    Десять заповедей здоровья или Рецепт долголетия  </vt:lpstr>
      <vt:lpstr>Презентация PowerPoint</vt:lpstr>
      <vt:lpstr>Соблюдать режим дня</vt:lpstr>
      <vt:lpstr>Ежедневная утренняя зарядка </vt:lpstr>
      <vt:lpstr>Здоровое питание </vt:lpstr>
      <vt:lpstr>Прогулки на свежем воздухе</vt:lpstr>
      <vt:lpstr>Полноценный сон </vt:lpstr>
      <vt:lpstr>Одежда по сезону </vt:lpstr>
      <vt:lpstr>Меньше стрессов, больше юмора </vt:lpstr>
      <vt:lpstr>Долой вредные привычки </vt:lpstr>
      <vt:lpstr>Жить в мире и согласии со своей семьей </vt:lpstr>
      <vt:lpstr>Ваше здоровье в ваших руках!</vt:lpstr>
      <vt:lpstr>Презентация PowerPoint</vt:lpstr>
    </vt:vector>
  </TitlesOfParts>
  <Company>Организация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Социальный проект  «Мы за здоровый образ жизни»</dc:title>
  <dc:creator>Учитель</dc:creator>
  <cp:lastModifiedBy>И.В. Бодрова</cp:lastModifiedBy>
  <cp:revision>17</cp:revision>
  <dcterms:created xsi:type="dcterms:W3CDTF">2012-06-21T08:08:44Z</dcterms:created>
  <dcterms:modified xsi:type="dcterms:W3CDTF">2016-10-22T17:38:34Z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848974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