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1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17.xml"/>
  <Override ContentType="application/vnd.openxmlformats-officedocument.presentationml.slide+xml" PartName="/ppt/slides/slide18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15.xml"/>
  <Override ContentType="application/vnd.openxmlformats-officedocument.presentationml.slide+xml" PartName="/ppt/slides/slide16.xml"/>
  <Override ContentType="application/vnd.openxmlformats-officedocument.theme+xml" PartName="/ppt/theme/theme1.xml"/>
  <Default ContentType="image/jpeg" Extension="jpeg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+xml" PartName="/ppt/slides/slide13.xml"/>
  <Override ContentType="application/vnd.openxmlformats-officedocument.presentationml.slide+xml" PartName="/ppt/slides/slide14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9" r:id="rId7"/>
    <p:sldId id="261" r:id="rId8"/>
    <p:sldId id="262" r:id="rId9"/>
    <p:sldId id="263" r:id="rId10"/>
    <p:sldId id="264" r:id="rId11"/>
    <p:sldId id="270" r:id="rId12"/>
    <p:sldId id="265" r:id="rId13"/>
    <p:sldId id="268" r:id="rId14"/>
    <p:sldId id="267" r:id="rId15"/>
    <p:sldId id="266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69D9-3C17-45C2-BC65-85916E3BAB3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D397D-8EAE-4D16-9FB0-6C36B629D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69D9-3C17-45C2-BC65-85916E3BAB3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D397D-8EAE-4D16-9FB0-6C36B629D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69D9-3C17-45C2-BC65-85916E3BAB3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D397D-8EAE-4D16-9FB0-6C36B629D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69D9-3C17-45C2-BC65-85916E3BAB3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D397D-8EAE-4D16-9FB0-6C36B629D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69D9-3C17-45C2-BC65-85916E3BAB3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D397D-8EAE-4D16-9FB0-6C36B629D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69D9-3C17-45C2-BC65-85916E3BAB3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D397D-8EAE-4D16-9FB0-6C36B629D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69D9-3C17-45C2-BC65-85916E3BAB3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D397D-8EAE-4D16-9FB0-6C36B629D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69D9-3C17-45C2-BC65-85916E3BAB3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D397D-8EAE-4D16-9FB0-6C36B629D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69D9-3C17-45C2-BC65-85916E3BAB3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D397D-8EAE-4D16-9FB0-6C36B629D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69D9-3C17-45C2-BC65-85916E3BAB3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4D397D-8EAE-4D16-9FB0-6C36B629D3B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8D69D9-3C17-45C2-BC65-85916E3BAB3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04D397D-8EAE-4D16-9FB0-6C36B629D3B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E8D69D9-3C17-45C2-BC65-85916E3BAB3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04D397D-8EAE-4D16-9FB0-6C36B629D3B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grammar-tei.com/uprazhneniya-na-3-tip-uslovnyx-predlozhenij-third-conditional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grammar-tei.com/wp-content/uploads/2016/08/wish-future.jpg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://grammar-tei.com/uslovnye-predlozheniya-1-tipa-uprazhneniya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grammar-tei.com/wp-content/uploads/2016/08/wish-present.jp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grammar-tei.com/second-conditional-exercises-uslovnye-predlozheniya-ii-tipa-uprazhneniya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08720"/>
            <a:ext cx="7772400" cy="3312367"/>
          </a:xfrm>
        </p:spPr>
        <p:txBody>
          <a:bodyPr>
            <a:noAutofit/>
          </a:bodyPr>
          <a:lstStyle/>
          <a:p>
            <a:r>
              <a:rPr lang="en-US" sz="9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erlin Sans FB" pitchFamily="34" charset="0"/>
              </a:rPr>
              <a:t>I wish</a:t>
            </a:r>
            <a:r>
              <a:rPr lang="ru-RU" sz="9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erlin Sans FB" pitchFamily="34" charset="0"/>
              </a:rPr>
              <a:t>…</a:t>
            </a:r>
            <a:r>
              <a:rPr lang="en-US" sz="9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erlin Sans FB" pitchFamily="34" charset="0"/>
              </a:rPr>
              <a:t/>
            </a:r>
            <a:br>
              <a:rPr lang="en-US" sz="9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erlin Sans FB" pitchFamily="34" charset="0"/>
              </a:rPr>
            </a:br>
            <a:r>
              <a:rPr lang="en-US" sz="9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erlin Sans FB" pitchFamily="34" charset="0"/>
              </a:rPr>
              <a:t>If only</a:t>
            </a:r>
            <a:r>
              <a:rPr lang="ru-RU" sz="9600" dirty="0" smtClean="0">
                <a:solidFill>
                  <a:schemeClr val="tx2">
                    <a:lumMod val="60000"/>
                    <a:lumOff val="40000"/>
                  </a:schemeClr>
                </a:solidFill>
                <a:latin typeface="Berlin Sans FB" pitchFamily="34" charset="0"/>
              </a:rPr>
              <a:t>…</a:t>
            </a:r>
            <a:endParaRPr lang="ru-RU" sz="96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779912" y="4857760"/>
            <a:ext cx="4968552" cy="1739592"/>
          </a:xfrm>
        </p:spPr>
        <p:txBody>
          <a:bodyPr>
            <a:normAutofit/>
          </a:bodyPr>
          <a:lstStyle/>
          <a:p>
            <a:pPr algn="r"/>
            <a:r>
              <a:rPr lang="ru-RU" sz="2000" dirty="0" err="1" smtClean="0">
                <a:solidFill>
                  <a:schemeClr val="tx1"/>
                </a:solidFill>
              </a:rPr>
              <a:t>Брдрова</a:t>
            </a:r>
            <a:r>
              <a:rPr lang="ru-RU" sz="2000" dirty="0" smtClean="0">
                <a:solidFill>
                  <a:schemeClr val="tx1"/>
                </a:solidFill>
              </a:rPr>
              <a:t> И.В., учитель английского языка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МОУ «</a:t>
            </a:r>
            <a:r>
              <a:rPr lang="ru-RU" sz="2000" dirty="0" err="1" smtClean="0">
                <a:solidFill>
                  <a:schemeClr val="tx1"/>
                </a:solidFill>
              </a:rPr>
              <a:t>Жарковская</a:t>
            </a:r>
            <a:r>
              <a:rPr lang="ru-RU" sz="2000" dirty="0" smtClean="0">
                <a:solidFill>
                  <a:schemeClr val="tx1"/>
                </a:solidFill>
              </a:rPr>
              <a:t> СОШ №1»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2017г.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Примеры: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 I wish you had had time then.  </a:t>
            </a:r>
            <a:r>
              <a:rPr lang="ru-RU" dirty="0"/>
              <a:t>–  </a:t>
            </a:r>
            <a:r>
              <a:rPr lang="ru-RU" dirty="0">
                <a:solidFill>
                  <a:srgbClr val="92D050"/>
                </a:solidFill>
              </a:rPr>
              <a:t>Хотелось бы, чтобы у вас тогда было время. </a:t>
            </a:r>
            <a:r>
              <a:rPr lang="ru-RU" dirty="0"/>
              <a:t>(Жаль, что у вас тогда не было времени.)</a:t>
            </a:r>
          </a:p>
          <a:p>
            <a:r>
              <a:rPr lang="ru-RU" dirty="0"/>
              <a:t>I </a:t>
            </a:r>
            <a:r>
              <a:rPr lang="ru-RU" dirty="0" err="1"/>
              <a:t>wish</a:t>
            </a:r>
            <a:r>
              <a:rPr lang="ru-RU" dirty="0"/>
              <a:t> I </a:t>
            </a:r>
            <a:r>
              <a:rPr lang="ru-RU" dirty="0" err="1"/>
              <a:t>had</a:t>
            </a:r>
            <a:r>
              <a:rPr lang="ru-RU" dirty="0"/>
              <a:t> </a:t>
            </a:r>
            <a:r>
              <a:rPr lang="ru-RU" dirty="0" err="1"/>
              <a:t>known</a:t>
            </a:r>
            <a:r>
              <a:rPr lang="ru-RU" dirty="0"/>
              <a:t> </a:t>
            </a:r>
            <a:r>
              <a:rPr lang="ru-RU" dirty="0" err="1"/>
              <a:t>that</a:t>
            </a:r>
            <a:r>
              <a:rPr lang="ru-RU" dirty="0"/>
              <a:t> </a:t>
            </a:r>
            <a:r>
              <a:rPr lang="ru-RU" dirty="0" err="1"/>
              <a:t>Ann</a:t>
            </a:r>
            <a:r>
              <a:rPr lang="ru-RU" dirty="0"/>
              <a:t> </a:t>
            </a:r>
            <a:r>
              <a:rPr lang="ru-RU" dirty="0" err="1"/>
              <a:t>was</a:t>
            </a:r>
            <a:r>
              <a:rPr lang="ru-RU" dirty="0"/>
              <a:t> </a:t>
            </a:r>
            <a:r>
              <a:rPr lang="ru-RU" dirty="0" err="1"/>
              <a:t>ill</a:t>
            </a:r>
            <a:r>
              <a:rPr lang="ru-RU" dirty="0"/>
              <a:t>. – </a:t>
            </a:r>
            <a:r>
              <a:rPr lang="ru-RU" dirty="0">
                <a:solidFill>
                  <a:srgbClr val="92D050"/>
                </a:solidFill>
              </a:rPr>
              <a:t>Жаль, что я не знал, что Анна была больна.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650306"/>
          </a:xfrm>
        </p:spPr>
        <p:txBody>
          <a:bodyPr>
            <a:noAutofit/>
          </a:bodyPr>
          <a:lstStyle/>
          <a:p>
            <a:r>
              <a:rPr lang="ru-RU" sz="2800" dirty="0" smtClean="0"/>
              <a:t>Предложения, начинающиеся с I </a:t>
            </a:r>
            <a:r>
              <a:rPr lang="ru-RU" sz="2800" dirty="0" err="1" smtClean="0"/>
              <a:t>wish</a:t>
            </a:r>
            <a:r>
              <a:rPr lang="ru-RU" sz="2800" dirty="0" smtClean="0"/>
              <a:t>, в которых высказывается сожаление относительно уже случившегося/не случившегося события в прошлом, соотносятся с </a:t>
            </a:r>
            <a:br>
              <a:rPr lang="ru-RU" sz="2800" dirty="0" smtClean="0"/>
            </a:br>
            <a:r>
              <a:rPr lang="ru-RU" sz="2800" dirty="0" smtClean="0">
                <a:hlinkClick r:id="rId2"/>
              </a:rPr>
              <a:t>третьим типом условных предложений</a:t>
            </a:r>
            <a:r>
              <a:rPr lang="ru-RU" sz="2800" dirty="0" smtClean="0"/>
              <a:t>:</a:t>
            </a:r>
            <a:br>
              <a:rPr lang="ru-RU" sz="2800" dirty="0" smtClean="0"/>
            </a:b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960440"/>
          </a:xfrm>
        </p:spPr>
        <p:txBody>
          <a:bodyPr>
            <a:normAutofit fontScale="92500" lnSpcReduction="10000"/>
          </a:bodyPr>
          <a:lstStyle/>
          <a:p>
            <a:r>
              <a:rPr lang="en-US" dirty="0">
                <a:solidFill>
                  <a:srgbClr val="7030A0"/>
                </a:solidFill>
              </a:rPr>
              <a:t>I wish I had met him earlier. </a:t>
            </a:r>
            <a:r>
              <a:rPr lang="en-US" dirty="0"/>
              <a:t>= If I had met him earlier, it would I have changed my life. — </a:t>
            </a:r>
            <a:r>
              <a:rPr lang="ru-RU" dirty="0">
                <a:solidFill>
                  <a:srgbClr val="00B050"/>
                </a:solidFill>
              </a:rPr>
              <a:t>Как жаль</a:t>
            </a:r>
            <a:r>
              <a:rPr lang="en-US" dirty="0">
                <a:solidFill>
                  <a:srgbClr val="00B050"/>
                </a:solidFill>
              </a:rPr>
              <a:t>, </a:t>
            </a:r>
            <a:r>
              <a:rPr lang="ru-RU" dirty="0">
                <a:solidFill>
                  <a:srgbClr val="00B050"/>
                </a:solidFill>
              </a:rPr>
              <a:t>что я не встретила его раньше</a:t>
            </a:r>
            <a:r>
              <a:rPr lang="en-US" dirty="0">
                <a:solidFill>
                  <a:srgbClr val="00B050"/>
                </a:solidFill>
              </a:rPr>
              <a:t>. </a:t>
            </a:r>
            <a:r>
              <a:rPr lang="ru-RU" dirty="0">
                <a:solidFill>
                  <a:srgbClr val="00B050"/>
                </a:solidFill>
              </a:rPr>
              <a:t>Если  бы только я встретила его раньше...</a:t>
            </a:r>
          </a:p>
          <a:p>
            <a:r>
              <a:rPr lang="ru-RU" dirty="0">
                <a:solidFill>
                  <a:srgbClr val="7030A0"/>
                </a:solidFill>
              </a:rPr>
              <a:t>I </a:t>
            </a:r>
            <a:r>
              <a:rPr lang="ru-RU" dirty="0" err="1">
                <a:solidFill>
                  <a:srgbClr val="7030A0"/>
                </a:solidFill>
              </a:rPr>
              <a:t>wish</a:t>
            </a:r>
            <a:r>
              <a:rPr lang="ru-RU" dirty="0">
                <a:solidFill>
                  <a:srgbClr val="7030A0"/>
                </a:solidFill>
              </a:rPr>
              <a:t> I </a:t>
            </a:r>
            <a:r>
              <a:rPr lang="ru-RU" dirty="0" err="1">
                <a:solidFill>
                  <a:srgbClr val="7030A0"/>
                </a:solidFill>
              </a:rPr>
              <a:t>had</a:t>
            </a: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dirty="0" err="1">
                <a:solidFill>
                  <a:srgbClr val="7030A0"/>
                </a:solidFill>
              </a:rPr>
              <a:t>been</a:t>
            </a:r>
            <a:r>
              <a:rPr lang="ru-RU" dirty="0">
                <a:solidFill>
                  <a:srgbClr val="7030A0"/>
                </a:solidFill>
              </a:rPr>
              <a:t> </a:t>
            </a:r>
            <a:r>
              <a:rPr lang="ru-RU" dirty="0" err="1">
                <a:solidFill>
                  <a:srgbClr val="7030A0"/>
                </a:solidFill>
              </a:rPr>
              <a:t>wiser</a:t>
            </a:r>
            <a:r>
              <a:rPr lang="ru-RU" dirty="0">
                <a:solidFill>
                  <a:srgbClr val="7030A0"/>
                </a:solidFill>
              </a:rPr>
              <a:t>. </a:t>
            </a:r>
            <a:r>
              <a:rPr lang="en-US" dirty="0"/>
              <a:t>= If I had been wiser, I wouldn’t have done I such a silly thing. — </a:t>
            </a:r>
            <a:r>
              <a:rPr lang="ru-RU" dirty="0">
                <a:solidFill>
                  <a:srgbClr val="00B050"/>
                </a:solidFill>
              </a:rPr>
              <a:t>Как жаль</a:t>
            </a:r>
            <a:r>
              <a:rPr lang="en-US" dirty="0">
                <a:solidFill>
                  <a:srgbClr val="00B050"/>
                </a:solidFill>
              </a:rPr>
              <a:t>, </a:t>
            </a:r>
            <a:r>
              <a:rPr lang="ru-RU" dirty="0">
                <a:solidFill>
                  <a:srgbClr val="00B050"/>
                </a:solidFill>
              </a:rPr>
              <a:t>что я не была мудрее</a:t>
            </a:r>
            <a:r>
              <a:rPr lang="en-US" dirty="0">
                <a:solidFill>
                  <a:srgbClr val="00B050"/>
                </a:solidFill>
              </a:rPr>
              <a:t>. / </a:t>
            </a:r>
            <a:r>
              <a:rPr lang="ru-RU" dirty="0">
                <a:solidFill>
                  <a:srgbClr val="00B050"/>
                </a:solidFill>
              </a:rPr>
              <a:t>Если бы только я</a:t>
            </a:r>
            <a:r>
              <a:rPr lang="en-US" dirty="0">
                <a:solidFill>
                  <a:srgbClr val="00B050"/>
                </a:solidFill>
              </a:rPr>
              <a:t>  </a:t>
            </a:r>
            <a:r>
              <a:rPr lang="ru-RU" dirty="0">
                <a:solidFill>
                  <a:srgbClr val="00B050"/>
                </a:solidFill>
              </a:rPr>
              <a:t>была мудрее</a:t>
            </a:r>
            <a:r>
              <a:rPr lang="en-US" dirty="0">
                <a:solidFill>
                  <a:srgbClr val="00B050"/>
                </a:solidFill>
              </a:rPr>
              <a:t>...</a:t>
            </a:r>
            <a:endParaRPr lang="ru-RU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7030A0"/>
                </a:solidFill>
              </a:rPr>
              <a:t>I wish I hadn’t eaten so much chocolate</a:t>
            </a:r>
            <a:r>
              <a:rPr lang="en-US" dirty="0"/>
              <a:t>. = If I hadn’t eaten so I much chocolate, I wouldn’t feel ill now. — </a:t>
            </a:r>
            <a:r>
              <a:rPr lang="ru-RU" dirty="0">
                <a:solidFill>
                  <a:srgbClr val="00B050"/>
                </a:solidFill>
              </a:rPr>
              <a:t>Как жаль</a:t>
            </a:r>
            <a:r>
              <a:rPr lang="en-US" dirty="0">
                <a:solidFill>
                  <a:srgbClr val="00B050"/>
                </a:solidFill>
              </a:rPr>
              <a:t>, </a:t>
            </a:r>
            <a:r>
              <a:rPr lang="ru-RU" dirty="0">
                <a:solidFill>
                  <a:srgbClr val="00B050"/>
                </a:solidFill>
              </a:rPr>
              <a:t>что я съела так много</a:t>
            </a:r>
            <a:r>
              <a:rPr lang="en-US" dirty="0">
                <a:solidFill>
                  <a:srgbClr val="00B050"/>
                </a:solidFill>
              </a:rPr>
              <a:t>  </a:t>
            </a:r>
            <a:r>
              <a:rPr lang="ru-RU" dirty="0">
                <a:solidFill>
                  <a:srgbClr val="00B050"/>
                </a:solidFill>
              </a:rPr>
              <a:t>шоколада</a:t>
            </a:r>
            <a:r>
              <a:rPr lang="en-US" dirty="0">
                <a:solidFill>
                  <a:srgbClr val="00B050"/>
                </a:solidFill>
              </a:rPr>
              <a:t>. / </a:t>
            </a:r>
            <a:r>
              <a:rPr lang="ru-RU" dirty="0">
                <a:solidFill>
                  <a:srgbClr val="00B050"/>
                </a:solidFill>
              </a:rPr>
              <a:t>Если бы только я не съела так много шоколада</a:t>
            </a:r>
            <a:r>
              <a:rPr lang="en-US" dirty="0">
                <a:solidFill>
                  <a:srgbClr val="00B050"/>
                </a:solidFill>
              </a:rPr>
              <a:t>...</a:t>
            </a:r>
            <a:endParaRPr lang="ru-RU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97106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I </a:t>
            </a:r>
            <a:r>
              <a:rPr lang="ru-RU" b="1" dirty="0" err="1"/>
              <a:t>wish</a:t>
            </a:r>
            <a:r>
              <a:rPr lang="ru-RU" b="1" dirty="0"/>
              <a:t> в предложениях, относящихся к будущему.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060848"/>
            <a:ext cx="8229600" cy="4065315"/>
          </a:xfrm>
        </p:spPr>
        <p:txBody>
          <a:bodyPr>
            <a:normAutofit/>
          </a:bodyPr>
          <a:lstStyle/>
          <a:p>
            <a:r>
              <a:rPr lang="ru-RU" dirty="0"/>
              <a:t>Если действие, выраженное сказуемым дополнительного придаточного предложения, выражает желание изменить что-либо </a:t>
            </a:r>
            <a:r>
              <a:rPr lang="ru-RU" b="1" u="sng" dirty="0"/>
              <a:t>в настоящем или будущем</a:t>
            </a:r>
            <a:r>
              <a:rPr lang="ru-RU" dirty="0"/>
              <a:t>, то после </a:t>
            </a:r>
            <a:r>
              <a:rPr lang="ru-RU" dirty="0" err="1"/>
              <a:t>wish</a:t>
            </a:r>
            <a:r>
              <a:rPr lang="ru-RU" dirty="0"/>
              <a:t> используется</a:t>
            </a:r>
          </a:p>
          <a:p>
            <a:pPr lvl="0"/>
            <a:r>
              <a:rPr lang="ru-RU" dirty="0" err="1">
                <a:solidFill>
                  <a:srgbClr val="FF0000"/>
                </a:solidFill>
              </a:rPr>
              <a:t>would</a:t>
            </a:r>
            <a:r>
              <a:rPr lang="ru-RU" dirty="0">
                <a:solidFill>
                  <a:srgbClr val="FF0000"/>
                </a:solidFill>
              </a:rPr>
              <a:t> + инфинитив</a:t>
            </a:r>
          </a:p>
          <a:p>
            <a:pPr>
              <a:buNone/>
            </a:pPr>
            <a:r>
              <a:rPr lang="en-US" dirty="0"/>
              <a:t>I wish he would stop lying.  </a:t>
            </a:r>
            <a:r>
              <a:rPr lang="ru-RU" dirty="0"/>
              <a:t>–  </a:t>
            </a:r>
            <a:r>
              <a:rPr lang="ru-RU" dirty="0">
                <a:solidFill>
                  <a:srgbClr val="00B050"/>
                </a:solidFill>
              </a:rPr>
              <a:t>Хотелось бы, чтобы он перестал лгать.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making a wish about the future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556792"/>
            <a:ext cx="9144000" cy="327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Предложения</a:t>
            </a:r>
            <a:r>
              <a:rPr lang="ru-RU" dirty="0"/>
              <a:t>, начинающиеся с I </a:t>
            </a:r>
            <a:r>
              <a:rPr lang="ru-RU" dirty="0" err="1"/>
              <a:t>wish</a:t>
            </a:r>
            <a:r>
              <a:rPr lang="ru-RU" dirty="0"/>
              <a:t>, в которых высказывается пожелание относительно будущего, соотносятся с </a:t>
            </a:r>
            <a:r>
              <a:rPr lang="ru-RU" dirty="0">
                <a:hlinkClick r:id="rId2"/>
              </a:rPr>
              <a:t>первым типом условных предложений</a:t>
            </a:r>
            <a:r>
              <a:rPr lang="ru-RU" dirty="0"/>
              <a:t>:</a:t>
            </a:r>
          </a:p>
          <a:p>
            <a:r>
              <a:rPr lang="en-US" dirty="0">
                <a:solidFill>
                  <a:srgbClr val="7030A0"/>
                </a:solidFill>
              </a:rPr>
              <a:t>I wish he would stop lying. </a:t>
            </a:r>
            <a:r>
              <a:rPr lang="ru-RU" dirty="0" smtClean="0"/>
              <a:t>=</a:t>
            </a:r>
            <a:r>
              <a:rPr lang="en-US" dirty="0" smtClean="0"/>
              <a:t> </a:t>
            </a:r>
            <a:r>
              <a:rPr lang="en-US" dirty="0"/>
              <a:t>If he stops lying it will be better</a:t>
            </a:r>
            <a:r>
              <a:rPr lang="en-US" dirty="0" smtClean="0"/>
              <a:t>.</a:t>
            </a:r>
            <a:r>
              <a:rPr lang="ru-RU" dirty="0" smtClean="0"/>
              <a:t> – </a:t>
            </a:r>
            <a:r>
              <a:rPr lang="ru-RU" dirty="0" smtClean="0">
                <a:solidFill>
                  <a:srgbClr val="00B050"/>
                </a:solidFill>
              </a:rPr>
              <a:t>Было бы лучше, если бы он прекратил лгать.</a:t>
            </a:r>
            <a:endParaRPr lang="ru-RU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82792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Предложения с </a:t>
            </a:r>
            <a:r>
              <a:rPr lang="ru-RU" b="1" dirty="0" err="1"/>
              <a:t>if</a:t>
            </a:r>
            <a:r>
              <a:rPr lang="ru-RU" b="1" dirty="0"/>
              <a:t> </a:t>
            </a:r>
            <a:r>
              <a:rPr lang="ru-RU" b="1" dirty="0" err="1"/>
              <a:t>only</a:t>
            </a:r>
            <a:r>
              <a:rPr lang="ru-RU" b="1" dirty="0"/>
              <a:t>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/>
              <a:t>Вместо слов </a:t>
            </a:r>
            <a:r>
              <a:rPr lang="ru-RU" b="1" dirty="0"/>
              <a:t>I </a:t>
            </a:r>
            <a:r>
              <a:rPr lang="ru-RU" b="1" dirty="0" err="1"/>
              <a:t>wish</a:t>
            </a:r>
            <a:r>
              <a:rPr lang="ru-RU" dirty="0"/>
              <a:t> может употребляться </a:t>
            </a:r>
            <a:endParaRPr lang="ru-RU" dirty="0" smtClean="0"/>
          </a:p>
          <a:p>
            <a:pPr algn="ctr">
              <a:buNone/>
            </a:pPr>
            <a:r>
              <a:rPr lang="ru-RU" b="1" dirty="0" err="1" smtClean="0"/>
              <a:t>if</a:t>
            </a:r>
            <a:r>
              <a:rPr lang="ru-RU" b="1" dirty="0" smtClean="0"/>
              <a:t> </a:t>
            </a:r>
            <a:r>
              <a:rPr lang="ru-RU" b="1" dirty="0" err="1"/>
              <a:t>only</a:t>
            </a:r>
            <a:r>
              <a:rPr lang="ru-RU" dirty="0"/>
              <a:t>. Такие предложения более эмоционально окрашены по сравнению с предложениями с I </a:t>
            </a:r>
            <a:r>
              <a:rPr lang="ru-RU" dirty="0" err="1"/>
              <a:t>wish</a:t>
            </a:r>
            <a:r>
              <a:rPr lang="ru-RU" dirty="0"/>
              <a:t>. На русский язык они могут переводиться словами </a:t>
            </a:r>
            <a:endParaRPr lang="ru-RU" dirty="0" smtClean="0"/>
          </a:p>
          <a:p>
            <a:pPr algn="ctr">
              <a:buNone/>
            </a:pPr>
            <a:r>
              <a:rPr lang="ru-RU" dirty="0" smtClean="0">
                <a:solidFill>
                  <a:srgbClr val="00B050"/>
                </a:solidFill>
              </a:rPr>
              <a:t>«</a:t>
            </a:r>
            <a:r>
              <a:rPr lang="ru-RU" dirty="0">
                <a:solidFill>
                  <a:srgbClr val="00B050"/>
                </a:solidFill>
              </a:rPr>
              <a:t>Если бы только...», «Как бы мне хотелось...».</a:t>
            </a:r>
          </a:p>
          <a:p>
            <a:r>
              <a:rPr lang="ru-RU" dirty="0" err="1"/>
              <a:t>If</a:t>
            </a:r>
            <a:r>
              <a:rPr lang="ru-RU" dirty="0"/>
              <a:t> </a:t>
            </a:r>
            <a:r>
              <a:rPr lang="ru-RU" dirty="0" err="1"/>
              <a:t>only</a:t>
            </a:r>
            <a:r>
              <a:rPr lang="ru-RU" dirty="0"/>
              <a:t> I </a:t>
            </a:r>
            <a:r>
              <a:rPr lang="ru-RU" dirty="0" err="1"/>
              <a:t>were</a:t>
            </a:r>
            <a:r>
              <a:rPr lang="ru-RU" dirty="0"/>
              <a:t> </a:t>
            </a:r>
            <a:r>
              <a:rPr lang="ru-RU" dirty="0" err="1"/>
              <a:t>rich</a:t>
            </a:r>
            <a:r>
              <a:rPr lang="ru-RU" dirty="0"/>
              <a:t>. – </a:t>
            </a:r>
            <a:r>
              <a:rPr lang="ru-RU" dirty="0">
                <a:solidFill>
                  <a:srgbClr val="00B050"/>
                </a:solidFill>
              </a:rPr>
              <a:t>Если бы только я была богатой.</a:t>
            </a:r>
            <a:r>
              <a:rPr lang="ru-RU" dirty="0"/>
              <a:t> </a:t>
            </a:r>
            <a:r>
              <a:rPr lang="en-US" dirty="0"/>
              <a:t>= I wish I were rich.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571480"/>
            <a:ext cx="8229600" cy="1928826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>
                <a:solidFill>
                  <a:srgbClr val="00B0F0"/>
                </a:solidFill>
              </a:rPr>
              <a:t>Упражнение</a:t>
            </a:r>
            <a:r>
              <a:rPr lang="en-US" sz="3100" b="1" dirty="0" smtClean="0">
                <a:solidFill>
                  <a:srgbClr val="00B0F0"/>
                </a:solidFill>
              </a:rPr>
              <a:t> 1</a:t>
            </a:r>
            <a:r>
              <a:rPr lang="en-US" sz="3100" dirty="0" smtClean="0">
                <a:solidFill>
                  <a:srgbClr val="00B0F0"/>
                </a:solidFill>
              </a:rPr>
              <a:t>.</a:t>
            </a:r>
            <a:r>
              <a:rPr lang="en-US" sz="3100" dirty="0" smtClean="0"/>
              <a:t> Put the verbs given in brackets into the correct form.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2285992"/>
            <a:ext cx="8784976" cy="4383368"/>
          </a:xfrm>
        </p:spPr>
        <p:txBody>
          <a:bodyPr>
            <a:normAutofit fontScale="77500" lnSpcReduction="20000"/>
          </a:bodyPr>
          <a:lstStyle/>
          <a:p>
            <a:pPr lvl="0"/>
            <a:r>
              <a:rPr lang="en-US" dirty="0" smtClean="0"/>
              <a:t>I </a:t>
            </a:r>
            <a:r>
              <a:rPr lang="en-US" dirty="0"/>
              <a:t>wish I </a:t>
            </a:r>
            <a:r>
              <a:rPr lang="en-US" dirty="0" smtClean="0"/>
              <a:t>_____</a:t>
            </a:r>
            <a:r>
              <a:rPr lang="en-US" dirty="0" smtClean="0">
                <a:solidFill>
                  <a:srgbClr val="00B050"/>
                </a:solidFill>
              </a:rPr>
              <a:t>(</a:t>
            </a:r>
            <a:r>
              <a:rPr lang="en-US" dirty="0">
                <a:solidFill>
                  <a:srgbClr val="00B050"/>
                </a:solidFill>
              </a:rPr>
              <a:t>be) </a:t>
            </a:r>
            <a:r>
              <a:rPr lang="en-US" dirty="0"/>
              <a:t>taller so that I could be in the basketball team.</a:t>
            </a:r>
            <a:endParaRPr lang="ru-RU" dirty="0"/>
          </a:p>
          <a:p>
            <a:pPr lvl="0"/>
            <a:r>
              <a:rPr lang="en-US" dirty="0"/>
              <a:t>I wish I </a:t>
            </a:r>
            <a:r>
              <a:rPr lang="en-US" dirty="0" smtClean="0"/>
              <a:t>______ </a:t>
            </a:r>
            <a:r>
              <a:rPr lang="en-US" dirty="0">
                <a:solidFill>
                  <a:srgbClr val="00B050"/>
                </a:solidFill>
              </a:rPr>
              <a:t>(can drive) </a:t>
            </a:r>
            <a:r>
              <a:rPr lang="en-US" dirty="0"/>
              <a:t>a car and we could go travelling.</a:t>
            </a:r>
            <a:endParaRPr lang="ru-RU" dirty="0"/>
          </a:p>
          <a:p>
            <a:pPr lvl="0"/>
            <a:r>
              <a:rPr lang="en-US" dirty="0"/>
              <a:t>The Browns live in the city, but they wish </a:t>
            </a:r>
            <a:r>
              <a:rPr lang="en-US" dirty="0" smtClean="0"/>
              <a:t>they ____</a:t>
            </a:r>
            <a:r>
              <a:rPr lang="ru-RU" dirty="0" smtClean="0"/>
              <a:t> </a:t>
            </a:r>
            <a:r>
              <a:rPr lang="en-US" dirty="0" smtClean="0">
                <a:solidFill>
                  <a:srgbClr val="00B050"/>
                </a:solidFill>
              </a:rPr>
              <a:t>(live) </a:t>
            </a:r>
            <a:r>
              <a:rPr lang="en-US" dirty="0"/>
              <a:t>in the suburbs.</a:t>
            </a:r>
            <a:endParaRPr lang="ru-RU" dirty="0"/>
          </a:p>
          <a:p>
            <a:pPr lvl="0"/>
            <a:r>
              <a:rPr lang="en-US" dirty="0"/>
              <a:t>Robert can’t dance very well, but he wishes he </a:t>
            </a:r>
            <a:r>
              <a:rPr lang="en-US" dirty="0" smtClean="0"/>
              <a:t>_____ </a:t>
            </a:r>
            <a:r>
              <a:rPr lang="en-US" dirty="0">
                <a:solidFill>
                  <a:srgbClr val="00B050"/>
                </a:solidFill>
              </a:rPr>
              <a:t>(can dance) </a:t>
            </a:r>
            <a:r>
              <a:rPr lang="en-US" dirty="0"/>
              <a:t>better.</a:t>
            </a:r>
            <a:endParaRPr lang="ru-RU" dirty="0"/>
          </a:p>
          <a:p>
            <a:pPr lvl="0"/>
            <a:r>
              <a:rPr lang="en-US" dirty="0"/>
              <a:t>Kate is having a hard time learning English at the University. She wishes she ________ </a:t>
            </a:r>
            <a:r>
              <a:rPr lang="en-US" dirty="0">
                <a:solidFill>
                  <a:srgbClr val="00B050"/>
                </a:solidFill>
              </a:rPr>
              <a:t>(study) </a:t>
            </a:r>
            <a:r>
              <a:rPr lang="en-US" dirty="0"/>
              <a:t>it better at school.</a:t>
            </a:r>
            <a:endParaRPr lang="ru-RU" dirty="0"/>
          </a:p>
          <a:p>
            <a:pPr lvl="0"/>
            <a:r>
              <a:rPr lang="en-US" dirty="0"/>
              <a:t>Mike didn’t go to college after school. Now, he wishes he </a:t>
            </a:r>
            <a:r>
              <a:rPr lang="en-US" dirty="0" smtClean="0"/>
              <a:t>___ </a:t>
            </a:r>
            <a:r>
              <a:rPr lang="en-US" dirty="0" smtClean="0">
                <a:solidFill>
                  <a:srgbClr val="00B050"/>
                </a:solidFill>
              </a:rPr>
              <a:t>(go</a:t>
            </a:r>
            <a:r>
              <a:rPr lang="en-US" dirty="0">
                <a:solidFill>
                  <a:srgbClr val="00B050"/>
                </a:solidFill>
              </a:rPr>
              <a:t>)</a:t>
            </a:r>
            <a:r>
              <a:rPr lang="en-US" dirty="0"/>
              <a:t> to college.</a:t>
            </a:r>
            <a:endParaRPr lang="ru-RU" dirty="0"/>
          </a:p>
          <a:p>
            <a:pPr lvl="0"/>
            <a:r>
              <a:rPr lang="en-US" dirty="0"/>
              <a:t>The weather was hot while we were there. I wish it </a:t>
            </a:r>
            <a:r>
              <a:rPr lang="en-US" dirty="0" smtClean="0"/>
              <a:t>___ </a:t>
            </a:r>
            <a:r>
              <a:rPr lang="en-US" dirty="0">
                <a:solidFill>
                  <a:srgbClr val="00B050"/>
                </a:solidFill>
              </a:rPr>
              <a:t>(be) </a:t>
            </a:r>
            <a:r>
              <a:rPr lang="en-US" dirty="0"/>
              <a:t>a bit cooler.</a:t>
            </a:r>
            <a:endParaRPr lang="ru-RU" dirty="0"/>
          </a:p>
          <a:p>
            <a:pPr lvl="0"/>
            <a:r>
              <a:rPr lang="en-US" dirty="0"/>
              <a:t>I wish you ________ </a:t>
            </a:r>
            <a:r>
              <a:rPr lang="en-US" dirty="0">
                <a:solidFill>
                  <a:srgbClr val="00B050"/>
                </a:solidFill>
              </a:rPr>
              <a:t>(stop) </a:t>
            </a:r>
            <a:r>
              <a:rPr lang="en-US" dirty="0"/>
              <a:t>watching TV while I am talking to you.</a:t>
            </a:r>
            <a:endParaRPr lang="ru-RU" dirty="0"/>
          </a:p>
          <a:p>
            <a:pPr lvl="0"/>
            <a:r>
              <a:rPr lang="en-US" dirty="0"/>
              <a:t>I wish she </a:t>
            </a:r>
            <a:r>
              <a:rPr lang="en-US" dirty="0" smtClean="0"/>
              <a:t>____ </a:t>
            </a:r>
            <a:r>
              <a:rPr lang="en-US" dirty="0">
                <a:solidFill>
                  <a:srgbClr val="00B050"/>
                </a:solidFill>
              </a:rPr>
              <a:t>(can come) </a:t>
            </a:r>
            <a:r>
              <a:rPr lang="en-US" dirty="0"/>
              <a:t>yesterday but she had an important meeting.</a:t>
            </a:r>
            <a:endParaRPr lang="ru-RU" dirty="0"/>
          </a:p>
          <a:p>
            <a:pPr lvl="0"/>
            <a:r>
              <a:rPr lang="en-US" dirty="0"/>
              <a:t>I wish I __________ </a:t>
            </a:r>
            <a:r>
              <a:rPr lang="en-US" dirty="0">
                <a:solidFill>
                  <a:srgbClr val="00B050"/>
                </a:solidFill>
              </a:rPr>
              <a:t>(know) </a:t>
            </a:r>
            <a:r>
              <a:rPr lang="en-US" dirty="0"/>
              <a:t>someone to whom I could have gone for advice when I was 18.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510466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>
                <a:solidFill>
                  <a:srgbClr val="00B0F0"/>
                </a:solidFill>
              </a:rPr>
              <a:t>Упражнение </a:t>
            </a:r>
            <a:r>
              <a:rPr lang="ru-RU" sz="3100" b="1" dirty="0">
                <a:solidFill>
                  <a:srgbClr val="00B0F0"/>
                </a:solidFill>
              </a:rPr>
              <a:t>2.</a:t>
            </a:r>
            <a:r>
              <a:rPr lang="ru-RU" sz="3100" dirty="0">
                <a:solidFill>
                  <a:srgbClr val="00B0F0"/>
                </a:solidFill>
              </a:rPr>
              <a:t> </a:t>
            </a:r>
            <a:r>
              <a:rPr lang="ru-RU" sz="3100" dirty="0"/>
              <a:t>Раскроите скобки, употребляя требующуюся форму сослагательного наклонения после «I </a:t>
            </a:r>
            <a:r>
              <a:rPr lang="ru-RU" sz="3100" dirty="0" err="1"/>
              <a:t>wish</a:t>
            </a:r>
            <a:r>
              <a:rPr lang="ru-RU" sz="3100" dirty="0"/>
              <a:t>».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600200"/>
            <a:ext cx="9036496" cy="5257800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dirty="0"/>
              <a:t>The weather was awful. I wish it __________ </a:t>
            </a:r>
            <a:r>
              <a:rPr lang="en-US" dirty="0">
                <a:solidFill>
                  <a:srgbClr val="00B050"/>
                </a:solidFill>
              </a:rPr>
              <a:t>(to be) </a:t>
            </a:r>
            <a:r>
              <a:rPr lang="en-US" dirty="0"/>
              <a:t>better.</a:t>
            </a:r>
            <a:endParaRPr lang="ru-RU" dirty="0"/>
          </a:p>
          <a:p>
            <a:pPr lvl="0"/>
            <a:r>
              <a:rPr lang="en-US" dirty="0"/>
              <a:t>I wish I __________ </a:t>
            </a:r>
            <a:r>
              <a:rPr lang="en-US" dirty="0">
                <a:solidFill>
                  <a:srgbClr val="00B050"/>
                </a:solidFill>
              </a:rPr>
              <a:t>(to know) </a:t>
            </a:r>
            <a:r>
              <a:rPr lang="en-US" dirty="0"/>
              <a:t>Sue’s telephone number.</a:t>
            </a:r>
            <a:endParaRPr lang="ru-RU" dirty="0"/>
          </a:p>
          <a:p>
            <a:pPr lvl="0"/>
            <a:r>
              <a:rPr lang="en-US" dirty="0"/>
              <a:t>I wish it__________ </a:t>
            </a:r>
            <a:r>
              <a:rPr lang="en-US" dirty="0">
                <a:solidFill>
                  <a:srgbClr val="00B050"/>
                </a:solidFill>
              </a:rPr>
              <a:t>(not to rain) </a:t>
            </a:r>
            <a:r>
              <a:rPr lang="en-US" dirty="0"/>
              <a:t>so much in England last week.</a:t>
            </a:r>
            <a:endParaRPr lang="ru-RU" dirty="0"/>
          </a:p>
          <a:p>
            <a:pPr lvl="0"/>
            <a:r>
              <a:rPr lang="en-US" dirty="0"/>
              <a:t>Do you wish you </a:t>
            </a:r>
            <a:r>
              <a:rPr lang="en-US" dirty="0" smtClean="0"/>
              <a:t>_______ </a:t>
            </a:r>
            <a:r>
              <a:rPr lang="en-US" dirty="0">
                <a:solidFill>
                  <a:srgbClr val="00B050"/>
                </a:solidFill>
              </a:rPr>
              <a:t>(to study) </a:t>
            </a:r>
            <a:r>
              <a:rPr lang="en-US" dirty="0"/>
              <a:t>science instead of languages last year?</a:t>
            </a:r>
            <a:endParaRPr lang="ru-RU" dirty="0"/>
          </a:p>
          <a:p>
            <a:pPr lvl="0"/>
            <a:r>
              <a:rPr lang="en-US" dirty="0"/>
              <a:t>I feel sick. I wish I __________ </a:t>
            </a:r>
            <a:r>
              <a:rPr lang="en-US" dirty="0">
                <a:solidFill>
                  <a:srgbClr val="00B050"/>
                </a:solidFill>
              </a:rPr>
              <a:t>(not to eat)</a:t>
            </a:r>
            <a:r>
              <a:rPr lang="en-US" dirty="0"/>
              <a:t> so much.</a:t>
            </a:r>
            <a:endParaRPr lang="ru-RU" dirty="0"/>
          </a:p>
          <a:p>
            <a:pPr lvl="0"/>
            <a:r>
              <a:rPr lang="en-US" dirty="0"/>
              <a:t>It’s crowded here. I wish there __________ </a:t>
            </a:r>
            <a:r>
              <a:rPr lang="en-US" dirty="0">
                <a:solidFill>
                  <a:srgbClr val="00B050"/>
                </a:solidFill>
              </a:rPr>
              <a:t>(not to be) </a:t>
            </a:r>
            <a:r>
              <a:rPr lang="en-US" dirty="0"/>
              <a:t>so many people.</a:t>
            </a:r>
            <a:endParaRPr lang="ru-RU" dirty="0"/>
          </a:p>
          <a:p>
            <a:pPr lvl="0"/>
            <a:r>
              <a:rPr lang="en-US" dirty="0"/>
              <a:t>I wish I __________ </a:t>
            </a:r>
            <a:r>
              <a:rPr lang="en-US" dirty="0">
                <a:solidFill>
                  <a:srgbClr val="00B050"/>
                </a:solidFill>
              </a:rPr>
              <a:t>(to be) </a:t>
            </a:r>
            <a:r>
              <a:rPr lang="en-US" dirty="0"/>
              <a:t>taller.</a:t>
            </a:r>
            <a:endParaRPr lang="ru-RU" dirty="0"/>
          </a:p>
          <a:p>
            <a:pPr lvl="0"/>
            <a:r>
              <a:rPr lang="en-US" dirty="0"/>
              <a:t>I wish you __________ </a:t>
            </a:r>
            <a:r>
              <a:rPr lang="en-US" dirty="0">
                <a:solidFill>
                  <a:srgbClr val="00B050"/>
                </a:solidFill>
              </a:rPr>
              <a:t>(stop) </a:t>
            </a:r>
            <a:r>
              <a:rPr lang="en-US" dirty="0"/>
              <a:t>shouting. I am not deaf you know.</a:t>
            </a:r>
            <a:endParaRPr lang="ru-RU" dirty="0"/>
          </a:p>
          <a:p>
            <a:pPr lvl="0"/>
            <a:r>
              <a:rPr lang="en-US" dirty="0"/>
              <a:t>I wish he__________ </a:t>
            </a:r>
            <a:r>
              <a:rPr lang="en-US" dirty="0">
                <a:solidFill>
                  <a:srgbClr val="00B050"/>
                </a:solidFill>
              </a:rPr>
              <a:t>(to borrow) </a:t>
            </a:r>
            <a:r>
              <a:rPr lang="en-US" dirty="0"/>
              <a:t>that book from the library last week.</a:t>
            </a:r>
            <a:endParaRPr lang="ru-RU" dirty="0"/>
          </a:p>
          <a:p>
            <a:pPr lvl="0"/>
            <a:r>
              <a:rPr lang="en-US" dirty="0"/>
              <a:t>I wish you__________ </a:t>
            </a:r>
            <a:r>
              <a:rPr lang="en-US" dirty="0">
                <a:solidFill>
                  <a:srgbClr val="00B050"/>
                </a:solidFill>
              </a:rPr>
              <a:t>(to give) </a:t>
            </a:r>
            <a:r>
              <a:rPr lang="en-US" dirty="0"/>
              <a:t>him my phone number at that party.</a:t>
            </a:r>
            <a:endParaRPr lang="ru-RU" dirty="0"/>
          </a:p>
          <a:p>
            <a:pPr lvl="0"/>
            <a:r>
              <a:rPr lang="en-US" dirty="0"/>
              <a:t>I wish it __________ </a:t>
            </a:r>
            <a:r>
              <a:rPr lang="en-US" dirty="0">
                <a:solidFill>
                  <a:srgbClr val="00B050"/>
                </a:solidFill>
              </a:rPr>
              <a:t>(to stop) </a:t>
            </a:r>
            <a:r>
              <a:rPr lang="en-US" dirty="0"/>
              <a:t>raining.</a:t>
            </a:r>
            <a:endParaRPr lang="ru-RU" dirty="0"/>
          </a:p>
          <a:p>
            <a:pPr lvl="0"/>
            <a:r>
              <a:rPr lang="en-US" dirty="0"/>
              <a:t>I wish I ________ </a:t>
            </a:r>
            <a:r>
              <a:rPr lang="en-US" dirty="0">
                <a:solidFill>
                  <a:srgbClr val="00B050"/>
                </a:solidFill>
              </a:rPr>
              <a:t>(can speak) </a:t>
            </a:r>
            <a:r>
              <a:rPr lang="en-US" dirty="0"/>
              <a:t>several languages.</a:t>
            </a:r>
            <a:endParaRPr lang="ru-RU" dirty="0"/>
          </a:p>
          <a:p>
            <a:pPr lvl="0"/>
            <a:r>
              <a:rPr lang="en-US" dirty="0"/>
              <a:t>If only I _______ </a:t>
            </a:r>
            <a:r>
              <a:rPr lang="en-US" dirty="0">
                <a:solidFill>
                  <a:srgbClr val="00B050"/>
                </a:solidFill>
              </a:rPr>
              <a:t>(to have) </a:t>
            </a:r>
            <a:r>
              <a:rPr lang="en-US" dirty="0"/>
              <a:t>the chance to study when I was younger.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25536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/>
              <a:t/>
            </a:r>
            <a:br>
              <a:rPr lang="ru-RU" sz="3100" b="1" dirty="0" smtClean="0"/>
            </a:br>
            <a:r>
              <a:rPr lang="ru-RU" sz="3100" b="1" dirty="0" smtClean="0">
                <a:solidFill>
                  <a:srgbClr val="00B0F0"/>
                </a:solidFill>
              </a:rPr>
              <a:t>Упражнение </a:t>
            </a:r>
            <a:r>
              <a:rPr lang="ru-RU" sz="3100" b="1" dirty="0">
                <a:solidFill>
                  <a:srgbClr val="00B0F0"/>
                </a:solidFill>
              </a:rPr>
              <a:t>3</a:t>
            </a:r>
            <a:r>
              <a:rPr lang="ru-RU" sz="3100" dirty="0">
                <a:solidFill>
                  <a:srgbClr val="00B0F0"/>
                </a:solidFill>
              </a:rPr>
              <a:t>.</a:t>
            </a:r>
            <a:r>
              <a:rPr lang="ru-RU" sz="3100" dirty="0"/>
              <a:t> Подчеркните верный вариант.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980728"/>
            <a:ext cx="9036496" cy="5616624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1) I wish he... </a:t>
            </a:r>
            <a:r>
              <a:rPr lang="en-US" dirty="0">
                <a:solidFill>
                  <a:srgbClr val="00B050"/>
                </a:solidFill>
              </a:rPr>
              <a:t>(will get/got/would get) </a:t>
            </a:r>
            <a:r>
              <a:rPr lang="en-US" dirty="0"/>
              <a:t>on better with his parents.</a:t>
            </a:r>
            <a:endParaRPr lang="ru-RU" dirty="0"/>
          </a:p>
          <a:p>
            <a:r>
              <a:rPr lang="en-US" dirty="0"/>
              <a:t>2) I wish you... </a:t>
            </a:r>
            <a:r>
              <a:rPr lang="en-US" dirty="0">
                <a:solidFill>
                  <a:srgbClr val="00B050"/>
                </a:solidFill>
              </a:rPr>
              <a:t>(stopped/will stop/ would stop) </a:t>
            </a:r>
            <a:r>
              <a:rPr lang="en-US" dirty="0"/>
              <a:t>talking at the lessons.</a:t>
            </a:r>
            <a:endParaRPr lang="ru-RU" dirty="0"/>
          </a:p>
          <a:p>
            <a:r>
              <a:rPr lang="en-US" dirty="0"/>
              <a:t>3) I wish I... </a:t>
            </a:r>
            <a:r>
              <a:rPr lang="en-US" dirty="0">
                <a:solidFill>
                  <a:srgbClr val="00B050"/>
                </a:solidFill>
              </a:rPr>
              <a:t>(have/ had/had had) </a:t>
            </a:r>
            <a:r>
              <a:rPr lang="en-US" dirty="0"/>
              <a:t>more money.</a:t>
            </a:r>
            <a:endParaRPr lang="ru-RU" dirty="0"/>
          </a:p>
          <a:p>
            <a:r>
              <a:rPr lang="en-US" dirty="0"/>
              <a:t>4) If only I</a:t>
            </a:r>
            <a:r>
              <a:rPr lang="en-US" dirty="0" smtClean="0"/>
              <a:t>... </a:t>
            </a:r>
            <a:r>
              <a:rPr lang="en-US" dirty="0" smtClean="0">
                <a:solidFill>
                  <a:srgbClr val="00B050"/>
                </a:solidFill>
              </a:rPr>
              <a:t>(was having / have had / had had) </a:t>
            </a:r>
            <a:r>
              <a:rPr lang="en-US" dirty="0"/>
              <a:t>the chance to study when I was younger</a:t>
            </a:r>
            <a:r>
              <a:rPr lang="en-US" dirty="0" smtClean="0"/>
              <a:t>.</a:t>
            </a:r>
            <a:endParaRPr lang="ru-RU" dirty="0"/>
          </a:p>
          <a:p>
            <a:r>
              <a:rPr lang="en-US" dirty="0"/>
              <a:t>5) If only I... </a:t>
            </a:r>
            <a:r>
              <a:rPr lang="en-US" dirty="0">
                <a:solidFill>
                  <a:srgbClr val="00B050"/>
                </a:solidFill>
              </a:rPr>
              <a:t>(would keep / kept / had kept) </a:t>
            </a:r>
            <a:r>
              <a:rPr lang="en-US" dirty="0"/>
              <a:t>my appointment with the dentist yesterday. I wouldn't have toothache now.</a:t>
            </a:r>
            <a:endParaRPr lang="ru-RU" dirty="0"/>
          </a:p>
          <a:p>
            <a:r>
              <a:rPr lang="en-US" dirty="0"/>
              <a:t>6) If only you... </a:t>
            </a:r>
            <a:r>
              <a:rPr lang="en-US" dirty="0">
                <a:solidFill>
                  <a:srgbClr val="00B050"/>
                </a:solidFill>
              </a:rPr>
              <a:t>(will/would/ wouldn't) </a:t>
            </a:r>
            <a:r>
              <a:rPr lang="en-US" dirty="0"/>
              <a:t>make less noise.</a:t>
            </a:r>
            <a:endParaRPr lang="ru-RU" dirty="0"/>
          </a:p>
          <a:p>
            <a:r>
              <a:rPr lang="en-US" dirty="0"/>
              <a:t>7) I wish I ... </a:t>
            </a:r>
            <a:r>
              <a:rPr lang="en-US" dirty="0">
                <a:solidFill>
                  <a:srgbClr val="00B050"/>
                </a:solidFill>
              </a:rPr>
              <a:t>(had been / hadn't been / weren't) </a:t>
            </a:r>
            <a:r>
              <a:rPr lang="en-US" dirty="0"/>
              <a:t>disappointed after such an inspiring speech yesterday.</a:t>
            </a:r>
            <a:endParaRPr lang="ru-RU" dirty="0"/>
          </a:p>
          <a:p>
            <a:r>
              <a:rPr lang="en-US" dirty="0"/>
              <a:t>8) If only you ... </a:t>
            </a:r>
            <a:r>
              <a:rPr lang="en-US" dirty="0">
                <a:solidFill>
                  <a:srgbClr val="00B050"/>
                </a:solidFill>
              </a:rPr>
              <a:t>(had been / would be / were) </a:t>
            </a:r>
            <a:r>
              <a:rPr lang="en-US" dirty="0"/>
              <a:t>tolerant of each other's moods in your family! You would get on better.</a:t>
            </a:r>
            <a:endParaRPr lang="ru-RU" dirty="0"/>
          </a:p>
          <a:p>
            <a:r>
              <a:rPr lang="en-US" dirty="0"/>
              <a:t>9) I wish I... </a:t>
            </a:r>
            <a:r>
              <a:rPr lang="en-US" dirty="0">
                <a:solidFill>
                  <a:srgbClr val="00B050"/>
                </a:solidFill>
              </a:rPr>
              <a:t>(had learnt / learnt / have learnt) </a:t>
            </a:r>
            <a:r>
              <a:rPr lang="en-US" dirty="0"/>
              <a:t>to trust my own judgments in my childhood.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14480" y="2071678"/>
            <a:ext cx="6972320" cy="1357322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4348" y="0"/>
            <a:ext cx="7972452" cy="3071810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Особую </a:t>
            </a:r>
            <a:r>
              <a:rPr lang="ru-RU" sz="3100" dirty="0" smtClean="0"/>
              <a:t>группу сослагательного наклонения составляют предложения, которые начинаются со слов </a:t>
            </a:r>
            <a:r>
              <a:rPr lang="ru-RU" sz="3100" b="1" dirty="0" smtClean="0"/>
              <a:t>I </a:t>
            </a:r>
            <a:r>
              <a:rPr lang="ru-RU" sz="3100" b="1" dirty="0" err="1" smtClean="0"/>
              <a:t>wish</a:t>
            </a:r>
            <a:r>
              <a:rPr lang="ru-RU" sz="3100" dirty="0" smtClean="0"/>
              <a:t> (Как бы мне хотелось, чтобы...). В таких предложениях высказывается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3561259"/>
          </a:xfrm>
        </p:spPr>
        <p:txBody>
          <a:bodyPr>
            <a:normAutofit/>
          </a:bodyPr>
          <a:lstStyle/>
          <a:p>
            <a:pPr lvl="0"/>
            <a:r>
              <a:rPr lang="ru-RU" dirty="0" smtClean="0"/>
              <a:t>либо </a:t>
            </a:r>
            <a:r>
              <a:rPr lang="ru-RU" dirty="0"/>
              <a:t>пожелание относительно изменения ситуации </a:t>
            </a:r>
            <a:r>
              <a:rPr lang="ru-RU" u="sng" dirty="0"/>
              <a:t>в настоящем </a:t>
            </a:r>
            <a:r>
              <a:rPr lang="ru-RU" dirty="0"/>
              <a:t>(</a:t>
            </a:r>
            <a:r>
              <a:rPr lang="ru-RU" dirty="0" err="1"/>
              <a:t>unreal</a:t>
            </a:r>
            <a:r>
              <a:rPr lang="ru-RU" dirty="0"/>
              <a:t> </a:t>
            </a:r>
            <a:r>
              <a:rPr lang="ru-RU" dirty="0" err="1"/>
              <a:t>present</a:t>
            </a:r>
            <a:r>
              <a:rPr lang="ru-RU" dirty="0"/>
              <a:t>),</a:t>
            </a:r>
          </a:p>
          <a:p>
            <a:pPr lvl="0"/>
            <a:r>
              <a:rPr lang="ru-RU" dirty="0"/>
              <a:t>либо сожаление относительно уже случившегося/не случившегося события </a:t>
            </a:r>
            <a:r>
              <a:rPr lang="ru-RU" u="sng" dirty="0" smtClean="0"/>
              <a:t>в </a:t>
            </a:r>
            <a:r>
              <a:rPr lang="ru-RU" u="sng" dirty="0"/>
              <a:t>прошлом </a:t>
            </a:r>
            <a:r>
              <a:rPr lang="ru-RU" dirty="0"/>
              <a:t>(</a:t>
            </a:r>
            <a:r>
              <a:rPr lang="ru-RU" dirty="0" err="1"/>
              <a:t>unreal</a:t>
            </a:r>
            <a:r>
              <a:rPr lang="ru-RU" dirty="0"/>
              <a:t> </a:t>
            </a:r>
            <a:r>
              <a:rPr lang="ru-RU" dirty="0" err="1"/>
              <a:t>past</a:t>
            </a:r>
            <a:r>
              <a:rPr lang="ru-RU" dirty="0"/>
              <a:t>).</a:t>
            </a:r>
          </a:p>
          <a:p>
            <a:pPr lvl="0"/>
            <a:r>
              <a:rPr lang="ru-RU" dirty="0"/>
              <a:t>либо пожелания относительно изменения ситуации </a:t>
            </a:r>
            <a:r>
              <a:rPr lang="ru-RU" u="sng" dirty="0"/>
              <a:t>в будущем </a:t>
            </a:r>
            <a:r>
              <a:rPr lang="ru-RU" dirty="0"/>
              <a:t>(</a:t>
            </a:r>
            <a:r>
              <a:rPr lang="ru-RU" dirty="0" err="1"/>
              <a:t>desired</a:t>
            </a:r>
            <a:r>
              <a:rPr lang="ru-RU" dirty="0"/>
              <a:t> </a:t>
            </a:r>
            <a:r>
              <a:rPr lang="ru-RU" dirty="0" err="1"/>
              <a:t>future</a:t>
            </a:r>
            <a:r>
              <a:rPr lang="ru-RU" dirty="0"/>
              <a:t>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998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I </a:t>
            </a:r>
            <a:r>
              <a:rPr lang="ru-RU" b="1" dirty="0" err="1" smtClean="0"/>
              <a:t>wish</a:t>
            </a:r>
            <a:r>
              <a:rPr lang="ru-RU" b="1" dirty="0" smtClean="0"/>
              <a:t> в предложениях, относящихся к настоящему.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60851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/>
              <a:t>Предложения</a:t>
            </a:r>
            <a:r>
              <a:rPr lang="ru-RU" dirty="0"/>
              <a:t>, выражающие желания и относящиеся к </a:t>
            </a:r>
            <a:r>
              <a:rPr lang="ru-RU" b="1" dirty="0"/>
              <a:t>настоящему времени</a:t>
            </a:r>
            <a:r>
              <a:rPr lang="ru-RU" dirty="0"/>
              <a:t>, на русский язык переводятся:</a:t>
            </a:r>
          </a:p>
          <a:p>
            <a:pPr>
              <a:buNone/>
            </a:pPr>
            <a:r>
              <a:rPr lang="ru-RU" dirty="0">
                <a:solidFill>
                  <a:srgbClr val="00B050"/>
                </a:solidFill>
              </a:rPr>
              <a:t>Как бы мне хотелось, чтобы... / Жаль, что</a:t>
            </a:r>
          </a:p>
          <a:p>
            <a:pPr>
              <a:buNone/>
            </a:pPr>
            <a:r>
              <a:rPr lang="ru-RU" dirty="0"/>
              <a:t>После </a:t>
            </a:r>
            <a:r>
              <a:rPr lang="ru-RU" dirty="0" err="1"/>
              <a:t>wish</a:t>
            </a:r>
            <a:r>
              <a:rPr lang="ru-RU" dirty="0"/>
              <a:t> в подобных предложениях </a:t>
            </a:r>
            <a:r>
              <a:rPr lang="ru-RU" dirty="0" smtClean="0"/>
              <a:t>употребляется</a:t>
            </a:r>
            <a:endParaRPr lang="ru-RU" dirty="0"/>
          </a:p>
          <a:p>
            <a:pPr lvl="0"/>
            <a:r>
              <a:rPr lang="ru-RU" dirty="0" err="1">
                <a:solidFill>
                  <a:srgbClr val="FF0000"/>
                </a:solidFill>
              </a:rPr>
              <a:t>Simple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Past</a:t>
            </a:r>
            <a:endParaRPr lang="ru-RU" dirty="0">
              <a:solidFill>
                <a:srgbClr val="FF0000"/>
              </a:solidFill>
            </a:endParaRPr>
          </a:p>
          <a:p>
            <a:pPr lvl="0"/>
            <a:r>
              <a:rPr lang="ru-RU" dirty="0" err="1">
                <a:solidFill>
                  <a:srgbClr val="FF0000"/>
                </a:solidFill>
              </a:rPr>
              <a:t>Past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Continuous</a:t>
            </a:r>
            <a:endParaRPr lang="ru-RU" dirty="0">
              <a:solidFill>
                <a:srgbClr val="FF0000"/>
              </a:solidFill>
            </a:endParaRPr>
          </a:p>
          <a:p>
            <a:pPr lvl="0"/>
            <a:r>
              <a:rPr lang="ru-RU" dirty="0" err="1">
                <a:solidFill>
                  <a:srgbClr val="FF0000"/>
                </a:solidFill>
              </a:rPr>
              <a:t>could</a:t>
            </a:r>
            <a:r>
              <a:rPr lang="ru-RU" dirty="0">
                <a:solidFill>
                  <a:srgbClr val="FF0000"/>
                </a:solidFill>
              </a:rPr>
              <a:t> + </a:t>
            </a:r>
            <a:r>
              <a:rPr lang="ru-RU" dirty="0" err="1">
                <a:solidFill>
                  <a:srgbClr val="FF0000"/>
                </a:solidFill>
              </a:rPr>
              <a:t>infinitive</a:t>
            </a:r>
            <a:r>
              <a:rPr lang="ru-RU" dirty="0">
                <a:solidFill>
                  <a:srgbClr val="FF0000"/>
                </a:solidFill>
              </a:rPr>
              <a:t> без </a:t>
            </a:r>
            <a:r>
              <a:rPr lang="ru-RU" dirty="0" err="1">
                <a:solidFill>
                  <a:srgbClr val="FF0000"/>
                </a:solidFill>
              </a:rPr>
              <a:t>to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making a wish about present">
            <a:hlinkClick r:id="rId2"/>
          </p:cNvPr>
          <p:cNvPicPr>
            <a:picLocks noGrp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836712"/>
            <a:ext cx="9144000" cy="4745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36759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Примеры: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I </a:t>
            </a:r>
            <a:r>
              <a:rPr lang="ru-RU" dirty="0" err="1"/>
              <a:t>wish</a:t>
            </a:r>
            <a:r>
              <a:rPr lang="ru-RU" dirty="0"/>
              <a:t> </a:t>
            </a:r>
            <a:r>
              <a:rPr lang="ru-RU" dirty="0" err="1"/>
              <a:t>it</a:t>
            </a:r>
            <a:r>
              <a:rPr lang="ru-RU" dirty="0"/>
              <a:t> </a:t>
            </a:r>
            <a:r>
              <a:rPr lang="ru-RU" dirty="0" err="1"/>
              <a:t>was</a:t>
            </a:r>
            <a:r>
              <a:rPr lang="ru-RU" dirty="0"/>
              <a:t> </a:t>
            </a:r>
            <a:r>
              <a:rPr lang="ru-RU" dirty="0" err="1"/>
              <a:t>not</a:t>
            </a:r>
            <a:r>
              <a:rPr lang="ru-RU" dirty="0"/>
              <a:t> </a:t>
            </a:r>
            <a:r>
              <a:rPr lang="ru-RU" dirty="0" err="1"/>
              <a:t>raining</a:t>
            </a:r>
            <a:r>
              <a:rPr lang="ru-RU" dirty="0"/>
              <a:t> </a:t>
            </a:r>
            <a:r>
              <a:rPr lang="ru-RU" dirty="0" err="1"/>
              <a:t>now</a:t>
            </a:r>
            <a:r>
              <a:rPr lang="ru-RU" dirty="0"/>
              <a:t>. –  </a:t>
            </a:r>
            <a:r>
              <a:rPr lang="ru-RU" dirty="0">
                <a:solidFill>
                  <a:srgbClr val="00B050"/>
                </a:solidFill>
              </a:rPr>
              <a:t>Хотелось бы, чтобы сейчас не шел дождь. </a:t>
            </a:r>
            <a:r>
              <a:rPr lang="ru-RU" dirty="0"/>
              <a:t>(Жаль, что сейчас идет дождь.)</a:t>
            </a:r>
          </a:p>
          <a:p>
            <a:r>
              <a:rPr lang="ru-RU" dirty="0"/>
              <a:t>I </a:t>
            </a:r>
            <a:r>
              <a:rPr lang="ru-RU" dirty="0" err="1"/>
              <a:t>wish</a:t>
            </a:r>
            <a:r>
              <a:rPr lang="ru-RU" dirty="0"/>
              <a:t> I </a:t>
            </a:r>
            <a:r>
              <a:rPr lang="ru-RU" dirty="0" err="1"/>
              <a:t>could</a:t>
            </a:r>
            <a:r>
              <a:rPr lang="ru-RU" dirty="0"/>
              <a:t> </a:t>
            </a:r>
            <a:r>
              <a:rPr lang="ru-RU" dirty="0" err="1"/>
              <a:t>speak</a:t>
            </a:r>
            <a:r>
              <a:rPr lang="ru-RU" dirty="0"/>
              <a:t>. </a:t>
            </a:r>
            <a:r>
              <a:rPr lang="ru-RU" dirty="0" err="1"/>
              <a:t>French</a:t>
            </a:r>
            <a:r>
              <a:rPr lang="ru-RU" dirty="0"/>
              <a:t>. –  </a:t>
            </a:r>
            <a:r>
              <a:rPr lang="ru-RU" dirty="0">
                <a:solidFill>
                  <a:srgbClr val="00B050"/>
                </a:solidFill>
              </a:rPr>
              <a:t>Хотелось бы,  чтобы я мог говорить по-французски. </a:t>
            </a:r>
            <a:r>
              <a:rPr lang="ru-RU" dirty="0"/>
              <a:t>(Жаль, что я не могу говорить по-французски.)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797172"/>
          </a:xfrm>
        </p:spPr>
        <p:txBody>
          <a:bodyPr>
            <a:normAutofit fontScale="90000"/>
          </a:bodyPr>
          <a:lstStyle/>
          <a:p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Предложения, начинающиеся с I </a:t>
            </a:r>
            <a:r>
              <a:rPr lang="ru-RU" sz="3100" dirty="0" err="1" smtClean="0"/>
              <a:t>wish</a:t>
            </a:r>
            <a:r>
              <a:rPr lang="ru-RU" sz="3100" dirty="0" smtClean="0"/>
              <a:t>, в которых высказывается желание относительно изменения ситуации в настоящем, соотносятся со </a:t>
            </a:r>
            <a:br>
              <a:rPr lang="ru-RU" sz="3100" dirty="0" smtClean="0"/>
            </a:br>
            <a:r>
              <a:rPr lang="ru-RU" sz="3100" dirty="0" smtClean="0">
                <a:hlinkClick r:id="rId2"/>
              </a:rPr>
              <a:t>вторым типом условных предложений</a:t>
            </a:r>
            <a:r>
              <a:rPr lang="ru-RU" sz="3100" dirty="0" smtClean="0"/>
              <a:t> </a:t>
            </a:r>
            <a:br>
              <a:rPr lang="ru-RU" sz="3100" dirty="0" smtClean="0"/>
            </a:br>
            <a:r>
              <a:rPr lang="ru-RU" sz="3100" dirty="0" smtClean="0"/>
              <a:t>(</a:t>
            </a:r>
            <a:r>
              <a:rPr lang="ru-RU" sz="3100" dirty="0" err="1" smtClean="0"/>
              <a:t>unreal</a:t>
            </a:r>
            <a:r>
              <a:rPr lang="ru-RU" sz="3100" dirty="0" smtClean="0"/>
              <a:t> </a:t>
            </a:r>
            <a:r>
              <a:rPr lang="ru-RU" sz="3100" dirty="0" err="1" smtClean="0"/>
              <a:t>present</a:t>
            </a:r>
            <a:r>
              <a:rPr lang="ru-RU" sz="3100" dirty="0" smtClean="0"/>
              <a:t>):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64904"/>
            <a:ext cx="8229600" cy="4176464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rgbClr val="7030A0"/>
                </a:solidFill>
              </a:rPr>
              <a:t>I </a:t>
            </a:r>
            <a:r>
              <a:rPr lang="en-US" dirty="0">
                <a:solidFill>
                  <a:srgbClr val="7030A0"/>
                </a:solidFill>
              </a:rPr>
              <a:t>wish I were lying on the beach at the moment.</a:t>
            </a:r>
            <a:r>
              <a:rPr lang="en-US" dirty="0"/>
              <a:t> </a:t>
            </a:r>
            <a:r>
              <a:rPr lang="ru-RU" dirty="0" smtClean="0"/>
              <a:t>=</a:t>
            </a:r>
            <a:r>
              <a:rPr lang="en-US" dirty="0" smtClean="0"/>
              <a:t> </a:t>
            </a:r>
            <a:r>
              <a:rPr lang="en-US" dirty="0"/>
              <a:t>If I were lying on the I beach, it would be better. — </a:t>
            </a:r>
            <a:r>
              <a:rPr lang="ru-RU" dirty="0">
                <a:solidFill>
                  <a:srgbClr val="00B050"/>
                </a:solidFill>
              </a:rPr>
              <a:t>Как бы мне хотелось лежать сейчас на пляже</a:t>
            </a:r>
            <a:r>
              <a:rPr lang="en-US" dirty="0">
                <a:solidFill>
                  <a:srgbClr val="00B050"/>
                </a:solidFill>
              </a:rPr>
              <a:t>.</a:t>
            </a:r>
            <a:endParaRPr lang="ru-RU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7030A0"/>
                </a:solidFill>
              </a:rPr>
              <a:t>I wish I knew the answer</a:t>
            </a:r>
            <a:r>
              <a:rPr lang="en-US" dirty="0"/>
              <a:t>. = If I knew the answer, it would be better. — </a:t>
            </a:r>
            <a:r>
              <a:rPr lang="ru-RU" dirty="0">
                <a:solidFill>
                  <a:srgbClr val="00B050"/>
                </a:solidFill>
              </a:rPr>
              <a:t>Как</a:t>
            </a:r>
            <a:r>
              <a:rPr lang="en-US" dirty="0">
                <a:solidFill>
                  <a:srgbClr val="00B050"/>
                </a:solidFill>
              </a:rPr>
              <a:t> I </a:t>
            </a:r>
            <a:r>
              <a:rPr lang="ru-RU" dirty="0">
                <a:solidFill>
                  <a:srgbClr val="00B050"/>
                </a:solidFill>
              </a:rPr>
              <a:t>бы мне хотелось знать ответ</a:t>
            </a:r>
            <a:r>
              <a:rPr lang="en-US" dirty="0">
                <a:solidFill>
                  <a:srgbClr val="00B050"/>
                </a:solidFill>
              </a:rPr>
              <a:t>.</a:t>
            </a:r>
            <a:endParaRPr lang="ru-RU" dirty="0">
              <a:solidFill>
                <a:srgbClr val="00B050"/>
              </a:solidFill>
            </a:endParaRPr>
          </a:p>
          <a:p>
            <a:r>
              <a:rPr lang="en-US" dirty="0">
                <a:solidFill>
                  <a:srgbClr val="7030A0"/>
                </a:solidFill>
              </a:rPr>
              <a:t>I wish I could get a better job</a:t>
            </a:r>
            <a:r>
              <a:rPr lang="en-US" dirty="0"/>
              <a:t>. = If I could get a better job, it would be / better. — </a:t>
            </a:r>
            <a:r>
              <a:rPr lang="ru-RU" dirty="0">
                <a:solidFill>
                  <a:srgbClr val="00B050"/>
                </a:solidFill>
              </a:rPr>
              <a:t>Как бы мне хотелось иметь лучшую работу</a:t>
            </a:r>
            <a:r>
              <a:rPr lang="en-US" dirty="0">
                <a:solidFill>
                  <a:srgbClr val="00B050"/>
                </a:solidFill>
              </a:rPr>
              <a:t>.</a:t>
            </a:r>
            <a:endParaRPr lang="ru-RU" dirty="0">
              <a:solidFill>
                <a:srgbClr val="00B05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43902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/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Обратите внимание!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В </a:t>
            </a:r>
            <a:r>
              <a:rPr lang="ru-RU" dirty="0"/>
              <a:t>подобных предложениях глагол </a:t>
            </a:r>
            <a:r>
              <a:rPr lang="ru-RU" dirty="0" err="1"/>
              <a:t>to</a:t>
            </a:r>
            <a:r>
              <a:rPr lang="ru-RU" dirty="0"/>
              <a:t> </a:t>
            </a:r>
            <a:r>
              <a:rPr lang="ru-RU" dirty="0" err="1"/>
              <a:t>be</a:t>
            </a:r>
            <a:r>
              <a:rPr lang="ru-RU" dirty="0"/>
              <a:t> употребляется в форме сослагательного наклонения </a:t>
            </a:r>
            <a:r>
              <a:rPr lang="ru-RU" b="1" dirty="0" err="1">
                <a:solidFill>
                  <a:srgbClr val="FF0000"/>
                </a:solidFill>
              </a:rPr>
              <a:t>were</a:t>
            </a:r>
            <a:r>
              <a:rPr lang="ru-RU" dirty="0"/>
              <a:t> (был бы, была бы, были бы) </a:t>
            </a:r>
            <a:r>
              <a:rPr lang="ru-RU" b="1" dirty="0">
                <a:solidFill>
                  <a:srgbClr val="FF0000"/>
                </a:solidFill>
              </a:rPr>
              <a:t>для всех лиц </a:t>
            </a:r>
            <a:r>
              <a:rPr lang="ru-RU" dirty="0"/>
              <a:t>единственного и множественного числа.</a:t>
            </a:r>
          </a:p>
          <a:p>
            <a:r>
              <a:rPr lang="en-US" dirty="0"/>
              <a:t>I wish he were here now.  </a:t>
            </a:r>
            <a:r>
              <a:rPr lang="ru-RU" dirty="0"/>
              <a:t>– </a:t>
            </a:r>
            <a:r>
              <a:rPr lang="ru-RU" dirty="0">
                <a:solidFill>
                  <a:srgbClr val="92D050"/>
                </a:solidFill>
              </a:rPr>
              <a:t>Хотелось бы, чтобы он был здесь. </a:t>
            </a:r>
            <a:r>
              <a:rPr lang="ru-RU" dirty="0"/>
              <a:t>(Жаль, что его нет здесь сейчас).</a:t>
            </a:r>
          </a:p>
          <a:p>
            <a:r>
              <a:rPr lang="ru-RU" dirty="0"/>
              <a:t>I </a:t>
            </a:r>
            <a:r>
              <a:rPr lang="ru-RU" dirty="0" err="1"/>
              <a:t>wish</a:t>
            </a:r>
            <a:r>
              <a:rPr lang="ru-RU" dirty="0"/>
              <a:t> I </a:t>
            </a:r>
            <a:r>
              <a:rPr lang="ru-RU" dirty="0" err="1"/>
              <a:t>were</a:t>
            </a:r>
            <a:r>
              <a:rPr lang="ru-RU" dirty="0"/>
              <a:t>  </a:t>
            </a:r>
            <a:r>
              <a:rPr lang="ru-RU" dirty="0" err="1"/>
              <a:t>a</a:t>
            </a:r>
            <a:r>
              <a:rPr lang="ru-RU" dirty="0"/>
              <a:t> </a:t>
            </a:r>
            <a:r>
              <a:rPr lang="ru-RU" dirty="0" err="1"/>
              <a:t>pilot</a:t>
            </a:r>
            <a:r>
              <a:rPr lang="ru-RU" dirty="0"/>
              <a:t>. – </a:t>
            </a:r>
            <a:r>
              <a:rPr lang="ru-RU" dirty="0">
                <a:solidFill>
                  <a:srgbClr val="92D050"/>
                </a:solidFill>
              </a:rPr>
              <a:t>Как жаль, что я не летчик.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25668"/>
          </a:xfrm>
        </p:spPr>
        <p:txBody>
          <a:bodyPr>
            <a:normAutofit fontScale="90000"/>
          </a:bodyPr>
          <a:lstStyle/>
          <a:p>
            <a:r>
              <a:rPr lang="ru-RU" b="1" dirty="0" err="1"/>
              <a:t>Wish</a:t>
            </a:r>
            <a:r>
              <a:rPr lang="ru-RU" b="1" dirty="0"/>
              <a:t> в предложениях, относящихся к прошлому.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dirty="0"/>
              <a:t>Предложения, выражающие сожаление и относящиеся </a:t>
            </a:r>
            <a:r>
              <a:rPr lang="ru-RU" b="1" u="sng" dirty="0"/>
              <a:t>к прошедшему времени</a:t>
            </a:r>
            <a:r>
              <a:rPr lang="ru-RU" dirty="0"/>
              <a:t>, на русский язык переводятся:</a:t>
            </a:r>
          </a:p>
          <a:p>
            <a:pPr>
              <a:buNone/>
            </a:pPr>
            <a:r>
              <a:rPr lang="ru-RU" dirty="0">
                <a:solidFill>
                  <a:srgbClr val="92D050"/>
                </a:solidFill>
              </a:rPr>
              <a:t>Как жаль, что...</a:t>
            </a:r>
          </a:p>
          <a:p>
            <a:pPr>
              <a:buNone/>
            </a:pPr>
            <a:r>
              <a:rPr lang="ru-RU" dirty="0">
                <a:solidFill>
                  <a:srgbClr val="92D050"/>
                </a:solidFill>
              </a:rPr>
              <a:t>Как бы мне хотелось, чтобы...</a:t>
            </a:r>
          </a:p>
          <a:p>
            <a:pPr>
              <a:buNone/>
            </a:pPr>
            <a:r>
              <a:rPr lang="ru-RU" dirty="0"/>
              <a:t>После </a:t>
            </a:r>
            <a:r>
              <a:rPr lang="ru-RU" dirty="0" err="1"/>
              <a:t>wish</a:t>
            </a:r>
            <a:r>
              <a:rPr lang="ru-RU" dirty="0"/>
              <a:t> в подобных предложениях употребляется</a:t>
            </a:r>
          </a:p>
          <a:p>
            <a:pPr lvl="0"/>
            <a:r>
              <a:rPr lang="ru-RU" dirty="0" err="1">
                <a:solidFill>
                  <a:srgbClr val="FF0000"/>
                </a:solidFill>
              </a:rPr>
              <a:t>Past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Perfect</a:t>
            </a:r>
            <a:r>
              <a:rPr lang="ru-RU" dirty="0">
                <a:solidFill>
                  <a:srgbClr val="FF0000"/>
                </a:solidFill>
              </a:rPr>
              <a:t>,</a:t>
            </a:r>
          </a:p>
          <a:p>
            <a:pPr lvl="0"/>
            <a:r>
              <a:rPr lang="ru-RU" dirty="0" err="1">
                <a:solidFill>
                  <a:srgbClr val="FF0000"/>
                </a:solidFill>
              </a:rPr>
              <a:t>Past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Perfect</a:t>
            </a:r>
            <a:r>
              <a:rPr lang="ru-RU" dirty="0">
                <a:solidFill>
                  <a:srgbClr val="FF0000"/>
                </a:solidFill>
              </a:rPr>
              <a:t> </a:t>
            </a:r>
            <a:r>
              <a:rPr lang="ru-RU" dirty="0" err="1">
                <a:solidFill>
                  <a:srgbClr val="FF0000"/>
                </a:solidFill>
              </a:rPr>
              <a:t>Continuous</a:t>
            </a:r>
            <a:endParaRPr lang="ru-RU" dirty="0">
              <a:solidFill>
                <a:srgbClr val="FF0000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making a wish in the past"/>
          <p:cNvPicPr>
            <a:picLocks noGr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" y="1412776"/>
            <a:ext cx="9144000" cy="3800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</TotalTime>
  <Words>966</Words>
  <Application>Microsoft Office PowerPoint</Application>
  <PresentationFormat>Экран (4:3)</PresentationFormat>
  <Paragraphs>89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Поток</vt:lpstr>
      <vt:lpstr>I wish… If only…</vt:lpstr>
      <vt:lpstr>    Особую группу сослагательного наклонения составляют предложения, которые начинаются со слов I wish (Как бы мне хотелось, чтобы...). В таких предложениях высказывается </vt:lpstr>
      <vt:lpstr> I wish в предложениях, относящихся к настоящему. </vt:lpstr>
      <vt:lpstr>Слайд 4</vt:lpstr>
      <vt:lpstr> Примеры: </vt:lpstr>
      <vt:lpstr> Предложения, начинающиеся с I wish, в которых высказывается желание относительно изменения ситуации в настоящем, соотносятся со  вторым типом условных предложений  (unreal present): </vt:lpstr>
      <vt:lpstr> Обратите внимание! </vt:lpstr>
      <vt:lpstr>Wish в предложениях, относящихся к прошлому. </vt:lpstr>
      <vt:lpstr>Слайд 9</vt:lpstr>
      <vt:lpstr>Примеры:</vt:lpstr>
      <vt:lpstr>Предложения, начинающиеся с I wish, в которых высказывается сожаление относительно уже случившегося/не случившегося события в прошлом, соотносятся с  третьим типом условных предложений: </vt:lpstr>
      <vt:lpstr> I wish в предложениях, относящихся к будущему. </vt:lpstr>
      <vt:lpstr>Слайд 13</vt:lpstr>
      <vt:lpstr>Слайд 14</vt:lpstr>
      <vt:lpstr>Предложения с if only. </vt:lpstr>
      <vt:lpstr> Упражнение 1. Put the verbs given in brackets into the correct form. </vt:lpstr>
      <vt:lpstr> Упражнение 2. Раскроите скобки, употребляя требующуюся форму сослагательного наклонения после «I wish». </vt:lpstr>
      <vt:lpstr> Упражнение 3. Подчеркните верный вариант. </vt:lpstr>
      <vt:lpstr>Спасибо за внимание!</vt:lpstr>
    </vt:vector>
  </TitlesOfParts>
  <Company>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wish If only</dc:title>
  <dc:creator>Admin</dc:creator>
  <cp:lastModifiedBy>СОШ1</cp:lastModifiedBy>
  <cp:revision>11</cp:revision>
  <dcterms:created xsi:type="dcterms:W3CDTF">2017-02-03T12:08:36Z</dcterms:created>
  <dcterms:modified xsi:type="dcterms:W3CDTF">2020-01-24T13:06:21Z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178864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