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4" r:id="rId16"/>
    <p:sldId id="272" r:id="rId17"/>
    <p:sldId id="273" r:id="rId18"/>
    <p:sldId id="275" r:id="rId19"/>
    <p:sldId id="27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A22FCC83-DDEB-4C94-BA47-F00F62D41A9C}" type="datetimeFigureOut">
              <a:rPr lang="ru-RU" smtClean="0"/>
              <a:t>25.01.2020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8CD61767-B861-4CC8-9004-9E6200C8B4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FCC83-DDEB-4C94-BA47-F00F62D41A9C}" type="datetimeFigureOut">
              <a:rPr lang="ru-RU" smtClean="0"/>
              <a:t>25.01.2020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61767-B861-4CC8-9004-9E6200C8B4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FCC83-DDEB-4C94-BA47-F00F62D41A9C}" type="datetimeFigureOut">
              <a:rPr lang="ru-RU" smtClean="0"/>
              <a:t>25.01.2020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61767-B861-4CC8-9004-9E6200C8B4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FCC83-DDEB-4C94-BA47-F00F62D41A9C}" type="datetimeFigureOut">
              <a:rPr lang="ru-RU" smtClean="0"/>
              <a:t>25.01.2020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61767-B861-4CC8-9004-9E6200C8B4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FCC83-DDEB-4C94-BA47-F00F62D41A9C}" type="datetimeFigureOut">
              <a:rPr lang="ru-RU" smtClean="0"/>
              <a:t>25.01.2020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61767-B861-4CC8-9004-9E6200C8B4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FCC83-DDEB-4C94-BA47-F00F62D41A9C}" type="datetimeFigureOut">
              <a:rPr lang="ru-RU" smtClean="0"/>
              <a:t>25.01.2020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61767-B861-4CC8-9004-9E6200C8B4A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FCC83-DDEB-4C94-BA47-F00F62D41A9C}" type="datetimeFigureOut">
              <a:rPr lang="ru-RU" smtClean="0"/>
              <a:t>25.01.2020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61767-B861-4CC8-9004-9E6200C8B4A1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FCC83-DDEB-4C94-BA47-F00F62D41A9C}" type="datetimeFigureOut">
              <a:rPr lang="ru-RU" smtClean="0"/>
              <a:t>25.01.2020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61767-B861-4CC8-9004-9E6200C8B4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FCC83-DDEB-4C94-BA47-F00F62D41A9C}" type="datetimeFigureOut">
              <a:rPr lang="ru-RU" smtClean="0"/>
              <a:t>25.01.2020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61767-B861-4CC8-9004-9E6200C8B4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A22FCC83-DDEB-4C94-BA47-F00F62D41A9C}" type="datetimeFigureOut">
              <a:rPr lang="ru-RU" smtClean="0"/>
              <a:t>25.01.2020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8CD61767-B861-4CC8-9004-9E6200C8B4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A22FCC83-DDEB-4C94-BA47-F00F62D41A9C}" type="datetimeFigureOut">
              <a:rPr lang="ru-RU" smtClean="0"/>
              <a:t>25.01.2020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8CD61767-B861-4CC8-9004-9E6200C8B4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A22FCC83-DDEB-4C94-BA47-F00F62D41A9C}" type="datetimeFigureOut">
              <a:rPr lang="ru-RU" smtClean="0"/>
              <a:t>25.01.2020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8CD61767-B861-4CC8-9004-9E6200C8B4A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 ?><Relationships xmlns="http://schemas.openxmlformats.org/package/2006/relationships"><Relationship Id="rId3" Target="../media/image23.jpeg" Type="http://schemas.openxmlformats.org/officeDocument/2006/relationships/image"/><Relationship Id="rId2" Target="../media/image22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 ?><Relationships xmlns="http://schemas.openxmlformats.org/package/2006/relationships"><Relationship Id="rId3" Target="../media/image27.jpeg" Type="http://schemas.openxmlformats.org/officeDocument/2006/relationships/image"/><Relationship Id="rId2" Target="../media/image26.jpeg" Type="http://schemas.openxmlformats.org/officeDocument/2006/relationships/image"/><Relationship Id="rId1" Target="../slideLayouts/slideLayout7.xml" Type="http://schemas.openxmlformats.org/officeDocument/2006/relationships/slideLayout"/><Relationship Id="rId4" Target="../media/image28.jpeg" Type="http://schemas.openxmlformats.org/officeDocument/2006/relationships/image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400" dirty="0" smtClean="0">
                <a:solidFill>
                  <a:srgbClr val="002060"/>
                </a:solidFill>
                <a:latin typeface="Cooper Std Black" pitchFamily="18" charset="0"/>
              </a:rPr>
              <a:t>Suffixes</a:t>
            </a:r>
            <a:r>
              <a:rPr lang="ru-RU" sz="4400" dirty="0" smtClean="0">
                <a:solidFill>
                  <a:srgbClr val="002060"/>
                </a:solidFill>
              </a:rPr>
              <a:t>:</a:t>
            </a:r>
            <a:r>
              <a:rPr lang="en-US" sz="4400" dirty="0" smtClean="0">
                <a:solidFill>
                  <a:srgbClr val="002060"/>
                </a:solidFill>
                <a:latin typeface="Cooper Std Black" pitchFamily="18" charset="0"/>
              </a:rPr>
              <a:t> </a:t>
            </a:r>
            <a:r>
              <a:rPr lang="ru-RU" sz="4400" dirty="0" smtClean="0">
                <a:solidFill>
                  <a:srgbClr val="002060"/>
                </a:solidFill>
              </a:rPr>
              <a:t/>
            </a:r>
            <a:br>
              <a:rPr lang="ru-RU" sz="4400" dirty="0" smtClean="0">
                <a:solidFill>
                  <a:srgbClr val="002060"/>
                </a:solidFill>
              </a:rPr>
            </a:br>
            <a:r>
              <a:rPr lang="en-US" sz="4400" dirty="0" smtClean="0">
                <a:solidFill>
                  <a:srgbClr val="002060"/>
                </a:solidFill>
                <a:latin typeface="Cooper Std Black" pitchFamily="18" charset="0"/>
              </a:rPr>
              <a:t>-</a:t>
            </a:r>
            <a:r>
              <a:rPr lang="en-US" sz="4400" dirty="0" err="1" smtClean="0">
                <a:solidFill>
                  <a:srgbClr val="002060"/>
                </a:solidFill>
                <a:latin typeface="Cooper Std Black" pitchFamily="18" charset="0"/>
              </a:rPr>
              <a:t>ist</a:t>
            </a:r>
            <a:r>
              <a:rPr lang="en-US" sz="4400" dirty="0" smtClean="0">
                <a:solidFill>
                  <a:srgbClr val="002060"/>
                </a:solidFill>
                <a:latin typeface="Cooper Std Black" pitchFamily="18" charset="0"/>
              </a:rPr>
              <a:t>, -</a:t>
            </a:r>
            <a:r>
              <a:rPr lang="en-US" sz="4400" dirty="0" err="1" smtClean="0">
                <a:solidFill>
                  <a:srgbClr val="002060"/>
                </a:solidFill>
                <a:latin typeface="Cooper Std Black" pitchFamily="18" charset="0"/>
              </a:rPr>
              <a:t>ian</a:t>
            </a:r>
            <a:r>
              <a:rPr lang="en-US" sz="4400" dirty="0" smtClean="0">
                <a:solidFill>
                  <a:srgbClr val="002060"/>
                </a:solidFill>
                <a:latin typeface="Cooper Std Black" pitchFamily="18" charset="0"/>
              </a:rPr>
              <a:t>,</a:t>
            </a:r>
            <a:r>
              <a:rPr lang="ru-RU" sz="4400" dirty="0" smtClean="0">
                <a:solidFill>
                  <a:srgbClr val="002060"/>
                </a:solidFill>
                <a:latin typeface="Cooper Std Black" pitchFamily="18" charset="0"/>
              </a:rPr>
              <a:t> </a:t>
            </a:r>
            <a:r>
              <a:rPr lang="en-US" sz="4400" dirty="0" smtClean="0">
                <a:solidFill>
                  <a:srgbClr val="002060"/>
                </a:solidFill>
                <a:latin typeface="Cooper Std Black" pitchFamily="18" charset="0"/>
              </a:rPr>
              <a:t>-</a:t>
            </a:r>
            <a:r>
              <a:rPr lang="en-US" sz="4400" dirty="0" err="1" smtClean="0">
                <a:solidFill>
                  <a:srgbClr val="002060"/>
                </a:solidFill>
                <a:latin typeface="Cooper Std Black" pitchFamily="18" charset="0"/>
              </a:rPr>
              <a:t>ect</a:t>
            </a:r>
            <a:r>
              <a:rPr lang="en-US" sz="4400" dirty="0" smtClean="0">
                <a:solidFill>
                  <a:srgbClr val="002060"/>
                </a:solidFill>
                <a:latin typeface="Cooper Std Black" pitchFamily="18" charset="0"/>
              </a:rPr>
              <a:t>, -</a:t>
            </a:r>
            <a:r>
              <a:rPr lang="en-US" sz="4400" dirty="0" err="1" smtClean="0">
                <a:solidFill>
                  <a:srgbClr val="002060"/>
                </a:solidFill>
                <a:latin typeface="Cooper Std Black" pitchFamily="18" charset="0"/>
              </a:rPr>
              <a:t>er</a:t>
            </a:r>
            <a:endParaRPr lang="ru-RU" sz="4400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pPr algn="r"/>
            <a:r>
              <a:rPr lang="ru-RU" dirty="0" smtClean="0">
                <a:latin typeface="Courier New" pitchFamily="49" charset="0"/>
                <a:cs typeface="Courier New" pitchFamily="49" charset="0"/>
              </a:rPr>
              <a:t>  Урок грамматики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 algn="r"/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Wordbuilding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dirty="0" smtClean="0">
                <a:latin typeface="Courier New" pitchFamily="49" charset="0"/>
                <a:cs typeface="Courier New" pitchFamily="49" charset="0"/>
              </a:rPr>
              <a:t> </a:t>
            </a:r>
          </a:p>
          <a:p>
            <a:pPr algn="r"/>
            <a:r>
              <a:rPr lang="ru-RU" dirty="0" smtClean="0">
                <a:latin typeface="Courier New" pitchFamily="49" charset="0"/>
                <a:cs typeface="Courier New" pitchFamily="49" charset="0"/>
              </a:rPr>
              <a:t>6 </a:t>
            </a:r>
            <a:r>
              <a:rPr lang="ru-RU" dirty="0" smtClean="0">
                <a:latin typeface="Courier New" pitchFamily="49" charset="0"/>
                <a:cs typeface="Courier New" pitchFamily="49" charset="0"/>
              </a:rPr>
              <a:t>класс</a:t>
            </a:r>
          </a:p>
          <a:p>
            <a:pPr algn="r"/>
            <a:r>
              <a:rPr lang="ru-RU" dirty="0" smtClean="0">
                <a:latin typeface="Courier New" pitchFamily="49" charset="0"/>
                <a:cs typeface="Courier New" pitchFamily="49" charset="0"/>
              </a:rPr>
              <a:t>Бодрова И.В.,</a:t>
            </a:r>
          </a:p>
          <a:p>
            <a:pPr algn="r"/>
            <a:r>
              <a:rPr lang="ru-RU" dirty="0" smtClean="0">
                <a:latin typeface="Courier New" pitchFamily="49" charset="0"/>
                <a:cs typeface="Courier New" pitchFamily="49" charset="0"/>
              </a:rPr>
              <a:t> учитель английского языка</a:t>
            </a:r>
          </a:p>
          <a:p>
            <a:pPr algn="r"/>
            <a:r>
              <a:rPr lang="ru-RU" dirty="0" smtClean="0">
                <a:latin typeface="Courier New" pitchFamily="49" charset="0"/>
                <a:cs typeface="Courier New" pitchFamily="49" charset="0"/>
              </a:rPr>
              <a:t>МОУ «</a:t>
            </a:r>
            <a:r>
              <a:rPr lang="ru-RU" dirty="0" err="1" smtClean="0">
                <a:latin typeface="Courier New" pitchFamily="49" charset="0"/>
                <a:cs typeface="Courier New" pitchFamily="49" charset="0"/>
              </a:rPr>
              <a:t>Жарковская</a:t>
            </a:r>
            <a:r>
              <a:rPr lang="ru-RU" dirty="0" smtClean="0">
                <a:latin typeface="Courier New" pitchFamily="49" charset="0"/>
                <a:cs typeface="Courier New" pitchFamily="49" charset="0"/>
              </a:rPr>
              <a:t> СОШ №1»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784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+ noun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 ballet – ballet dancer</a:t>
            </a:r>
          </a:p>
          <a:p>
            <a:pPr marL="0" indent="0">
              <a:buNone/>
            </a:pPr>
            <a:r>
              <a:rPr lang="en-US" b="1" dirty="0" smtClean="0"/>
              <a:t>                              opera – opera singer</a:t>
            </a:r>
          </a:p>
          <a:p>
            <a:pPr marL="0" indent="0">
              <a:buNone/>
            </a:pPr>
            <a:r>
              <a:rPr lang="en-US" b="1" dirty="0" smtClean="0"/>
              <a:t>                      </a:t>
            </a:r>
            <a:endParaRPr lang="ru-RU" b="1" dirty="0"/>
          </a:p>
        </p:txBody>
      </p:sp>
      <p:pic>
        <p:nvPicPr>
          <p:cNvPr id="6146" name="Picture 2" descr="C:\Users\И.В. Бодрова\Desktop\20876698_bal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612" y="3429000"/>
            <a:ext cx="3888432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И.В. Бодрова\Desktop\Hvorostovskiy_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330116"/>
            <a:ext cx="17145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082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Profession 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1679" y="2060848"/>
            <a:ext cx="3240361" cy="41764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 </a:t>
            </a:r>
            <a:r>
              <a:rPr lang="en-US" sz="3600" dirty="0" smtClean="0">
                <a:solidFill>
                  <a:srgbClr val="00B050"/>
                </a:solidFill>
              </a:rPr>
              <a:t>Artist</a:t>
            </a:r>
          </a:p>
          <a:p>
            <a:pPr marL="0" indent="0">
              <a:buNone/>
            </a:pPr>
            <a:r>
              <a:rPr lang="en-US" sz="3600" dirty="0" smtClean="0">
                <a:solidFill>
                  <a:srgbClr val="00B050"/>
                </a:solidFill>
              </a:rPr>
              <a:t> Scientist</a:t>
            </a:r>
          </a:p>
          <a:p>
            <a:pPr marL="0" indent="0">
              <a:buNone/>
            </a:pPr>
            <a:r>
              <a:rPr lang="en-US" sz="3600" dirty="0" smtClean="0">
                <a:solidFill>
                  <a:srgbClr val="00B050"/>
                </a:solidFill>
              </a:rPr>
              <a:t> Banker</a:t>
            </a:r>
          </a:p>
          <a:p>
            <a:pPr marL="0" indent="0">
              <a:buNone/>
            </a:pPr>
            <a:r>
              <a:rPr lang="en-US" sz="3600" dirty="0" smtClean="0">
                <a:solidFill>
                  <a:srgbClr val="00B050"/>
                </a:solidFill>
              </a:rPr>
              <a:t> </a:t>
            </a:r>
            <a:r>
              <a:rPr lang="ru-RU" sz="3600" dirty="0" smtClean="0">
                <a:solidFill>
                  <a:srgbClr val="00B050"/>
                </a:solidFill>
              </a:rPr>
              <a:t>Т</a:t>
            </a:r>
            <a:r>
              <a:rPr lang="en-US" sz="3600" dirty="0" err="1" smtClean="0">
                <a:solidFill>
                  <a:srgbClr val="00B050"/>
                </a:solidFill>
              </a:rPr>
              <a:t>eacher</a:t>
            </a:r>
            <a:r>
              <a:rPr lang="en-US" sz="3600" dirty="0" smtClean="0">
                <a:solidFill>
                  <a:srgbClr val="00B050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3600" dirty="0" smtClean="0">
                <a:solidFill>
                  <a:srgbClr val="00B050"/>
                </a:solidFill>
              </a:rPr>
              <a:t> Writer</a:t>
            </a:r>
            <a:endParaRPr lang="ru-RU" sz="3600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sz="3600" dirty="0" smtClean="0">
                <a:solidFill>
                  <a:srgbClr val="00B050"/>
                </a:solidFill>
              </a:rPr>
              <a:t> Runner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4788024" y="1844824"/>
            <a:ext cx="4032448" cy="43204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Brush Script MT" pitchFamily="66" charset="0"/>
              <a:buNone/>
            </a:pPr>
            <a:r>
              <a:rPr lang="en-US" sz="3200" dirty="0" smtClean="0"/>
              <a:t>  </a:t>
            </a:r>
            <a:r>
              <a:rPr lang="en-US" sz="3200" dirty="0" smtClean="0">
                <a:solidFill>
                  <a:srgbClr val="00B050"/>
                </a:solidFill>
              </a:rPr>
              <a:t>Swimmer</a:t>
            </a:r>
          </a:p>
          <a:p>
            <a:pPr marL="0" indent="0">
              <a:buFont typeface="Brush Script MT" pitchFamily="66" charset="0"/>
              <a:buNone/>
            </a:pPr>
            <a:r>
              <a:rPr lang="en-US" sz="3200" dirty="0" smtClean="0">
                <a:solidFill>
                  <a:srgbClr val="00B050"/>
                </a:solidFill>
              </a:rPr>
              <a:t>  Ballet dancer</a:t>
            </a:r>
          </a:p>
          <a:p>
            <a:pPr marL="0" indent="0">
              <a:buFont typeface="Brush Script MT" pitchFamily="66" charset="0"/>
              <a:buNone/>
            </a:pPr>
            <a:r>
              <a:rPr lang="en-US" sz="3200" dirty="0" smtClean="0">
                <a:solidFill>
                  <a:srgbClr val="00B050"/>
                </a:solidFill>
              </a:rPr>
              <a:t>  Opera singer</a:t>
            </a:r>
          </a:p>
          <a:p>
            <a:pPr marL="0" indent="0">
              <a:buFont typeface="Brush Script MT" pitchFamily="66" charset="0"/>
              <a:buNone/>
            </a:pPr>
            <a:r>
              <a:rPr lang="en-US" sz="3200" dirty="0" smtClean="0">
                <a:solidFill>
                  <a:srgbClr val="00B050"/>
                </a:solidFill>
              </a:rPr>
              <a:t>  Politician</a:t>
            </a:r>
          </a:p>
          <a:p>
            <a:pPr marL="0" indent="0">
              <a:buFont typeface="Brush Script MT" pitchFamily="66" charset="0"/>
              <a:buNone/>
            </a:pPr>
            <a:r>
              <a:rPr lang="en-US" sz="3200" dirty="0" smtClean="0">
                <a:solidFill>
                  <a:srgbClr val="00B050"/>
                </a:solidFill>
              </a:rPr>
              <a:t>  Musician</a:t>
            </a:r>
            <a:endParaRPr lang="ru-RU" sz="3200" dirty="0" smtClean="0">
              <a:solidFill>
                <a:srgbClr val="00B050"/>
              </a:solidFill>
            </a:endParaRPr>
          </a:p>
          <a:p>
            <a:pPr marL="0" indent="0">
              <a:buFont typeface="Brush Script MT" pitchFamily="66" charset="0"/>
              <a:buNone/>
            </a:pPr>
            <a:r>
              <a:rPr lang="en-US" sz="3200" dirty="0" smtClean="0">
                <a:solidFill>
                  <a:srgbClr val="00B050"/>
                </a:solidFill>
              </a:rPr>
              <a:t>  Poet</a:t>
            </a:r>
          </a:p>
          <a:p>
            <a:pPr marL="0" indent="0">
              <a:buFont typeface="Brush Script MT" pitchFamily="66" charset="0"/>
              <a:buNone/>
            </a:pPr>
            <a:r>
              <a:rPr lang="en-US" sz="3200" dirty="0" smtClean="0">
                <a:solidFill>
                  <a:srgbClr val="00B050"/>
                </a:solidFill>
              </a:rPr>
              <a:t>  Architect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532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И.В. Бодрова\Desktop\pic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027" y="1844824"/>
            <a:ext cx="3743142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И.В. Бодрова\Desktop\Churchill_portrait_NYP_4506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420888"/>
            <a:ext cx="2917715" cy="3587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95736" y="1124744"/>
            <a:ext cx="54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Do you know these people?</a:t>
            </a:r>
            <a:endParaRPr lang="ru-RU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933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И.В. Бодрова\Desktop\burngrande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498" y="2348880"/>
            <a:ext cx="2630638" cy="2877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И.В. Бодрова\Desktop\untitl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78" y="1723119"/>
            <a:ext cx="3579093" cy="3908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339752" y="1052736"/>
            <a:ext cx="47387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Do you know these people?</a:t>
            </a:r>
            <a:endParaRPr lang="ru-RU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72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И.В. Бодрова\Desktop\35960694760002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92696"/>
            <a:ext cx="3429000" cy="5397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И.В. Бодрова\Desktop\57360747_ece19af89916e595fc7cf42cf8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309" y="2669852"/>
            <a:ext cx="2743907" cy="3423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572000" y="1484784"/>
            <a:ext cx="38587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Do you know 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th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i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s dancer?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27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И.В. Бодрова\Desktop\brill_Deep-Blue-Gary-Kasparov-vmed-7p_300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092796"/>
            <a:ext cx="2819400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И.В. Бодрова\Desktop\reggina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08" y="908720"/>
            <a:ext cx="3270292" cy="2171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И.В. Бодрова\Desktop\untitle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020" y="3501008"/>
            <a:ext cx="3831012" cy="2570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775825" y="1340768"/>
            <a:ext cx="34339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tx2">
                    <a:lumMod val="50000"/>
                  </a:schemeClr>
                </a:solidFill>
              </a:rPr>
              <a:t>Do you know these people?</a:t>
            </a:r>
            <a:endParaRPr lang="ru-RU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04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И.В. Бодрова\Desktop\w-turner-1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891571"/>
            <a:ext cx="2307053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И.В. Бодрова\Desktop\jmwt_mma_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448272"/>
            <a:ext cx="4771668" cy="36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707904" y="1340768"/>
            <a:ext cx="42194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Do you know 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this artist?</a:t>
            </a:r>
            <a:endParaRPr lang="ru-RU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661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И.В. Бодрова\Desktop\x_8adaa3a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755" y="764705"/>
            <a:ext cx="2180157" cy="1930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И.В. Бодрова\Desktop\0_24d0e_424fd397_-1-X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326" y="2276872"/>
            <a:ext cx="2457266" cy="3561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И.В. Бодрова\Desktop\25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156183"/>
            <a:ext cx="3329644" cy="2681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95936" y="1412776"/>
            <a:ext cx="42194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Do you know this artist?</a:t>
            </a:r>
            <a:endParaRPr lang="ru-RU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07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И.В. Бодрова\Desktop\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44013"/>
            <a:ext cx="3456384" cy="4061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И.В. Бодрова\Desktop\2006_03_19_savv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462" y="1727348"/>
            <a:ext cx="3112913" cy="4077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339752" y="980728"/>
            <a:ext cx="47387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Do you know these people?</a:t>
            </a:r>
            <a:endParaRPr lang="ru-RU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60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Thank you </a:t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dirty="0" smtClean="0">
                <a:solidFill>
                  <a:srgbClr val="0070C0"/>
                </a:solidFill>
              </a:rPr>
              <a:t>for your attention!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66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-</a:t>
            </a:r>
            <a:r>
              <a:rPr lang="en-US" dirty="0" err="1" smtClean="0">
                <a:solidFill>
                  <a:srgbClr val="FF0000"/>
                </a:solidFill>
              </a:rPr>
              <a:t>ist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Art</a:t>
            </a:r>
          </a:p>
          <a:p>
            <a:pPr marL="0" indent="0">
              <a:buNone/>
            </a:pPr>
            <a:r>
              <a:rPr lang="en-US" b="1" dirty="0" smtClean="0"/>
              <a:t>                                                      Science      </a:t>
            </a:r>
            <a:endParaRPr lang="ru-RU" b="1" dirty="0"/>
          </a:p>
        </p:txBody>
      </p:sp>
      <p:pic>
        <p:nvPicPr>
          <p:cNvPr id="8194" name="Picture 2" descr="C:\Users\И.В. Бодрова\Desktop\Art-And-Its-Histor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780928"/>
            <a:ext cx="3600400" cy="3024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И.В. Бодрова\Desktop\nanohydraulic-piston-lar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347910"/>
            <a:ext cx="3071379" cy="2457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189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-</a:t>
            </a:r>
            <a:r>
              <a:rPr lang="en-US" dirty="0" err="1" smtClean="0">
                <a:solidFill>
                  <a:srgbClr val="FF0000"/>
                </a:solidFill>
              </a:rPr>
              <a:t>ist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36402" y="2204864"/>
            <a:ext cx="6196405" cy="3603812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                               </a:t>
            </a:r>
            <a:r>
              <a:rPr lang="en-US" b="1" dirty="0" smtClean="0"/>
              <a:t>Artist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0" indent="0">
              <a:buNone/>
            </a:pPr>
            <a:r>
              <a:rPr lang="ru-RU" b="1" dirty="0" smtClean="0"/>
              <a:t>                 </a:t>
            </a:r>
            <a:r>
              <a:rPr lang="en-US" b="1" dirty="0" smtClean="0"/>
              <a:t>Scientist</a:t>
            </a:r>
            <a:endParaRPr lang="ru-RU" b="1" dirty="0"/>
          </a:p>
        </p:txBody>
      </p:sp>
      <p:pic>
        <p:nvPicPr>
          <p:cNvPr id="1026" name="Picture 2" descr="C:\Users\И.В. Бодрова\Desktop\4108009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470" y="3645024"/>
            <a:ext cx="3758653" cy="2436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И.В. Бодрова\Desktop\x_bb3c9e9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052414"/>
            <a:ext cx="2664296" cy="4009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430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-</a:t>
            </a:r>
            <a:r>
              <a:rPr lang="en-US" dirty="0" err="1" smtClean="0">
                <a:solidFill>
                  <a:srgbClr val="FF0000"/>
                </a:solidFill>
              </a:rPr>
              <a:t>ect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7664" y="1844825"/>
            <a:ext cx="6480720" cy="4104456"/>
          </a:xfrm>
        </p:spPr>
        <p:txBody>
          <a:bodyPr/>
          <a:lstStyle/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Architecture</a:t>
            </a:r>
          </a:p>
        </p:txBody>
      </p:sp>
      <p:pic>
        <p:nvPicPr>
          <p:cNvPr id="2050" name="Picture 2" descr="C:\Users\И.В. Бодрова\Desktop\wrocla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501008"/>
            <a:ext cx="3513325" cy="2576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И.В. Бодрова\Desktop\300643_195126117220515_130347850365009_496024_3401552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9" y="1916832"/>
            <a:ext cx="3600399" cy="2360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2040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-</a:t>
            </a:r>
            <a:r>
              <a:rPr lang="en-US" dirty="0" err="1" smtClean="0">
                <a:solidFill>
                  <a:srgbClr val="FF0000"/>
                </a:solidFill>
              </a:rPr>
              <a:t>ect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Architect</a:t>
            </a:r>
          </a:p>
          <a:p>
            <a:endParaRPr lang="ru-RU" dirty="0"/>
          </a:p>
        </p:txBody>
      </p:sp>
      <p:pic>
        <p:nvPicPr>
          <p:cNvPr id="3074" name="Picture 2" descr="C:\Users\И.В. Бодрова\Desktop\leon600sp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780928"/>
            <a:ext cx="5715000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189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83110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-</a:t>
            </a:r>
            <a:r>
              <a:rPr lang="en-US" dirty="0" err="1" smtClean="0">
                <a:solidFill>
                  <a:srgbClr val="FF0000"/>
                </a:solidFill>
              </a:rPr>
              <a:t>ian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6788" y="1304241"/>
            <a:ext cx="6615837" cy="4382301"/>
          </a:xfrm>
        </p:spPr>
        <p:txBody>
          <a:bodyPr/>
          <a:lstStyle/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          Politics                                       </a:t>
            </a:r>
          </a:p>
          <a:p>
            <a:pPr marL="0" indent="0">
              <a:buNone/>
            </a:pPr>
            <a:r>
              <a:rPr lang="en-US" b="1" dirty="0" smtClean="0"/>
              <a:t>                                                        Music</a:t>
            </a:r>
            <a:endParaRPr lang="ru-RU" b="1" dirty="0"/>
          </a:p>
        </p:txBody>
      </p:sp>
      <p:pic>
        <p:nvPicPr>
          <p:cNvPr id="9218" name="Picture 2" descr="C:\Users\И.В. Бодрова\Desktop\893432_918189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167533"/>
            <a:ext cx="3704206" cy="2519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И.В. Бодрова\Desktop\25026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167533"/>
            <a:ext cx="3358679" cy="2519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107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-</a:t>
            </a:r>
            <a:r>
              <a:rPr lang="en-US" dirty="0" err="1" smtClean="0">
                <a:solidFill>
                  <a:srgbClr val="FF0000"/>
                </a:solidFill>
              </a:rPr>
              <a:t>ian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Politician</a:t>
            </a:r>
          </a:p>
          <a:p>
            <a:r>
              <a:rPr lang="ru-RU" b="1" dirty="0" smtClean="0"/>
              <a:t>                                                </a:t>
            </a:r>
            <a:r>
              <a:rPr lang="en-US" b="1" dirty="0" smtClean="0"/>
              <a:t>Musician</a:t>
            </a:r>
            <a:endParaRPr lang="ru-RU" b="1" dirty="0" smtClean="0"/>
          </a:p>
          <a:p>
            <a:endParaRPr lang="ru-RU" dirty="0"/>
          </a:p>
        </p:txBody>
      </p:sp>
      <p:pic>
        <p:nvPicPr>
          <p:cNvPr id="4098" name="Picture 2" descr="C:\Users\И.В. Бодрова\Desktop\Churchill_portrait_NYP_450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703048"/>
            <a:ext cx="2788543" cy="3428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И.В. Бодрова\Desktop\desktopwallpapers_org_ua-21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0796" y="3284984"/>
            <a:ext cx="4055620" cy="2433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718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-</a:t>
            </a:r>
            <a:r>
              <a:rPr lang="en-US" dirty="0" err="1" smtClean="0">
                <a:solidFill>
                  <a:srgbClr val="FF0000"/>
                </a:solidFill>
              </a:rPr>
              <a:t>er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1844824"/>
            <a:ext cx="6196405" cy="395025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200" b="1" dirty="0" smtClean="0"/>
              <a:t>Bank</a:t>
            </a:r>
          </a:p>
          <a:p>
            <a:pPr marL="0" indent="0" algn="ctr">
              <a:buNone/>
            </a:pPr>
            <a:r>
              <a:rPr lang="en-US" sz="3200" b="1" dirty="0" smtClean="0"/>
              <a:t>To teach</a:t>
            </a:r>
          </a:p>
          <a:p>
            <a:pPr marL="0" indent="0" algn="ctr">
              <a:buNone/>
            </a:pPr>
            <a:r>
              <a:rPr lang="en-US" sz="3200" b="1" dirty="0" smtClean="0"/>
              <a:t>To write</a:t>
            </a:r>
          </a:p>
          <a:p>
            <a:pPr marL="0" indent="0" algn="ctr">
              <a:buNone/>
            </a:pPr>
            <a:r>
              <a:rPr lang="en-US" sz="3200" b="1" dirty="0" smtClean="0"/>
              <a:t>To run</a:t>
            </a:r>
          </a:p>
          <a:p>
            <a:pPr marL="0" indent="0" algn="ctr">
              <a:buNone/>
            </a:pPr>
            <a:r>
              <a:rPr lang="en-US" sz="3200" b="1" dirty="0" smtClean="0"/>
              <a:t>To swim</a:t>
            </a:r>
          </a:p>
          <a:p>
            <a:pPr marL="0" indent="0" algn="ctr">
              <a:buNone/>
            </a:pPr>
            <a:r>
              <a:rPr lang="en-US" sz="3200" b="1" dirty="0" smtClean="0"/>
              <a:t>To sing</a:t>
            </a:r>
          </a:p>
          <a:p>
            <a:pPr marL="0" indent="0" algn="ctr">
              <a:buNone/>
            </a:pPr>
            <a:r>
              <a:rPr lang="en-US" sz="3200" b="1" dirty="0" smtClean="0"/>
              <a:t>To dance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403882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-</a:t>
            </a:r>
            <a:r>
              <a:rPr lang="en-US" dirty="0" err="1" smtClean="0">
                <a:solidFill>
                  <a:srgbClr val="FF0000"/>
                </a:solidFill>
              </a:rPr>
              <a:t>er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b="1" dirty="0" smtClean="0"/>
              <a:t>banker</a:t>
            </a:r>
          </a:p>
          <a:p>
            <a:pPr marL="0" indent="0">
              <a:buNone/>
            </a:pPr>
            <a:r>
              <a:rPr lang="en-US" b="1" dirty="0" smtClean="0"/>
              <a:t> teacher</a:t>
            </a:r>
          </a:p>
          <a:p>
            <a:pPr marL="0" indent="0">
              <a:buNone/>
            </a:pPr>
            <a:r>
              <a:rPr lang="en-US" b="1" dirty="0" smtClean="0"/>
              <a:t> writer</a:t>
            </a:r>
            <a:endParaRPr lang="ru-RU" b="1" dirty="0" smtClean="0"/>
          </a:p>
          <a:p>
            <a:pPr marL="0" indent="0">
              <a:buNone/>
            </a:pPr>
            <a:r>
              <a:rPr lang="en-US" b="1" dirty="0" smtClean="0"/>
              <a:t> runner</a:t>
            </a:r>
          </a:p>
          <a:p>
            <a:pPr marL="0" indent="0">
              <a:buNone/>
            </a:pPr>
            <a:r>
              <a:rPr lang="en-US" b="1" dirty="0" smtClean="0"/>
              <a:t> swimmer</a:t>
            </a:r>
          </a:p>
          <a:p>
            <a:pPr marL="0" indent="0">
              <a:buNone/>
            </a:pPr>
            <a:r>
              <a:rPr lang="en-US" b="1" dirty="0" smtClean="0"/>
              <a:t> singer</a:t>
            </a:r>
          </a:p>
          <a:p>
            <a:pPr marL="0" indent="0">
              <a:buNone/>
            </a:pPr>
            <a:r>
              <a:rPr lang="en-US" b="1" dirty="0" smtClean="0"/>
              <a:t> dancer</a:t>
            </a:r>
            <a:endParaRPr lang="ru-RU" b="1" dirty="0" smtClean="0"/>
          </a:p>
          <a:p>
            <a:endParaRPr lang="ru-RU" dirty="0"/>
          </a:p>
        </p:txBody>
      </p:sp>
      <p:pic>
        <p:nvPicPr>
          <p:cNvPr id="5122" name="Picture 2" descr="C:\Users\И.В. Бодрова\Desktop\52378244_pariz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728169"/>
            <a:ext cx="2166937" cy="208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И.В. Бодрова\Desktop\0_6729b_279d1522_X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1" y="1702703"/>
            <a:ext cx="2229287" cy="1914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И.В. Бодрова\Desktop\523966131aeb837d85b6ea6062a07b5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182" y="4021841"/>
            <a:ext cx="1563226" cy="208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879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110</TotalTime>
  <Words>168</Words>
  <Application>Microsoft Office PowerPoint</Application>
  <PresentationFormat>Экран (4:3)</PresentationFormat>
  <Paragraphs>83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Кнопка</vt:lpstr>
      <vt:lpstr>Suffixes:  -ist, -ian, -ect, -er</vt:lpstr>
      <vt:lpstr>-ist</vt:lpstr>
      <vt:lpstr>-ist</vt:lpstr>
      <vt:lpstr>-ect</vt:lpstr>
      <vt:lpstr>-ect</vt:lpstr>
      <vt:lpstr>-ian</vt:lpstr>
      <vt:lpstr>-ian</vt:lpstr>
      <vt:lpstr>-er</vt:lpstr>
      <vt:lpstr>-er</vt:lpstr>
      <vt:lpstr>+ noun</vt:lpstr>
      <vt:lpstr>Profession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Thank you  for your attention!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Suffixes: -ist, -ian, -ect, -er</dc:title>
  <dc:creator>И.В. Бодрова</dc:creator>
  <cp:lastModifiedBy>Fedor Swan</cp:lastModifiedBy>
  <cp:revision>16</cp:revision>
  <dcterms:created xsi:type="dcterms:W3CDTF">2012-10-02T14:18:17Z</dcterms:created>
  <dcterms:modified xsi:type="dcterms:W3CDTF">2020-01-25T14:11:39Z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1476890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D5.1.2</vt:lpwstr>
  </property>
</Properties>
</file>