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63112F-FDB7-4ECD-AE5F-ED739F361BB8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2EB5F8B-1F5B-4946-B13D-5F836549A8C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240" y="548680"/>
            <a:ext cx="7543800" cy="2232248"/>
          </a:xfrm>
        </p:spPr>
        <p:txBody>
          <a:bodyPr/>
          <a:lstStyle/>
          <a:p>
            <a:pPr algn="r"/>
            <a:r>
              <a:rPr lang="ru-RU" sz="4800" b="1" dirty="0">
                <a:effectLst/>
              </a:rPr>
              <a:t>Двойное отрицание </a:t>
            </a:r>
            <a:r>
              <a:rPr lang="ru-RU" sz="4800" b="1" dirty="0" smtClean="0">
                <a:effectLst/>
              </a:rPr>
              <a:t/>
            </a:r>
            <a:br>
              <a:rPr lang="ru-RU" sz="4800" b="1" dirty="0" smtClean="0">
                <a:effectLst/>
              </a:rPr>
            </a:br>
            <a:r>
              <a:rPr lang="ru-RU" sz="4800" b="1" dirty="0" smtClean="0">
                <a:effectLst/>
              </a:rPr>
              <a:t>в английском языке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140968"/>
            <a:ext cx="6182072" cy="115212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Бодрова И.В., </a:t>
            </a:r>
            <a:r>
              <a:rPr lang="ru-RU" dirty="0" smtClean="0"/>
              <a:t>учитель английского языка</a:t>
            </a:r>
          </a:p>
          <a:p>
            <a:r>
              <a:rPr lang="ru-RU" dirty="0" smtClean="0"/>
              <a:t>МОУ </a:t>
            </a:r>
            <a:r>
              <a:rPr lang="ru-RU" dirty="0" smtClean="0"/>
              <a:t>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№1»</a:t>
            </a:r>
          </a:p>
          <a:p>
            <a:r>
              <a:rPr lang="ru-RU" dirty="0" smtClean="0"/>
              <a:t>2019г.</a:t>
            </a:r>
            <a:endParaRPr lang="ru-RU" dirty="0"/>
          </a:p>
        </p:txBody>
      </p:sp>
      <p:pic>
        <p:nvPicPr>
          <p:cNvPr id="8194" name="Picture 2" descr="C:\Users\И.В. Бодрова\Desktop\смайлики\Kolobanga_06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78904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25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685801"/>
            <a:ext cx="4968552" cy="3657599"/>
          </a:xfrm>
        </p:spPr>
        <p:txBody>
          <a:bodyPr/>
          <a:lstStyle/>
          <a:p>
            <a:pPr marL="18288" indent="0" algn="just">
              <a:buNone/>
            </a:pPr>
            <a:r>
              <a:rPr lang="ru-RU" sz="2800" dirty="0">
                <a:effectLst/>
              </a:rPr>
              <a:t>Английский отличается от русского </a:t>
            </a:r>
            <a:r>
              <a:rPr lang="ru-RU" sz="2800" dirty="0" smtClean="0">
                <a:effectLst/>
              </a:rPr>
              <a:t>в </a:t>
            </a:r>
            <a:r>
              <a:rPr lang="ru-RU" sz="2800" dirty="0">
                <a:effectLst/>
              </a:rPr>
              <a:t>образовании отрицаний. Мы привыкли говорить, например, </a:t>
            </a:r>
            <a:r>
              <a:rPr lang="ru-RU" sz="2800" dirty="0" smtClean="0">
                <a:effectLst/>
              </a:rPr>
              <a:t>«Я</a:t>
            </a:r>
            <a:r>
              <a:rPr lang="ru-RU" sz="2800" dirty="0">
                <a:solidFill>
                  <a:srgbClr val="FF0000"/>
                </a:solidFill>
                <a:effectLst/>
              </a:rPr>
              <a:t> </a:t>
            </a:r>
            <a:r>
              <a:rPr lang="ru-RU" sz="2800" u="sng" dirty="0">
                <a:solidFill>
                  <a:srgbClr val="FF0000"/>
                </a:solidFill>
                <a:effectLst/>
              </a:rPr>
              <a:t>не</a:t>
            </a:r>
            <a:r>
              <a:rPr lang="ru-RU" sz="2800" dirty="0">
                <a:effectLst/>
              </a:rPr>
              <a:t> хочу </a:t>
            </a:r>
            <a:r>
              <a:rPr lang="ru-RU" sz="2800" u="sng" dirty="0">
                <a:solidFill>
                  <a:srgbClr val="FF0000"/>
                </a:solidFill>
                <a:effectLst/>
              </a:rPr>
              <a:t>ничего</a:t>
            </a:r>
            <a:r>
              <a:rPr lang="ru-RU" sz="2800" dirty="0">
                <a:effectLst/>
              </a:rPr>
              <a:t> делать". </a:t>
            </a:r>
            <a:endParaRPr lang="ru-RU" sz="2800" dirty="0" smtClean="0">
              <a:effectLst/>
            </a:endParaRPr>
          </a:p>
          <a:p>
            <a:pPr marL="18288" indent="0" algn="just">
              <a:buNone/>
            </a:pPr>
            <a:r>
              <a:rPr lang="ru-RU" sz="2800" dirty="0" smtClean="0">
                <a:effectLst/>
              </a:rPr>
              <a:t>Здесь </a:t>
            </a:r>
            <a:r>
              <a:rPr lang="ru-RU" sz="2800" dirty="0">
                <a:effectLst/>
              </a:rPr>
              <a:t>целых два отрицания - 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не</a:t>
            </a:r>
            <a:r>
              <a:rPr lang="ru-RU" sz="2800" dirty="0">
                <a:effectLst/>
              </a:rPr>
              <a:t> и 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ничего</a:t>
            </a:r>
            <a:r>
              <a:rPr lang="ru-RU" sz="2800" dirty="0">
                <a:effectLst/>
              </a:rPr>
              <a:t>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4437112"/>
            <a:ext cx="7543800" cy="1354088"/>
          </a:xfrm>
        </p:spPr>
        <p:txBody>
          <a:bodyPr/>
          <a:lstStyle/>
          <a:p>
            <a:pPr algn="ctr"/>
            <a:r>
              <a:rPr lang="ru-RU" sz="3600" dirty="0">
                <a:effectLst/>
              </a:rPr>
              <a:t>В английском так делать </a:t>
            </a:r>
            <a:r>
              <a:rPr lang="ru-RU" sz="6600" b="1" dirty="0" smtClean="0">
                <a:solidFill>
                  <a:srgbClr val="FF0000"/>
                </a:solidFill>
                <a:effectLst/>
              </a:rPr>
              <a:t>нельзя!</a:t>
            </a:r>
            <a:endParaRPr lang="ru-RU" sz="6600" b="1" dirty="0">
              <a:solidFill>
                <a:srgbClr val="FF0000"/>
              </a:solidFill>
            </a:endParaRPr>
          </a:p>
        </p:txBody>
      </p:sp>
      <p:pic>
        <p:nvPicPr>
          <p:cNvPr id="6147" name="Picture 3" descr="C:\Users\И.В. Бодрова\Desktop\смайлики\Kolobanga_083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30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685801"/>
            <a:ext cx="5472608" cy="3895327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ru-RU" sz="2800" dirty="0">
                <a:solidFill>
                  <a:srgbClr val="FF0000"/>
                </a:solidFill>
                <a:effectLst/>
              </a:rPr>
              <a:t>НЕПРАВИЛЬНО</a:t>
            </a:r>
            <a:r>
              <a:rPr lang="ru-RU" sz="2800" dirty="0">
                <a:effectLst/>
              </a:rPr>
              <a:t> говорить</a:t>
            </a:r>
            <a:r>
              <a:rPr lang="en-US" sz="2800" dirty="0">
                <a:effectLst/>
              </a:rPr>
              <a:t>:</a:t>
            </a:r>
            <a:endParaRPr lang="ru-RU" sz="2800" dirty="0">
              <a:effectLst/>
            </a:endParaRPr>
          </a:p>
          <a:p>
            <a:pPr marL="18288" indent="0">
              <a:buNone/>
            </a:pPr>
            <a:r>
              <a:rPr lang="en-US" sz="2800" b="1" dirty="0">
                <a:effectLst/>
              </a:rPr>
              <a:t>I'm </a:t>
            </a:r>
            <a:r>
              <a:rPr lang="en-US" sz="2800" b="1" u="sng" dirty="0">
                <a:effectLst/>
              </a:rPr>
              <a:t>not</a:t>
            </a:r>
            <a:r>
              <a:rPr lang="en-US" sz="2800" b="1" dirty="0">
                <a:effectLst/>
              </a:rPr>
              <a:t> doing </a:t>
            </a:r>
            <a:r>
              <a:rPr lang="en-US" sz="2800" b="1" u="sng" dirty="0">
                <a:effectLst/>
              </a:rPr>
              <a:t>nothing</a:t>
            </a:r>
            <a:r>
              <a:rPr lang="en-US" sz="2800" b="1" dirty="0">
                <a:effectLst/>
              </a:rPr>
              <a:t> </a:t>
            </a:r>
            <a:r>
              <a:rPr lang="en-US" sz="2800" b="1" dirty="0" smtClean="0">
                <a:effectLst/>
              </a:rPr>
              <a:t>now.</a:t>
            </a:r>
            <a:endParaRPr lang="ru-RU" sz="2800" dirty="0">
              <a:effectLst/>
            </a:endParaRPr>
          </a:p>
          <a:p>
            <a:pPr marL="18288" indent="0">
              <a:buNone/>
            </a:pPr>
            <a:r>
              <a:rPr lang="ru-RU" sz="2800" b="1" dirty="0" smtClean="0">
                <a:solidFill>
                  <a:srgbClr val="00B050"/>
                </a:solidFill>
                <a:effectLst/>
              </a:rPr>
              <a:t>ПРАВИЛЬНО</a:t>
            </a:r>
            <a:r>
              <a:rPr lang="en-US" sz="2800" dirty="0" smtClean="0">
                <a:effectLst/>
              </a:rPr>
              <a:t>:</a:t>
            </a:r>
            <a:endParaRPr lang="ru-RU" sz="2800" dirty="0">
              <a:effectLst/>
            </a:endParaRPr>
          </a:p>
          <a:p>
            <a:pPr marL="18288" indent="0">
              <a:buNone/>
            </a:pPr>
            <a:r>
              <a:rPr lang="en-US" sz="2800" b="1" dirty="0">
                <a:effectLst/>
              </a:rPr>
              <a:t>I'm </a:t>
            </a:r>
            <a:r>
              <a:rPr lang="en-US" sz="2800" b="1" dirty="0">
                <a:solidFill>
                  <a:srgbClr val="00B050"/>
                </a:solidFill>
                <a:effectLst/>
              </a:rPr>
              <a:t>not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800" b="1" dirty="0">
                <a:effectLst/>
              </a:rPr>
              <a:t>doing </a:t>
            </a:r>
            <a:r>
              <a:rPr lang="en-US" sz="2800" b="1" dirty="0">
                <a:solidFill>
                  <a:srgbClr val="00B050"/>
                </a:solidFill>
                <a:effectLst/>
              </a:rPr>
              <a:t>anything</a:t>
            </a:r>
            <a:r>
              <a:rPr lang="en-US" sz="2800" b="1" dirty="0">
                <a:effectLst/>
              </a:rPr>
              <a:t> </a:t>
            </a:r>
            <a:r>
              <a:rPr lang="en-US" sz="2800" b="1" dirty="0" smtClean="0">
                <a:effectLst/>
              </a:rPr>
              <a:t>now.</a:t>
            </a:r>
            <a:endParaRPr lang="ru-RU" sz="2800" dirty="0">
              <a:effectLst/>
            </a:endParaRPr>
          </a:p>
          <a:p>
            <a:pPr marL="18288" indent="0">
              <a:buNone/>
            </a:pPr>
            <a:r>
              <a:rPr lang="ru-RU" sz="2800" dirty="0">
                <a:effectLst/>
              </a:rPr>
              <a:t>Или</a:t>
            </a:r>
            <a:r>
              <a:rPr lang="en-US" sz="2800" dirty="0">
                <a:effectLst/>
              </a:rPr>
              <a:t>:</a:t>
            </a:r>
            <a:endParaRPr lang="ru-RU" sz="2800" dirty="0">
              <a:effectLst/>
            </a:endParaRPr>
          </a:p>
          <a:p>
            <a:pPr marL="18288" indent="0">
              <a:buNone/>
            </a:pPr>
            <a:r>
              <a:rPr lang="en-US" sz="2800" b="1" dirty="0">
                <a:effectLst/>
              </a:rPr>
              <a:t>I'm doing </a:t>
            </a:r>
            <a:r>
              <a:rPr lang="en-US" sz="2800" b="1" dirty="0">
                <a:solidFill>
                  <a:srgbClr val="00B050"/>
                </a:solidFill>
                <a:effectLst/>
              </a:rPr>
              <a:t>nothing</a:t>
            </a:r>
            <a:r>
              <a:rPr lang="en-US" sz="2800" b="1" dirty="0">
                <a:effectLst/>
              </a:rPr>
              <a:t> </a:t>
            </a:r>
            <a:r>
              <a:rPr lang="en-US" sz="2800" b="1" dirty="0" smtClean="0">
                <a:effectLst/>
              </a:rPr>
              <a:t>now.</a:t>
            </a:r>
            <a:endParaRPr lang="ru-RU" sz="2800" dirty="0">
              <a:effectLst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1504528"/>
          </a:xfrm>
        </p:spPr>
        <p:txBody>
          <a:bodyPr/>
          <a:lstStyle/>
          <a:p>
            <a:r>
              <a:rPr lang="ru-RU" sz="2400" dirty="0">
                <a:effectLst/>
              </a:rPr>
              <a:t>М</a:t>
            </a:r>
            <a:r>
              <a:rPr lang="ru-RU" sz="2400" dirty="0" smtClean="0">
                <a:effectLst/>
              </a:rPr>
              <a:t>ы </a:t>
            </a:r>
            <a:r>
              <a:rPr lang="ru-RU" sz="2400" dirty="0">
                <a:effectLst/>
              </a:rPr>
              <a:t>просто избавились от одного из отрицаний. В первом случае заменили</a:t>
            </a:r>
            <a:r>
              <a:rPr lang="ru-RU" sz="2400" b="1" dirty="0">
                <a:effectLst/>
              </a:rPr>
              <a:t> </a:t>
            </a:r>
            <a:r>
              <a:rPr lang="ru-RU" sz="2400" b="1" dirty="0" err="1">
                <a:solidFill>
                  <a:srgbClr val="FF0000"/>
                </a:solidFill>
                <a:effectLst/>
              </a:rPr>
              <a:t>nothing</a:t>
            </a:r>
            <a:r>
              <a:rPr lang="ru-RU" sz="2400" dirty="0">
                <a:effectLst/>
              </a:rPr>
              <a:t> на</a:t>
            </a:r>
            <a:r>
              <a:rPr lang="ru-RU" sz="2400" b="1" dirty="0">
                <a:effectLst/>
              </a:rPr>
              <a:t> </a:t>
            </a:r>
            <a:r>
              <a:rPr lang="ru-RU" sz="2400" b="1" dirty="0" err="1">
                <a:solidFill>
                  <a:srgbClr val="FF0000"/>
                </a:solidFill>
                <a:effectLst/>
              </a:rPr>
              <a:t>anything</a:t>
            </a:r>
            <a:r>
              <a:rPr lang="ru-RU" sz="2400" dirty="0">
                <a:effectLst/>
              </a:rPr>
              <a:t>, 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а </a:t>
            </a:r>
            <a:r>
              <a:rPr lang="ru-RU" sz="2400" dirty="0">
                <a:effectLst/>
              </a:rPr>
              <a:t>во втором убрали </a:t>
            </a:r>
            <a:r>
              <a:rPr lang="ru-RU" sz="2400" b="1" dirty="0" err="1">
                <a:solidFill>
                  <a:srgbClr val="FF0000"/>
                </a:solidFill>
                <a:effectLst/>
              </a:rPr>
              <a:t>not</a:t>
            </a:r>
            <a:r>
              <a:rPr lang="ru-RU" sz="2400" b="1" dirty="0">
                <a:effectLst/>
              </a:rPr>
              <a:t>.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pic>
        <p:nvPicPr>
          <p:cNvPr id="5122" name="Picture 2" descr="C:\Users\И.В. Бодрова\Desktop\смайлики\4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14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0" y="685801"/>
            <a:ext cx="4737720" cy="36575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/>
              </a:rPr>
              <a:t>no </a:t>
            </a:r>
            <a:r>
              <a:rPr lang="en-US" sz="3200" b="1" dirty="0">
                <a:solidFill>
                  <a:srgbClr val="FF0000"/>
                </a:solidFill>
                <a:effectLst/>
              </a:rPr>
              <a:t>(none) </a:t>
            </a:r>
            <a:r>
              <a:rPr lang="en-US" sz="3200" b="1" dirty="0">
                <a:effectLst/>
              </a:rPr>
              <a:t>- </a:t>
            </a:r>
            <a:r>
              <a:rPr lang="en-US" sz="3200" b="1" dirty="0">
                <a:solidFill>
                  <a:srgbClr val="00B050"/>
                </a:solidFill>
                <a:effectLst/>
              </a:rPr>
              <a:t>any</a:t>
            </a:r>
            <a:endParaRPr lang="ru-RU" sz="3200" dirty="0">
              <a:solidFill>
                <a:srgbClr val="00B050"/>
              </a:solidFill>
              <a:effectLst/>
            </a:endParaRPr>
          </a:p>
          <a:p>
            <a:r>
              <a:rPr lang="en-US" sz="3200" b="1" dirty="0">
                <a:solidFill>
                  <a:srgbClr val="FF0000"/>
                </a:solidFill>
                <a:effectLst/>
              </a:rPr>
              <a:t>nothing</a:t>
            </a:r>
            <a:r>
              <a:rPr lang="en-US" sz="3200" b="1" dirty="0">
                <a:effectLst/>
              </a:rPr>
              <a:t> - </a:t>
            </a:r>
            <a:r>
              <a:rPr lang="en-US" sz="3200" b="1" dirty="0">
                <a:solidFill>
                  <a:srgbClr val="00B050"/>
                </a:solidFill>
                <a:effectLst/>
              </a:rPr>
              <a:t>anything</a:t>
            </a:r>
            <a:endParaRPr lang="ru-RU" sz="3200" dirty="0">
              <a:solidFill>
                <a:srgbClr val="00B050"/>
              </a:solidFill>
              <a:effectLst/>
            </a:endParaRPr>
          </a:p>
          <a:p>
            <a:r>
              <a:rPr lang="en-US" sz="3200" b="1" dirty="0">
                <a:solidFill>
                  <a:srgbClr val="FF0000"/>
                </a:solidFill>
                <a:effectLst/>
              </a:rPr>
              <a:t>no one </a:t>
            </a:r>
            <a:r>
              <a:rPr lang="en-US" sz="3200" b="1" dirty="0">
                <a:effectLst/>
              </a:rPr>
              <a:t>- </a:t>
            </a:r>
            <a:r>
              <a:rPr lang="en-US" sz="3200" b="1" dirty="0">
                <a:solidFill>
                  <a:srgbClr val="00B050"/>
                </a:solidFill>
                <a:effectLst/>
              </a:rPr>
              <a:t>anyone</a:t>
            </a:r>
            <a:endParaRPr lang="ru-RU" sz="3200" dirty="0">
              <a:solidFill>
                <a:srgbClr val="00B050"/>
              </a:solidFill>
              <a:effectLst/>
            </a:endParaRPr>
          </a:p>
          <a:p>
            <a:r>
              <a:rPr lang="ru-RU" sz="3200" b="1" dirty="0" err="1">
                <a:solidFill>
                  <a:srgbClr val="FF0000"/>
                </a:solidFill>
                <a:effectLst/>
              </a:rPr>
              <a:t>nobody</a:t>
            </a:r>
            <a:r>
              <a:rPr lang="ru-RU" sz="3200" b="1" dirty="0">
                <a:effectLst/>
              </a:rPr>
              <a:t> - </a:t>
            </a:r>
            <a:r>
              <a:rPr lang="ru-RU" sz="3200" b="1" dirty="0" err="1">
                <a:solidFill>
                  <a:srgbClr val="00B050"/>
                </a:solidFill>
                <a:effectLst/>
              </a:rPr>
              <a:t>anybody</a:t>
            </a:r>
            <a:endParaRPr lang="ru-RU" sz="3200" dirty="0">
              <a:solidFill>
                <a:srgbClr val="00B050"/>
              </a:solidFill>
              <a:effectLst/>
            </a:endParaRPr>
          </a:p>
          <a:p>
            <a:r>
              <a:rPr lang="ru-RU" sz="3200" b="1" dirty="0" err="1">
                <a:solidFill>
                  <a:srgbClr val="FF0000"/>
                </a:solidFill>
                <a:effectLst/>
              </a:rPr>
              <a:t>nowhere</a:t>
            </a:r>
            <a:r>
              <a:rPr lang="ru-RU" sz="3200" b="1" dirty="0">
                <a:effectLst/>
              </a:rPr>
              <a:t> - </a:t>
            </a:r>
            <a:r>
              <a:rPr lang="ru-RU" sz="3200" b="1" dirty="0" err="1">
                <a:solidFill>
                  <a:srgbClr val="00B050"/>
                </a:solidFill>
                <a:effectLst/>
              </a:rPr>
              <a:t>anywhere</a:t>
            </a:r>
            <a:endParaRPr lang="ru-RU" sz="3200" dirty="0">
              <a:solidFill>
                <a:srgbClr val="00B050"/>
              </a:solidFill>
              <a:effectLst/>
            </a:endParaRPr>
          </a:p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4005064"/>
            <a:ext cx="7543800" cy="1872208"/>
          </a:xfrm>
        </p:spPr>
        <p:txBody>
          <a:bodyPr/>
          <a:lstStyle/>
          <a:p>
            <a:r>
              <a:rPr lang="ru-RU" sz="3200" dirty="0">
                <a:solidFill>
                  <a:srgbClr val="FF0000"/>
                </a:solidFill>
                <a:effectLst/>
              </a:rPr>
              <a:t>Важно запомнить </a:t>
            </a:r>
            <a:r>
              <a:rPr lang="ru-RU" sz="3200" dirty="0">
                <a:effectLst/>
              </a:rPr>
              <a:t>варианты замен, чтобы избежать двойных отрицаний.</a:t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pic>
        <p:nvPicPr>
          <p:cNvPr id="4098" name="Picture 2" descr="C:\Users\И.В. Бодрова\Desktop\смайлики\4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843808" y="685801"/>
            <a:ext cx="5832648" cy="3895327"/>
          </a:xfrm>
        </p:spPr>
        <p:txBody>
          <a:bodyPr>
            <a:normAutofit fontScale="85000" lnSpcReduction="10000"/>
          </a:bodyPr>
          <a:lstStyle/>
          <a:p>
            <a:r>
              <a:rPr lang="ru-RU" sz="2800" b="1" i="1" dirty="0" err="1" smtClean="0">
                <a:effectLst/>
              </a:rPr>
              <a:t>You</a:t>
            </a:r>
            <a:r>
              <a:rPr lang="ru-RU" sz="2800" b="1" i="1" dirty="0" smtClean="0">
                <a:effectLst/>
              </a:rPr>
              <a:t> </a:t>
            </a:r>
            <a:r>
              <a:rPr lang="ru-RU" sz="2800" b="1" i="1" dirty="0" err="1">
                <a:effectLst/>
              </a:rPr>
              <a:t>should</a:t>
            </a:r>
            <a:r>
              <a:rPr lang="ru-RU" sz="2800" b="1" i="1" dirty="0" err="1">
                <a:solidFill>
                  <a:srgbClr val="FF0000"/>
                </a:solidFill>
                <a:effectLst/>
              </a:rPr>
              <a:t>n’t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buy</a:t>
            </a:r>
            <a:r>
              <a:rPr lang="ru-RU" sz="2800" b="1" i="1" dirty="0">
                <a:effectLst/>
              </a:rPr>
              <a:t> </a:t>
            </a:r>
            <a:r>
              <a:rPr lang="ru-RU" sz="2800" b="1" i="1" u="sng" dirty="0" err="1">
                <a:solidFill>
                  <a:srgbClr val="00B050"/>
                </a:solidFill>
                <a:effectLst/>
              </a:rPr>
              <a:t>any</a:t>
            </a:r>
            <a:r>
              <a:rPr lang="ru-RU" sz="2800" b="1" i="1" dirty="0">
                <a:effectLst/>
              </a:rPr>
              <a:t> </a:t>
            </a:r>
            <a:r>
              <a:rPr lang="ru-RU" sz="2800" b="1" i="1" dirty="0" err="1">
                <a:effectLst/>
              </a:rPr>
              <a:t>of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those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shoes</a:t>
            </a:r>
            <a:r>
              <a:rPr lang="ru-RU" sz="2800" b="1" i="1" dirty="0">
                <a:effectLst/>
              </a:rPr>
              <a:t> – </a:t>
            </a:r>
            <a:r>
              <a:rPr lang="ru-RU" sz="2800" b="1" i="1" dirty="0" err="1">
                <a:effectLst/>
              </a:rPr>
              <a:t>they’re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overpriced</a:t>
            </a:r>
            <a:r>
              <a:rPr lang="ru-RU" sz="2800" b="1" i="1" dirty="0">
                <a:effectLst/>
              </a:rPr>
              <a:t>.</a:t>
            </a:r>
            <a:r>
              <a:rPr lang="ru-RU" sz="2800" i="1" dirty="0">
                <a:effectLst/>
              </a:rPr>
              <a:t> - </a:t>
            </a:r>
            <a:endParaRPr lang="ru-RU" sz="2800" i="1" dirty="0" smtClean="0">
              <a:effectLst/>
            </a:endParaRPr>
          </a:p>
          <a:p>
            <a:endParaRPr lang="ru-RU" sz="2800" i="1" dirty="0" smtClean="0">
              <a:effectLst/>
            </a:endParaRPr>
          </a:p>
          <a:p>
            <a:r>
              <a:rPr lang="ru-RU" sz="2800" i="1" dirty="0" smtClean="0">
                <a:effectLst/>
              </a:rPr>
              <a:t>Ты </a:t>
            </a:r>
            <a:r>
              <a:rPr lang="ru-RU" sz="2800" i="1" dirty="0">
                <a:solidFill>
                  <a:srgbClr val="FF0000"/>
                </a:solidFill>
                <a:effectLst/>
              </a:rPr>
              <a:t>не</a:t>
            </a:r>
            <a:r>
              <a:rPr lang="ru-RU" sz="2800" i="1" dirty="0">
                <a:effectLst/>
              </a:rPr>
              <a:t> должен покупать эти туфли </a:t>
            </a:r>
            <a:r>
              <a:rPr lang="ru-RU" sz="2800" i="1" dirty="0" smtClean="0">
                <a:effectLst/>
              </a:rPr>
              <a:t>  (</a:t>
            </a:r>
            <a:r>
              <a:rPr lang="ru-RU" sz="2800" i="1" dirty="0">
                <a:solidFill>
                  <a:srgbClr val="FF0000"/>
                </a:solidFill>
                <a:effectLst/>
              </a:rPr>
              <a:t>ни одни из них</a:t>
            </a:r>
            <a:r>
              <a:rPr lang="ru-RU" sz="2800" i="1" dirty="0">
                <a:effectLst/>
              </a:rPr>
              <a:t>) - они слишком дорогие</a:t>
            </a:r>
            <a:r>
              <a:rPr lang="ru-RU" sz="2800" i="1" dirty="0" smtClean="0">
                <a:effectLst/>
              </a:rPr>
              <a:t>.</a:t>
            </a:r>
          </a:p>
          <a:p>
            <a:endParaRPr lang="ru-RU" sz="2800" dirty="0">
              <a:effectLst/>
            </a:endParaRPr>
          </a:p>
          <a:p>
            <a:r>
              <a:rPr lang="ru-RU" sz="2800" i="1" dirty="0">
                <a:effectLst/>
              </a:rPr>
              <a:t> </a:t>
            </a:r>
            <a:r>
              <a:rPr lang="ru-RU" sz="2800" b="1" i="1" u="sng" dirty="0" err="1">
                <a:solidFill>
                  <a:srgbClr val="FF0000"/>
                </a:solidFill>
                <a:effectLst/>
              </a:rPr>
              <a:t>None</a:t>
            </a:r>
            <a:r>
              <a:rPr lang="ru-RU" sz="2800" b="1" i="1" dirty="0">
                <a:effectLst/>
              </a:rPr>
              <a:t> </a:t>
            </a:r>
            <a:r>
              <a:rPr lang="ru-RU" sz="2800" b="1" i="1" dirty="0" err="1">
                <a:effectLst/>
              </a:rPr>
              <a:t>of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those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shoes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are</a:t>
            </a:r>
            <a:r>
              <a:rPr lang="ru-RU" sz="2800" b="1" i="1" dirty="0">
                <a:effectLst/>
              </a:rPr>
              <a:t> </a:t>
            </a:r>
            <a:r>
              <a:rPr lang="ru-RU" sz="2800" b="1" i="1" dirty="0" err="1">
                <a:effectLst/>
              </a:rPr>
              <a:t>cheap</a:t>
            </a:r>
            <a:r>
              <a:rPr lang="ru-RU" sz="2800" b="1" i="1" dirty="0">
                <a:effectLst/>
              </a:rPr>
              <a:t>.</a:t>
            </a:r>
            <a:r>
              <a:rPr lang="ru-RU" sz="2800" i="1" dirty="0">
                <a:effectLst/>
              </a:rPr>
              <a:t> - </a:t>
            </a:r>
            <a:endParaRPr lang="ru-RU" sz="2800" i="1" dirty="0" smtClean="0">
              <a:effectLst/>
            </a:endParaRPr>
          </a:p>
          <a:p>
            <a:endParaRPr lang="ru-RU" sz="2800" i="1" dirty="0" smtClean="0">
              <a:effectLst/>
            </a:endParaRPr>
          </a:p>
          <a:p>
            <a:r>
              <a:rPr lang="ru-RU" sz="2800" i="1" u="sng" dirty="0" smtClean="0">
                <a:solidFill>
                  <a:srgbClr val="FF0000"/>
                </a:solidFill>
                <a:effectLst/>
              </a:rPr>
              <a:t>Ни</a:t>
            </a:r>
            <a:r>
              <a:rPr lang="ru-RU" sz="2800" i="1" dirty="0">
                <a:solidFill>
                  <a:srgbClr val="FF0000"/>
                </a:solidFill>
                <a:effectLst/>
              </a:rPr>
              <a:t> </a:t>
            </a:r>
            <a:r>
              <a:rPr lang="ru-RU" sz="2800" i="1" dirty="0">
                <a:effectLst/>
              </a:rPr>
              <a:t>одна пара этих </a:t>
            </a:r>
            <a:r>
              <a:rPr lang="ru-RU" sz="2800" i="1" dirty="0" smtClean="0">
                <a:effectLst/>
              </a:rPr>
              <a:t>туфель</a:t>
            </a:r>
            <a:r>
              <a:rPr lang="ru-RU" sz="2800" i="1" dirty="0">
                <a:effectLst/>
              </a:rPr>
              <a:t> </a:t>
            </a:r>
            <a:r>
              <a:rPr lang="ru-RU" sz="2800" i="1" u="sng" dirty="0" smtClean="0">
                <a:solidFill>
                  <a:srgbClr val="FF0000"/>
                </a:solidFill>
                <a:effectLst/>
              </a:rPr>
              <a:t>не </a:t>
            </a:r>
            <a:r>
              <a:rPr lang="ru-RU" sz="2800" i="1" dirty="0" smtClean="0">
                <a:effectLst/>
              </a:rPr>
              <a:t>является </a:t>
            </a:r>
            <a:r>
              <a:rPr lang="ru-RU" sz="2800" i="1" dirty="0">
                <a:effectLst/>
              </a:rPr>
              <a:t>дешевой.</a:t>
            </a:r>
            <a:endParaRPr lang="ru-RU" sz="2800" dirty="0">
              <a:effectLst/>
            </a:endParaRP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/>
              </a:rPr>
              <a:t>Примеры:</a:t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  <p:pic>
        <p:nvPicPr>
          <p:cNvPr id="3074" name="Picture 2" descr="C:\Users\И.В. Бодрова\Desktop\смайлики\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12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987824" y="685801"/>
            <a:ext cx="5760640" cy="3657599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Don’t worry, he won’t tell nobody your secret</a:t>
            </a:r>
            <a:r>
              <a:rPr lang="en-US" sz="2800" dirty="0" smtClean="0">
                <a:effectLst/>
              </a:rPr>
              <a:t>.</a:t>
            </a:r>
            <a:endParaRPr lang="ru-RU" sz="2800" dirty="0" smtClean="0">
              <a:effectLst/>
            </a:endParaRPr>
          </a:p>
          <a:p>
            <a:endParaRPr lang="ru-RU" sz="2800" dirty="0">
              <a:effectLst/>
            </a:endParaRPr>
          </a:p>
          <a:p>
            <a:r>
              <a:rPr lang="en-US" sz="2800" dirty="0">
                <a:effectLst/>
              </a:rPr>
              <a:t>I haven't met no one in the park</a:t>
            </a:r>
            <a:r>
              <a:rPr lang="en-US" sz="2800" dirty="0" smtClean="0">
                <a:effectLst/>
              </a:rPr>
              <a:t>.</a:t>
            </a:r>
            <a:endParaRPr lang="ru-RU" sz="2800" dirty="0" smtClean="0">
              <a:effectLst/>
            </a:endParaRPr>
          </a:p>
          <a:p>
            <a:endParaRPr lang="ru-RU" sz="2800" dirty="0">
              <a:effectLst/>
            </a:endParaRPr>
          </a:p>
          <a:p>
            <a:r>
              <a:rPr lang="en-US" sz="2800" dirty="0">
                <a:effectLst/>
              </a:rPr>
              <a:t>He didn't travel nowhere during his vacation.</a:t>
            </a:r>
            <a:endParaRPr lang="ru-RU" sz="2800" dirty="0">
              <a:effectLst/>
            </a:endParaRP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effectLst/>
              </a:rPr>
              <a:t>Найдите и исправьте </a:t>
            </a:r>
            <a:r>
              <a:rPr lang="ru-RU" sz="3600" dirty="0">
                <a:effectLst/>
              </a:rPr>
              <a:t>ошибки</a:t>
            </a:r>
            <a:endParaRPr lang="ru-RU" sz="3600" dirty="0"/>
          </a:p>
        </p:txBody>
      </p:sp>
      <p:pic>
        <p:nvPicPr>
          <p:cNvPr id="2050" name="Picture 2" descr="C:\Users\И.В. Бодрова\Desktop\смайлики\7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00" y="198512"/>
            <a:ext cx="1934344" cy="193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87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71800" y="685801"/>
            <a:ext cx="6048672" cy="425536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effectLst/>
              </a:rPr>
              <a:t>Don’t worry, he </a:t>
            </a:r>
            <a:r>
              <a:rPr lang="en-US" sz="2400" dirty="0" smtClean="0">
                <a:effectLst/>
              </a:rPr>
              <a:t>will </a:t>
            </a:r>
            <a:r>
              <a:rPr lang="en-US" sz="2400" dirty="0">
                <a:effectLst/>
              </a:rPr>
              <a:t>tell </a:t>
            </a:r>
            <a:r>
              <a:rPr lang="en-US" sz="2400" dirty="0">
                <a:solidFill>
                  <a:srgbClr val="FF0000"/>
                </a:solidFill>
                <a:effectLst/>
              </a:rPr>
              <a:t>nobody</a:t>
            </a:r>
            <a:r>
              <a:rPr lang="en-US" sz="2400" dirty="0">
                <a:effectLst/>
              </a:rPr>
              <a:t> your secret.</a:t>
            </a:r>
            <a:endParaRPr lang="ru-RU" sz="2400" dirty="0">
              <a:effectLst/>
            </a:endParaRPr>
          </a:p>
          <a:p>
            <a:r>
              <a:rPr lang="en-US" sz="2400" dirty="0">
                <a:effectLst/>
              </a:rPr>
              <a:t>Don’t worry, he wo</a:t>
            </a:r>
            <a:r>
              <a:rPr lang="en-US" sz="2400" dirty="0">
                <a:solidFill>
                  <a:srgbClr val="FF0000"/>
                </a:solidFill>
                <a:effectLst/>
              </a:rPr>
              <a:t>n’t</a:t>
            </a:r>
            <a:r>
              <a:rPr lang="en-US" sz="2400" dirty="0">
                <a:effectLst/>
              </a:rPr>
              <a:t> tell </a:t>
            </a:r>
            <a:r>
              <a:rPr lang="en-US" sz="2400" dirty="0" smtClean="0">
                <a:solidFill>
                  <a:srgbClr val="00B050"/>
                </a:solidFill>
                <a:effectLst/>
              </a:rPr>
              <a:t>anybody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your secret</a:t>
            </a:r>
            <a:r>
              <a:rPr lang="en-US" sz="2400" dirty="0" smtClean="0">
                <a:effectLst/>
              </a:rPr>
              <a:t>.</a:t>
            </a:r>
          </a:p>
          <a:p>
            <a:endParaRPr lang="ru-RU" sz="2400" dirty="0">
              <a:effectLst/>
            </a:endParaRPr>
          </a:p>
          <a:p>
            <a:r>
              <a:rPr lang="en-US" sz="2400" dirty="0">
                <a:effectLst/>
              </a:rPr>
              <a:t>I have</a:t>
            </a:r>
            <a:r>
              <a:rPr lang="en-US" sz="2400" dirty="0">
                <a:solidFill>
                  <a:srgbClr val="FF0000"/>
                </a:solidFill>
                <a:effectLst/>
              </a:rPr>
              <a:t>n't</a:t>
            </a:r>
            <a:r>
              <a:rPr lang="en-US" sz="2400" dirty="0">
                <a:effectLst/>
              </a:rPr>
              <a:t> met </a:t>
            </a:r>
            <a:r>
              <a:rPr lang="en-US" sz="2400" dirty="0" smtClean="0">
                <a:solidFill>
                  <a:srgbClr val="00B050"/>
                </a:solidFill>
                <a:effectLst/>
              </a:rPr>
              <a:t>anyone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in the park.</a:t>
            </a:r>
            <a:endParaRPr lang="ru-RU" sz="2400" dirty="0">
              <a:effectLst/>
            </a:endParaRPr>
          </a:p>
          <a:p>
            <a:r>
              <a:rPr lang="en-US" sz="2400" dirty="0" smtClean="0">
                <a:effectLst/>
              </a:rPr>
              <a:t>I have </a:t>
            </a:r>
            <a:r>
              <a:rPr lang="en-US" sz="2400" dirty="0">
                <a:effectLst/>
              </a:rPr>
              <a:t>met </a:t>
            </a:r>
            <a:r>
              <a:rPr lang="en-US" sz="2400" dirty="0">
                <a:solidFill>
                  <a:srgbClr val="FF0000"/>
                </a:solidFill>
                <a:effectLst/>
              </a:rPr>
              <a:t>no one </a:t>
            </a:r>
            <a:r>
              <a:rPr lang="en-US" sz="2400" dirty="0">
                <a:effectLst/>
              </a:rPr>
              <a:t>in the park</a:t>
            </a:r>
            <a:r>
              <a:rPr lang="en-US" sz="2400" dirty="0" smtClean="0">
                <a:effectLst/>
              </a:rPr>
              <a:t>.</a:t>
            </a:r>
          </a:p>
          <a:p>
            <a:endParaRPr lang="ru-RU" sz="2400" dirty="0">
              <a:effectLst/>
            </a:endParaRPr>
          </a:p>
          <a:p>
            <a:r>
              <a:rPr lang="en-US" sz="2400" dirty="0">
                <a:effectLst/>
              </a:rPr>
              <a:t>He </a:t>
            </a:r>
            <a:r>
              <a:rPr lang="en-US" sz="2400" dirty="0">
                <a:solidFill>
                  <a:srgbClr val="FF0000"/>
                </a:solidFill>
                <a:effectLst/>
              </a:rPr>
              <a:t>didn't</a:t>
            </a:r>
            <a:r>
              <a:rPr lang="en-US" sz="2400" dirty="0">
                <a:effectLst/>
              </a:rPr>
              <a:t> travel </a:t>
            </a:r>
            <a:r>
              <a:rPr lang="en-US" sz="2400" dirty="0" err="1" smtClean="0">
                <a:solidFill>
                  <a:srgbClr val="00B050"/>
                </a:solidFill>
                <a:effectLst/>
              </a:rPr>
              <a:t>anyhere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during his vacation.</a:t>
            </a:r>
            <a:endParaRPr lang="ru-RU" sz="2400" dirty="0">
              <a:effectLst/>
            </a:endParaRPr>
          </a:p>
          <a:p>
            <a:r>
              <a:rPr lang="en-US" sz="2400" dirty="0" smtClean="0">
                <a:effectLst/>
              </a:rPr>
              <a:t>He travel </a:t>
            </a:r>
            <a:r>
              <a:rPr lang="en-US" sz="2400" dirty="0">
                <a:solidFill>
                  <a:srgbClr val="FF0000"/>
                </a:solidFill>
                <a:effectLst/>
              </a:rPr>
              <a:t>nowhere</a:t>
            </a:r>
            <a:r>
              <a:rPr lang="en-US" sz="2400" dirty="0">
                <a:effectLst/>
              </a:rPr>
              <a:t> during his vacation.</a:t>
            </a:r>
            <a:endParaRPr lang="ru-RU" sz="2400" dirty="0">
              <a:effectLst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Правильно</a:t>
            </a:r>
            <a:endParaRPr lang="ru-RU" dirty="0"/>
          </a:p>
        </p:txBody>
      </p:sp>
      <p:pic>
        <p:nvPicPr>
          <p:cNvPr id="1026" name="Picture 2" descr="C:\Users\И.В. Бодрова\Desktop\смайлики\4 — копи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57064"/>
            <a:ext cx="1703784" cy="170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22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Thank you for your attention!</a:t>
            </a:r>
            <a:endParaRPr lang="ru-RU" sz="4400" dirty="0"/>
          </a:p>
        </p:txBody>
      </p:sp>
      <p:pic>
        <p:nvPicPr>
          <p:cNvPr id="7170" name="Picture 2" descr="C:\Users\И.В. Бодрова\Desktop\смайлики\11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692696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0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34</TotalTime>
  <Words>179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Базовая</vt:lpstr>
      <vt:lpstr>Двойное отрицание  в английском языке</vt:lpstr>
      <vt:lpstr>В английском так делать нельзя!</vt:lpstr>
      <vt:lpstr>Мы просто избавились от одного из отрицаний. В первом случае заменили nothing на anything,  а во втором убрали not. </vt:lpstr>
      <vt:lpstr>Важно запомнить варианты замен, чтобы избежать двойных отрицаний. </vt:lpstr>
      <vt:lpstr>Примеры: </vt:lpstr>
      <vt:lpstr>Найдите и исправьте ошибки</vt:lpstr>
      <vt:lpstr>Правильно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Двойное отрицание  в английском языке</dc:title>
  <dc:creator>И.В. Бодрова</dc:creator>
  <cp:lastModifiedBy>Fedor Swan</cp:lastModifiedBy>
  <cp:revision>6</cp:revision>
  <dcterms:created xsi:type="dcterms:W3CDTF">2019-03-02T15:53:49Z</dcterms:created>
  <dcterms:modified xsi:type="dcterms:W3CDTF">2020-01-25T14:14:40Z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703971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