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CEBE6ED-D99B-42C4-841D-F672EBC9AF19}" type="datetimeFigureOut">
              <a:rPr lang="ru-RU" smtClean="0"/>
              <a:t>25.01.2020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E317D55-BC68-4DBA-BDF0-3080E930C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5400" y="2852936"/>
            <a:ext cx="4013200" cy="1512168"/>
          </a:xfrm>
        </p:spPr>
        <p:txBody>
          <a:bodyPr/>
          <a:lstStyle/>
          <a:p>
            <a:r>
              <a:rPr lang="ru-RU" dirty="0" smtClean="0"/>
              <a:t>Бодрова И.В., учитель английского языка</a:t>
            </a:r>
          </a:p>
          <a:p>
            <a:r>
              <a:rPr lang="ru-RU" dirty="0" smtClean="0"/>
              <a:t>МОУ </a:t>
            </a:r>
            <a:r>
              <a:rPr lang="ru-RU" dirty="0" smtClean="0"/>
              <a:t>«</a:t>
            </a:r>
            <a:r>
              <a:rPr lang="ru-RU" dirty="0" err="1" smtClean="0"/>
              <a:t>Жарковская</a:t>
            </a:r>
            <a:r>
              <a:rPr lang="ru-RU" dirty="0" smtClean="0"/>
              <a:t> СОШ №1»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2204864"/>
            <a:ext cx="4013200" cy="576064"/>
          </a:xfrm>
        </p:spPr>
        <p:txBody>
          <a:bodyPr/>
          <a:lstStyle/>
          <a:p>
            <a:r>
              <a:rPr lang="ru-RU" b="1" dirty="0"/>
              <a:t>Инфинитив в английском</a:t>
            </a:r>
            <a:endParaRPr lang="ru-RU" dirty="0"/>
          </a:p>
        </p:txBody>
      </p:sp>
      <p:pic>
        <p:nvPicPr>
          <p:cNvPr id="4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88" y="620687"/>
            <a:ext cx="2260848" cy="14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3819128"/>
          </a:xfrm>
        </p:spPr>
        <p:txBody>
          <a:bodyPr>
            <a:normAutofit fontScale="92500"/>
          </a:bodyPr>
          <a:lstStyle/>
          <a:p>
            <a:r>
              <a:rPr lang="ru-RU" sz="3500" dirty="0"/>
              <a:t>В данной функции инфинитив употребляется, чтобы показать, почему мы сделали или хотим что-то сделать:</a:t>
            </a:r>
          </a:p>
          <a:p>
            <a:r>
              <a:rPr lang="en-US" sz="3600" dirty="0">
                <a:solidFill>
                  <a:srgbClr val="FFFF00"/>
                </a:solidFill>
              </a:rPr>
              <a:t>I’m going </a:t>
            </a:r>
            <a:r>
              <a:rPr lang="en-US" sz="3600" dirty="0"/>
              <a:t>to the bank </a:t>
            </a:r>
            <a:r>
              <a:rPr lang="en-US" sz="3600" b="1" dirty="0">
                <a:solidFill>
                  <a:srgbClr val="FFFF00"/>
                </a:solidFill>
              </a:rPr>
              <a:t>to change</a:t>
            </a:r>
            <a:r>
              <a:rPr lang="en-US" sz="3600" dirty="0">
                <a:solidFill>
                  <a:srgbClr val="FFFF00"/>
                </a:solidFill>
              </a:rPr>
              <a:t> </a:t>
            </a:r>
            <a:r>
              <a:rPr lang="en-US" sz="3600" dirty="0"/>
              <a:t>some money.</a:t>
            </a:r>
            <a:br>
              <a:rPr lang="en-US" sz="3600" dirty="0"/>
            </a:br>
            <a:r>
              <a:rPr lang="ru-RU" sz="3600" dirty="0"/>
              <a:t>Я </a:t>
            </a:r>
            <a:r>
              <a:rPr lang="ru-RU" sz="3600" dirty="0">
                <a:solidFill>
                  <a:srgbClr val="FFFF00"/>
                </a:solidFill>
              </a:rPr>
              <a:t>собираюсь</a:t>
            </a:r>
            <a:r>
              <a:rPr lang="ru-RU" sz="3600" dirty="0"/>
              <a:t> в банк, </a:t>
            </a:r>
            <a:r>
              <a:rPr lang="ru-RU" sz="3600" dirty="0">
                <a:solidFill>
                  <a:srgbClr val="00B0F0"/>
                </a:solidFill>
              </a:rPr>
              <a:t>чтобы</a:t>
            </a:r>
            <a:r>
              <a:rPr lang="ru-RU" sz="3600" dirty="0"/>
              <a:t> </a:t>
            </a:r>
            <a:r>
              <a:rPr lang="ru-RU" sz="3600" dirty="0">
                <a:solidFill>
                  <a:srgbClr val="FFFF00"/>
                </a:solidFill>
              </a:rPr>
              <a:t>обменять</a:t>
            </a:r>
            <a:r>
              <a:rPr lang="ru-RU" sz="3600" dirty="0"/>
              <a:t> деньги.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941472"/>
          </a:xfrm>
        </p:spPr>
        <p:txBody>
          <a:bodyPr>
            <a:normAutofit/>
          </a:bodyPr>
          <a:lstStyle/>
          <a:p>
            <a:r>
              <a:rPr lang="ru-RU" dirty="0"/>
              <a:t>Инфинитив в роли обстоятельства цели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80" y="5301208"/>
            <a:ext cx="18288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.В. Бодрова\Downloads\venz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937" y="5301209"/>
            <a:ext cx="1777700" cy="11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2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Данная функция противоположна по смыслу предыдущей:</a:t>
            </a:r>
          </a:p>
          <a:p>
            <a:r>
              <a:rPr lang="en-US" sz="3600" dirty="0"/>
              <a:t>I </a:t>
            </a:r>
            <a:r>
              <a:rPr lang="en-US" sz="3600" dirty="0">
                <a:solidFill>
                  <a:srgbClr val="FFFF00"/>
                </a:solidFill>
              </a:rPr>
              <a:t>don’t know </a:t>
            </a:r>
            <a:r>
              <a:rPr lang="en-US" sz="3600" dirty="0"/>
              <a:t>him well enough </a:t>
            </a:r>
            <a:r>
              <a:rPr lang="en-US" sz="3600" b="1" dirty="0">
                <a:solidFill>
                  <a:srgbClr val="FFFF00"/>
                </a:solidFill>
              </a:rPr>
              <a:t>to ask</a:t>
            </a:r>
            <a:r>
              <a:rPr lang="en-US" sz="3600" dirty="0">
                <a:solidFill>
                  <a:srgbClr val="FFFF00"/>
                </a:solidFill>
              </a:rPr>
              <a:t> </a:t>
            </a:r>
            <a:r>
              <a:rPr lang="en-US" sz="3600" dirty="0"/>
              <a:t>him for money.</a:t>
            </a:r>
            <a:br>
              <a:rPr lang="en-US" sz="3600" dirty="0"/>
            </a:br>
            <a:r>
              <a:rPr lang="ru-RU" sz="3200" dirty="0"/>
              <a:t>Я </a:t>
            </a:r>
            <a:r>
              <a:rPr lang="ru-RU" sz="3200" dirty="0">
                <a:solidFill>
                  <a:srgbClr val="FFFF00"/>
                </a:solidFill>
              </a:rPr>
              <a:t>не знаю </a:t>
            </a:r>
            <a:r>
              <a:rPr lang="ru-RU" sz="3200" dirty="0"/>
              <a:t>его достаточно хорошо, </a:t>
            </a:r>
            <a:r>
              <a:rPr lang="ru-RU" sz="3200" dirty="0">
                <a:solidFill>
                  <a:srgbClr val="00B0F0"/>
                </a:solidFill>
              </a:rPr>
              <a:t>чтобы</a:t>
            </a:r>
            <a:r>
              <a:rPr lang="ru-RU" sz="3200" dirty="0"/>
              <a:t> </a:t>
            </a:r>
            <a:r>
              <a:rPr lang="ru-RU" sz="3200" dirty="0">
                <a:solidFill>
                  <a:srgbClr val="FFFF00"/>
                </a:solidFill>
              </a:rPr>
              <a:t>просить</a:t>
            </a:r>
            <a:r>
              <a:rPr lang="ru-RU" sz="3200" dirty="0"/>
              <a:t> у него деньги. </a:t>
            </a:r>
            <a:endParaRPr lang="ru-RU" sz="3200" dirty="0" smtClean="0"/>
          </a:p>
          <a:p>
            <a:r>
              <a:rPr lang="ru-RU" sz="3200" dirty="0" smtClean="0"/>
              <a:t>(</a:t>
            </a:r>
            <a:r>
              <a:rPr lang="ru-RU" sz="3200" dirty="0"/>
              <a:t>т.е. я его не знаю и, следовательно, я не могу попросить у него деньги)</a:t>
            </a:r>
            <a:r>
              <a:rPr lang="ru-RU" sz="36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Инфинитив как обстоятельство следствия</a:t>
            </a:r>
          </a:p>
        </p:txBody>
      </p:sp>
      <p:pic>
        <p:nvPicPr>
          <p:cNvPr id="2050" name="Picture 2" descr="C:\Users\И.В. Бодрова\Downloads\248293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60">
            <a:off x="-145767" y="5510235"/>
            <a:ext cx="1614408" cy="11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.В. Бодрова\Downloads\248293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9405" flipV="1">
            <a:off x="7741024" y="5555650"/>
            <a:ext cx="1449199" cy="11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50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for your attention!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974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И.В. Бодрова\Downloads\248293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4154216" cy="28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8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00"/>
                </a:solidFill>
              </a:rPr>
              <a:t>Инфинитив</a:t>
            </a:r>
            <a:r>
              <a:rPr lang="ru-RU" sz="3200" dirty="0"/>
              <a:t> – это начальная форма глагола, которую можно увидеть в словаре, с частицей </a:t>
            </a:r>
            <a:r>
              <a:rPr lang="ru-RU" sz="3200" dirty="0" err="1">
                <a:solidFill>
                  <a:srgbClr val="FFFF00"/>
                </a:solidFill>
              </a:rPr>
              <a:t>to</a:t>
            </a:r>
            <a:r>
              <a:rPr lang="ru-RU" sz="3200" dirty="0"/>
              <a:t>. В русском языке инфинитив легко определить – </a:t>
            </a:r>
            <a:r>
              <a:rPr lang="ru-RU" sz="3200" dirty="0" smtClean="0"/>
              <a:t>                он </a:t>
            </a:r>
            <a:r>
              <a:rPr lang="ru-RU" sz="3200" dirty="0"/>
              <a:t>отвечает на вопросы </a:t>
            </a:r>
            <a:r>
              <a:rPr lang="ru-RU" sz="3200" dirty="0">
                <a:solidFill>
                  <a:srgbClr val="FFFF00"/>
                </a:solidFill>
              </a:rPr>
              <a:t>«что дела</a:t>
            </a:r>
            <a:r>
              <a:rPr lang="ru-RU" sz="3200" b="1" dirty="0">
                <a:solidFill>
                  <a:srgbClr val="FFFF00"/>
                </a:solidFill>
              </a:rPr>
              <a:t>ть</a:t>
            </a:r>
            <a:r>
              <a:rPr lang="ru-RU" sz="3200" dirty="0">
                <a:solidFill>
                  <a:srgbClr val="FFFF00"/>
                </a:solidFill>
              </a:rPr>
              <a:t>?» </a:t>
            </a:r>
            <a:r>
              <a:rPr lang="ru-RU" sz="3200" dirty="0"/>
              <a:t>и </a:t>
            </a:r>
            <a:r>
              <a:rPr lang="ru-RU" sz="3200" dirty="0">
                <a:solidFill>
                  <a:srgbClr val="FFFF00"/>
                </a:solidFill>
              </a:rPr>
              <a:t>«что сдела</a:t>
            </a:r>
            <a:r>
              <a:rPr lang="ru-RU" sz="3200" b="1" dirty="0">
                <a:solidFill>
                  <a:srgbClr val="FFFF00"/>
                </a:solidFill>
              </a:rPr>
              <a:t>ть</a:t>
            </a:r>
            <a:r>
              <a:rPr lang="ru-RU" sz="3200" dirty="0">
                <a:solidFill>
                  <a:srgbClr val="FFFF00"/>
                </a:solidFill>
              </a:rPr>
              <a:t>?»</a:t>
            </a:r>
            <a:r>
              <a:rPr lang="ru-RU" sz="3200" dirty="0"/>
              <a:t>, а в английском языке этому </a:t>
            </a:r>
            <a:r>
              <a:rPr lang="ru-RU" sz="3200" dirty="0">
                <a:solidFill>
                  <a:srgbClr val="FFFF00"/>
                </a:solidFill>
              </a:rPr>
              <a:t>«</a:t>
            </a:r>
            <a:r>
              <a:rPr lang="ru-RU" sz="3200" dirty="0" err="1">
                <a:solidFill>
                  <a:srgbClr val="FFFF00"/>
                </a:solidFill>
              </a:rPr>
              <a:t>ть</a:t>
            </a:r>
            <a:r>
              <a:rPr lang="ru-RU" sz="3200" dirty="0">
                <a:solidFill>
                  <a:srgbClr val="FFFF00"/>
                </a:solidFill>
              </a:rPr>
              <a:t>» </a:t>
            </a:r>
            <a:r>
              <a:rPr lang="ru-RU" sz="3200" dirty="0" err="1"/>
              <a:t>соответсвует</a:t>
            </a:r>
            <a:r>
              <a:rPr lang="ru-RU" sz="3200" dirty="0"/>
              <a:t> </a:t>
            </a:r>
            <a:r>
              <a:rPr lang="ru-RU" sz="3200" b="1" dirty="0"/>
              <a:t>частица </a:t>
            </a:r>
            <a:r>
              <a:rPr lang="ru-RU" sz="3200" b="1" dirty="0">
                <a:solidFill>
                  <a:srgbClr val="FFFF00"/>
                </a:solidFill>
              </a:rPr>
              <a:t>«</a:t>
            </a:r>
            <a:r>
              <a:rPr lang="ru-RU" sz="3200" b="1" dirty="0" err="1">
                <a:solidFill>
                  <a:srgbClr val="FFFF00"/>
                </a:solidFill>
              </a:rPr>
              <a:t>to</a:t>
            </a:r>
            <a:r>
              <a:rPr lang="ru-RU" sz="3200" b="1" dirty="0">
                <a:solidFill>
                  <a:srgbClr val="FFFF00"/>
                </a:solidFill>
              </a:rPr>
              <a:t>»</a:t>
            </a:r>
            <a:r>
              <a:rPr lang="ru-RU" sz="3200" dirty="0"/>
              <a:t> перед глаголом.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Инфинитив</a:t>
            </a:r>
          </a:p>
        </p:txBody>
      </p:sp>
      <p:pic>
        <p:nvPicPr>
          <p:cNvPr id="4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13757"/>
            <a:ext cx="18288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5511022"/>
            <a:ext cx="1872208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7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Инфинитив в английском языке может выполнять множество различных функций, основные из них: </a:t>
            </a:r>
            <a:endParaRPr lang="ru-RU" sz="3200" dirty="0" smtClean="0"/>
          </a:p>
          <a:p>
            <a:r>
              <a:rPr lang="ru-RU" sz="3200" dirty="0" smtClean="0">
                <a:solidFill>
                  <a:srgbClr val="FFFF00"/>
                </a:solidFill>
              </a:rPr>
              <a:t>подлежащее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часть </a:t>
            </a:r>
            <a:r>
              <a:rPr lang="ru-RU" sz="3200" dirty="0">
                <a:solidFill>
                  <a:srgbClr val="FFFF00"/>
                </a:solidFill>
              </a:rPr>
              <a:t>сказуемого,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дополнение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определение </a:t>
            </a:r>
          </a:p>
          <a:p>
            <a:r>
              <a:rPr lang="ru-RU" sz="3200" dirty="0" smtClean="0"/>
              <a:t>и </a:t>
            </a:r>
            <a:r>
              <a:rPr lang="ru-RU" sz="3200" dirty="0">
                <a:solidFill>
                  <a:srgbClr val="FFFF00"/>
                </a:solidFill>
              </a:rPr>
              <a:t>обстоятельство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инфинитива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8288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320564"/>
            <a:ext cx="18002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0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To </a:t>
            </a:r>
            <a:r>
              <a:rPr lang="en-US" sz="3600" b="1" dirty="0">
                <a:solidFill>
                  <a:srgbClr val="FFFF00"/>
                </a:solidFill>
              </a:rPr>
              <a:t>save</a:t>
            </a:r>
            <a:r>
              <a:rPr lang="en-US" sz="3600" dirty="0"/>
              <a:t> money nowadays is quite hard</a:t>
            </a:r>
            <a:r>
              <a:rPr lang="en-US" sz="3600" dirty="0" smtClean="0"/>
              <a:t>.</a:t>
            </a:r>
            <a:endParaRPr lang="ru-RU" sz="3600" dirty="0" smtClean="0"/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>
                <a:solidFill>
                  <a:srgbClr val="FFFF00"/>
                </a:solidFill>
              </a:rPr>
              <a:t>Экономить</a:t>
            </a:r>
            <a:r>
              <a:rPr lang="ru-RU" sz="3600" dirty="0"/>
              <a:t> деньги в наши дни очень сложно.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941472"/>
          </a:xfrm>
        </p:spPr>
        <p:txBody>
          <a:bodyPr>
            <a:normAutofit/>
          </a:bodyPr>
          <a:lstStyle/>
          <a:p>
            <a:r>
              <a:rPr lang="ru-RU" dirty="0"/>
              <a:t>Инфинитив в роли подлежащего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37388"/>
            <a:ext cx="2952328" cy="19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1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020824"/>
            <a:ext cx="8568952" cy="4075176"/>
          </a:xfrm>
        </p:spPr>
        <p:txBody>
          <a:bodyPr>
            <a:noAutofit/>
          </a:bodyPr>
          <a:lstStyle/>
          <a:p>
            <a:r>
              <a:rPr lang="ru-RU" sz="3200" dirty="0"/>
              <a:t>В данной функции инфинитив может употребляться с модальными </a:t>
            </a:r>
            <a:r>
              <a:rPr lang="ru-RU" sz="3200" dirty="0" smtClean="0"/>
              <a:t>глаголами</a:t>
            </a:r>
          </a:p>
          <a:p>
            <a:r>
              <a:rPr lang="ru-RU" sz="2800" dirty="0" smtClean="0"/>
              <a:t> (как </a:t>
            </a:r>
            <a:r>
              <a:rPr lang="ru-RU" sz="2800" dirty="0"/>
              <a:t>правило, </a:t>
            </a:r>
            <a:r>
              <a:rPr lang="ru-RU" sz="2800" b="1" dirty="0"/>
              <a:t>частица </a:t>
            </a:r>
            <a:r>
              <a:rPr lang="ru-RU" sz="2800" b="1" dirty="0" err="1"/>
              <a:t>to</a:t>
            </a:r>
            <a:r>
              <a:rPr lang="ru-RU" sz="2800" b="1" dirty="0"/>
              <a:t> не используется</a:t>
            </a:r>
            <a:r>
              <a:rPr lang="ru-RU" sz="2800" dirty="0"/>
              <a:t>):</a:t>
            </a:r>
          </a:p>
          <a:p>
            <a:r>
              <a:rPr lang="ru-RU" sz="3200" dirty="0" err="1"/>
              <a:t>She</a:t>
            </a:r>
            <a:r>
              <a:rPr lang="ru-RU" sz="3200" dirty="0"/>
              <a:t> </a:t>
            </a:r>
            <a:r>
              <a:rPr lang="ru-RU" sz="3200" dirty="0" err="1">
                <a:solidFill>
                  <a:srgbClr val="FFFF00"/>
                </a:solidFill>
              </a:rPr>
              <a:t>can</a:t>
            </a:r>
            <a:r>
              <a:rPr lang="ru-RU" sz="3200" dirty="0"/>
              <a:t> </a:t>
            </a:r>
            <a:r>
              <a:rPr lang="ru-RU" sz="3200" b="1" dirty="0" err="1">
                <a:solidFill>
                  <a:srgbClr val="FFFF00"/>
                </a:solidFill>
              </a:rPr>
              <a:t>dance</a:t>
            </a:r>
            <a:r>
              <a:rPr lang="ru-RU" sz="3200" dirty="0"/>
              <a:t> </a:t>
            </a:r>
            <a:r>
              <a:rPr lang="ru-RU" sz="3200" dirty="0" err="1"/>
              <a:t>well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Она хорошо </a:t>
            </a:r>
            <a:r>
              <a:rPr lang="ru-RU" sz="3200" dirty="0">
                <a:solidFill>
                  <a:srgbClr val="FFFF00"/>
                </a:solidFill>
              </a:rPr>
              <a:t>умеет танцевать</a:t>
            </a:r>
            <a:r>
              <a:rPr lang="ru-RU" sz="3200" dirty="0"/>
              <a:t>.</a:t>
            </a:r>
          </a:p>
          <a:p>
            <a:r>
              <a:rPr lang="en-US" sz="3600" dirty="0"/>
              <a:t>I </a:t>
            </a:r>
            <a:r>
              <a:rPr lang="en-US" sz="3600" dirty="0">
                <a:solidFill>
                  <a:srgbClr val="FFFF00"/>
                </a:solidFill>
              </a:rPr>
              <a:t>have to </a:t>
            </a:r>
            <a:r>
              <a:rPr lang="en-US" sz="3600" b="1" dirty="0">
                <a:solidFill>
                  <a:srgbClr val="FFFF00"/>
                </a:solidFill>
              </a:rPr>
              <a:t>finish</a:t>
            </a:r>
            <a:r>
              <a:rPr lang="en-US" sz="3600" dirty="0"/>
              <a:t> this work by tomorrow morning.</a:t>
            </a:r>
            <a:br>
              <a:rPr lang="en-US" sz="3600" dirty="0"/>
            </a:br>
            <a:r>
              <a:rPr lang="ru-RU" sz="2800" dirty="0"/>
              <a:t>Я </a:t>
            </a:r>
            <a:r>
              <a:rPr lang="ru-RU" sz="2800" dirty="0">
                <a:solidFill>
                  <a:srgbClr val="FFFF00"/>
                </a:solidFill>
              </a:rPr>
              <a:t>должен закончить </a:t>
            </a:r>
            <a:r>
              <a:rPr lang="ru-RU" sz="2800" dirty="0"/>
              <a:t>эту работу к завтрашнему утру.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764704"/>
            <a:ext cx="41148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Инфинитив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часть </a:t>
            </a:r>
            <a:r>
              <a:rPr lang="ru-RU" dirty="0" smtClean="0"/>
              <a:t>составного </a:t>
            </a:r>
            <a:r>
              <a:rPr lang="ru-RU" dirty="0"/>
              <a:t>глагольного сказуемого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58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020824"/>
            <a:ext cx="8784976" cy="4075176"/>
          </a:xfrm>
        </p:spPr>
        <p:txBody>
          <a:bodyPr>
            <a:noAutofit/>
          </a:bodyPr>
          <a:lstStyle/>
          <a:p>
            <a:r>
              <a:rPr lang="ru-RU" sz="2400" dirty="0"/>
              <a:t>Кроме того, в данной функции инфинитив </a:t>
            </a:r>
            <a:r>
              <a:rPr lang="ru-RU" sz="2400" dirty="0" smtClean="0"/>
              <a:t>употребляется    </a:t>
            </a:r>
            <a:r>
              <a:rPr lang="ru-RU" sz="2400" dirty="0"/>
              <a:t>с глаголами, которые сами по себе не несут полной смысловой нагрузки </a:t>
            </a:r>
            <a:r>
              <a:rPr lang="ru-RU" sz="2400" dirty="0" smtClean="0"/>
              <a:t>(это </a:t>
            </a:r>
            <a:r>
              <a:rPr lang="ru-RU" sz="2400" dirty="0"/>
              <a:t>глаголы, обозначающие начало или конец выполнения действия, </a:t>
            </a:r>
            <a:r>
              <a:rPr lang="ru-RU" sz="2400" dirty="0" smtClean="0"/>
              <a:t>отношение к действию</a:t>
            </a:r>
            <a:r>
              <a:rPr lang="ru-RU" sz="2400" dirty="0"/>
              <a:t>),  </a:t>
            </a:r>
            <a:r>
              <a:rPr lang="ru-RU" sz="2400" dirty="0" smtClean="0"/>
              <a:t>                                                                                        </a:t>
            </a:r>
            <a:r>
              <a:rPr lang="ru-RU" sz="2400" b="1" dirty="0" err="1" smtClean="0"/>
              <a:t>to</a:t>
            </a:r>
            <a:r>
              <a:rPr lang="ru-RU" sz="2400" b="1" dirty="0" smtClean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begin</a:t>
            </a:r>
            <a:r>
              <a:rPr lang="ru-RU" sz="2400" dirty="0"/>
              <a:t>(начинать), </a:t>
            </a:r>
            <a:r>
              <a:rPr lang="ru-RU" sz="2400" b="1" dirty="0" err="1">
                <a:solidFill>
                  <a:srgbClr val="FFFF00"/>
                </a:solidFill>
              </a:rPr>
              <a:t>to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continue</a:t>
            </a:r>
            <a:r>
              <a:rPr lang="ru-RU" sz="2400" dirty="0"/>
              <a:t> (продолжать), </a:t>
            </a:r>
            <a:endParaRPr lang="ru-RU" sz="2400" dirty="0" smtClean="0"/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to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decide</a:t>
            </a:r>
            <a:r>
              <a:rPr lang="ru-RU" sz="2400" dirty="0"/>
              <a:t> (решать), </a:t>
            </a:r>
            <a:r>
              <a:rPr lang="ru-RU" sz="2400" b="1" dirty="0" err="1">
                <a:solidFill>
                  <a:srgbClr val="FFFF00"/>
                </a:solidFill>
              </a:rPr>
              <a:t>to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want</a:t>
            </a:r>
            <a:r>
              <a:rPr lang="ru-RU" sz="2400" dirty="0"/>
              <a:t> (хотеть), </a:t>
            </a:r>
            <a:endParaRPr lang="ru-RU" sz="2400" dirty="0" smtClean="0"/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to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hope</a:t>
            </a:r>
            <a:r>
              <a:rPr lang="ru-RU" sz="2400" dirty="0"/>
              <a:t> (надеяться), </a:t>
            </a:r>
            <a:r>
              <a:rPr lang="ru-RU" sz="2400" b="1" dirty="0" err="1">
                <a:solidFill>
                  <a:srgbClr val="FFFF00"/>
                </a:solidFill>
              </a:rPr>
              <a:t>to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try</a:t>
            </a:r>
            <a:r>
              <a:rPr lang="ru-RU" sz="2400" dirty="0"/>
              <a:t> (пытаться), </a:t>
            </a:r>
            <a:endParaRPr lang="ru-RU" sz="2400" dirty="0" smtClean="0"/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to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end</a:t>
            </a:r>
            <a:r>
              <a:rPr lang="ru-RU" sz="2400" dirty="0"/>
              <a:t> (закончить</a:t>
            </a:r>
            <a:r>
              <a:rPr lang="ru-RU" sz="2400" dirty="0" smtClean="0"/>
              <a:t>):</a:t>
            </a:r>
            <a:endParaRPr lang="ru-RU" sz="2400" dirty="0"/>
          </a:p>
          <a:p>
            <a:r>
              <a:rPr lang="en-US" sz="3200" dirty="0"/>
              <a:t>She </a:t>
            </a:r>
            <a:r>
              <a:rPr lang="en-US" sz="3200" dirty="0">
                <a:solidFill>
                  <a:srgbClr val="FFFF00"/>
                </a:solidFill>
              </a:rPr>
              <a:t>decided </a:t>
            </a:r>
            <a:r>
              <a:rPr lang="en-US" sz="3200" b="1" dirty="0">
                <a:solidFill>
                  <a:srgbClr val="FFFF00"/>
                </a:solidFill>
              </a:rPr>
              <a:t>to stay</a:t>
            </a:r>
            <a:r>
              <a:rPr lang="en-US" sz="3200" dirty="0"/>
              <a:t> at home.</a:t>
            </a:r>
            <a:br>
              <a:rPr lang="en-US" sz="3200" dirty="0"/>
            </a:br>
            <a:r>
              <a:rPr lang="ru-RU" sz="2400" dirty="0"/>
              <a:t>Она решила остаться дома.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692696"/>
            <a:ext cx="41148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Инфинитив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часть составного глагольного сказуемого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0546"/>
            <a:ext cx="18288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5480546"/>
            <a:ext cx="18002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9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400" dirty="0"/>
              <a:t>My dream is </a:t>
            </a:r>
            <a:r>
              <a:rPr lang="en-US" sz="4400" b="1" dirty="0">
                <a:solidFill>
                  <a:srgbClr val="FFFF00"/>
                </a:solidFill>
              </a:rPr>
              <a:t>to live</a:t>
            </a:r>
            <a:r>
              <a:rPr lang="en-US" sz="4400" dirty="0"/>
              <a:t> in a good climate.</a:t>
            </a:r>
            <a:br>
              <a:rPr lang="en-US" sz="4400" dirty="0"/>
            </a:br>
            <a:r>
              <a:rPr lang="ru-RU" sz="3600" i="1" dirty="0"/>
              <a:t>Моя </a:t>
            </a:r>
            <a:r>
              <a:rPr lang="ru-RU" sz="3600" i="1" dirty="0">
                <a:solidFill>
                  <a:srgbClr val="FFFF00"/>
                </a:solidFill>
              </a:rPr>
              <a:t>мечта</a:t>
            </a:r>
            <a:r>
              <a:rPr lang="ru-RU" sz="3600" i="1" dirty="0"/>
              <a:t> – </a:t>
            </a:r>
            <a:r>
              <a:rPr lang="ru-RU" sz="3600" i="1" dirty="0">
                <a:solidFill>
                  <a:srgbClr val="FFFF00"/>
                </a:solidFill>
              </a:rPr>
              <a:t>жить</a:t>
            </a:r>
            <a:r>
              <a:rPr lang="ru-RU" sz="3600" i="1" dirty="0"/>
              <a:t> в хорошем климате.</a:t>
            </a:r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941472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Инфинитив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именная часть сказуемого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548600" cy="16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7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данной функции инфинитив употребляется с переходными глаголами (т.е. с глаголами, которые могут иметь после себя прямое дополнение):</a:t>
            </a:r>
          </a:p>
          <a:p>
            <a:r>
              <a:rPr lang="en-US" sz="3200" dirty="0"/>
              <a:t>My mother </a:t>
            </a:r>
            <a:r>
              <a:rPr lang="en-US" sz="3200" dirty="0">
                <a:solidFill>
                  <a:srgbClr val="FFFF00"/>
                </a:solidFill>
              </a:rPr>
              <a:t>asked</a:t>
            </a:r>
            <a:r>
              <a:rPr lang="en-US" sz="3200" dirty="0"/>
              <a:t> me </a:t>
            </a:r>
            <a:r>
              <a:rPr lang="en-US" sz="3200" b="1" dirty="0">
                <a:solidFill>
                  <a:srgbClr val="FFFF00"/>
                </a:solidFill>
              </a:rPr>
              <a:t>to buy</a:t>
            </a:r>
            <a:r>
              <a:rPr lang="en-US" sz="3200" dirty="0"/>
              <a:t> a carton of milk.</a:t>
            </a:r>
            <a:br>
              <a:rPr lang="en-US" sz="3200" dirty="0"/>
            </a:br>
            <a:r>
              <a:rPr lang="ru-RU" sz="3200" dirty="0"/>
              <a:t>Мама </a:t>
            </a:r>
            <a:r>
              <a:rPr lang="ru-RU" sz="3200" dirty="0">
                <a:solidFill>
                  <a:srgbClr val="FFFF00"/>
                </a:solidFill>
              </a:rPr>
              <a:t>попросила</a:t>
            </a:r>
            <a:r>
              <a:rPr lang="ru-RU" sz="3200" dirty="0"/>
              <a:t> меня </a:t>
            </a:r>
            <a:r>
              <a:rPr lang="ru-RU" sz="3200" dirty="0">
                <a:solidFill>
                  <a:srgbClr val="FFFF00"/>
                </a:solidFill>
              </a:rPr>
              <a:t>купить</a:t>
            </a:r>
            <a:r>
              <a:rPr lang="ru-RU" sz="3200" dirty="0"/>
              <a:t> коробку молока.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Инфинитив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роли дополнения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5480546"/>
            <a:ext cx="18002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72" y="5480546"/>
            <a:ext cx="18288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7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Mike </a:t>
            </a:r>
            <a:r>
              <a:rPr lang="en-US" sz="4000" dirty="0">
                <a:solidFill>
                  <a:srgbClr val="FFFF00"/>
                </a:solidFill>
              </a:rPr>
              <a:t>was</a:t>
            </a:r>
            <a:r>
              <a:rPr lang="en-US" sz="4000" dirty="0"/>
              <a:t> the last </a:t>
            </a:r>
            <a:r>
              <a:rPr lang="en-US" sz="4000" b="1" dirty="0">
                <a:solidFill>
                  <a:srgbClr val="FFFF00"/>
                </a:solidFill>
              </a:rPr>
              <a:t>to leave</a:t>
            </a:r>
            <a:r>
              <a:rPr lang="en-US" sz="4000" dirty="0"/>
              <a:t> the office yesterday.</a:t>
            </a:r>
            <a:br>
              <a:rPr lang="en-US" sz="4000" dirty="0"/>
            </a:br>
            <a:r>
              <a:rPr lang="ru-RU" sz="3600" dirty="0"/>
              <a:t>Майк </a:t>
            </a:r>
            <a:r>
              <a:rPr lang="ru-RU" sz="3600" dirty="0">
                <a:solidFill>
                  <a:srgbClr val="FFFF00"/>
                </a:solidFill>
              </a:rPr>
              <a:t>был последним</a:t>
            </a:r>
            <a:r>
              <a:rPr lang="ru-RU" sz="3600" dirty="0"/>
              <a:t>, кто покинул ушел из офиса вчера.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869464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Инфинитив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роли определения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И.В. Бодрова\Downloads\venz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07545"/>
            <a:ext cx="2952328" cy="17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</TotalTime>
  <Words>233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BlackTie</vt:lpstr>
      <vt:lpstr>Инфинитив в английском</vt:lpstr>
      <vt:lpstr>Инфинитив</vt:lpstr>
      <vt:lpstr>Функции инфинитива </vt:lpstr>
      <vt:lpstr>Инфинитив в роли подлежащего </vt:lpstr>
      <vt:lpstr>Инфинитив  как часть составного глагольного сказуемого </vt:lpstr>
      <vt:lpstr>Инфинитив  как часть составного глагольного сказуемого </vt:lpstr>
      <vt:lpstr>Инфинитив  как именная часть сказуемого </vt:lpstr>
      <vt:lpstr>Инфинитив  в роли дополнения </vt:lpstr>
      <vt:lpstr>Инфинитив  в роли определения </vt:lpstr>
      <vt:lpstr>Инфинитив в роли обстоятельства цели </vt:lpstr>
      <vt:lpstr>Инфинитив как обстоятельство следствия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Инфинитив в английском</dc:title>
  <dc:creator>И.В. Бодрова</dc:creator>
  <cp:lastModifiedBy>Fedor Swan</cp:lastModifiedBy>
  <cp:revision>6</cp:revision>
  <dcterms:created xsi:type="dcterms:W3CDTF">2019-03-02T16:29:07Z</dcterms:created>
  <dcterms:modified xsi:type="dcterms:W3CDTF">2020-01-25T14:16:18Z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1323406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D5.1.2</vt:lpwstr>
  </property>
</Properties>
</file>