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6AD4"/>
    <a:srgbClr val="FC16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19.01.2016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19.01.2016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19.01.2016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19.01.2016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19.01.2016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ru.wikipedia.org/wiki/%D0%90%D0%BD%D0%B3%D0%BB%D0%B8%D0%B9%D1%81%D0%BA%D0%B8%D0%B9_%D1%8F%D0%B7%D1%8B%D0%BA" TargetMode="External"/><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hyperlink" Target="https://ru.wikipedia.org/wiki/%D0%95%D0%B2%D1%80%D0%BE%D0%BF%D0%B0" TargetMode="External"/><Relationship Id="rId4" Type="http://schemas.openxmlformats.org/officeDocument/2006/relationships/hyperlink" Target="https://ru.wikipedia.org/wiki/%D0%93%D0%BE%D1%81%D1%83%D0%B4%D0%B0%D1%80%D1%81%D1%82%D0%B2%D0%B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5355"/>
            <a:ext cx="7772400" cy="1202107"/>
          </a:xfrm>
        </p:spPr>
        <p:txBody>
          <a:bodyPr/>
          <a:lstStyle/>
          <a:p>
            <a:r>
              <a:rPr lang="en-US" dirty="0">
                <a:solidFill>
                  <a:schemeClr val="tx2">
                    <a:lumMod val="50000"/>
                  </a:schemeClr>
                </a:solidFill>
              </a:rPr>
              <a:t>Country profile for Britain</a:t>
            </a:r>
            <a:endParaRPr lang="ru-RU" dirty="0">
              <a:solidFill>
                <a:schemeClr val="tx2">
                  <a:lumMod val="50000"/>
                </a:schemeClr>
              </a:solidFill>
            </a:endParaRPr>
          </a:p>
        </p:txBody>
      </p:sp>
      <p:pic>
        <p:nvPicPr>
          <p:cNvPr id="6146" name="Picture 2" descr="http://i.artfile.ru/2000x1291_835667_%5Bwww.ArtFile.ru%5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5" y="996792"/>
            <a:ext cx="9035860" cy="5832648"/>
          </a:xfrm>
          <a:prstGeom prst="rect">
            <a:avLst/>
          </a:prstGeom>
          <a:noFill/>
          <a:extLst>
            <a:ext uri="{909E8E84-426E-40DD-AFC4-6F175D3DCCD1}">
              <a14:hiddenFill xmlns:a14="http://schemas.microsoft.com/office/drawing/2010/main">
                <a:solidFill>
                  <a:srgbClr val="FFFFFF"/>
                </a:solidFill>
              </a14:hiddenFill>
            </a:ext>
          </a:extLst>
        </p:spPr>
      </p:pic>
      <p:sp>
        <p:nvSpPr>
          <p:cNvPr id="3" name="Подзаголовок 2"/>
          <p:cNvSpPr>
            <a:spLocks noGrp="1"/>
          </p:cNvSpPr>
          <p:nvPr>
            <p:ph type="subTitle" idx="1"/>
          </p:nvPr>
        </p:nvSpPr>
        <p:spPr>
          <a:xfrm>
            <a:off x="1043608" y="5013176"/>
            <a:ext cx="6400800" cy="1752600"/>
          </a:xfrm>
        </p:spPr>
        <p:txBody>
          <a:bodyPr/>
          <a:lstStyle/>
          <a:p>
            <a:r>
              <a:rPr lang="en-US" b="1" i="1" dirty="0">
                <a:solidFill>
                  <a:srgbClr val="FC16C0"/>
                </a:solidFill>
              </a:rPr>
              <a:t>Presentation by </a:t>
            </a:r>
            <a:r>
              <a:rPr lang="en-US" b="1" i="1" dirty="0" err="1">
                <a:solidFill>
                  <a:srgbClr val="FC16C0"/>
                </a:solidFill>
              </a:rPr>
              <a:t>Suvorova</a:t>
            </a:r>
            <a:r>
              <a:rPr lang="en-US" b="1" i="1" dirty="0">
                <a:solidFill>
                  <a:srgbClr val="FC16C0"/>
                </a:solidFill>
              </a:rPr>
              <a:t> Anastasia, </a:t>
            </a:r>
            <a:r>
              <a:rPr lang="en-US" b="1" i="1" dirty="0" err="1">
                <a:solidFill>
                  <a:srgbClr val="FC16C0"/>
                </a:solidFill>
              </a:rPr>
              <a:t>Nephedova</a:t>
            </a:r>
            <a:r>
              <a:rPr lang="en-US" b="1" i="1" dirty="0">
                <a:solidFill>
                  <a:srgbClr val="FC16C0"/>
                </a:solidFill>
              </a:rPr>
              <a:t> Angelica, </a:t>
            </a:r>
            <a:r>
              <a:rPr lang="en-US" b="1" i="1" dirty="0" err="1">
                <a:solidFill>
                  <a:srgbClr val="FC16C0"/>
                </a:solidFill>
              </a:rPr>
              <a:t>Ermolaeva</a:t>
            </a:r>
            <a:r>
              <a:rPr lang="en-US" b="1" i="1" dirty="0">
                <a:solidFill>
                  <a:srgbClr val="FC16C0"/>
                </a:solidFill>
              </a:rPr>
              <a:t> Ann.</a:t>
            </a:r>
            <a:endParaRPr lang="ru-RU" b="1" i="1" dirty="0">
              <a:solidFill>
                <a:srgbClr val="FC16C0"/>
              </a:solidFill>
            </a:endParaRPr>
          </a:p>
          <a:p>
            <a:endParaRPr lang="ru-RU" dirty="0"/>
          </a:p>
        </p:txBody>
      </p:sp>
    </p:spTree>
    <p:extLst>
      <p:ext uri="{BB962C8B-B14F-4D97-AF65-F5344CB8AC3E}">
        <p14:creationId xmlns:p14="http://schemas.microsoft.com/office/powerpoint/2010/main" val="3231898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m0-tub-ru.yandex.net/i?id=2ac12c332e59c274d3e684565f7e35e5&amp;n=33&amp;h=190&amp;w=3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29" y="32130"/>
            <a:ext cx="9144000" cy="682587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27584" y="1340768"/>
            <a:ext cx="7776864" cy="3539430"/>
          </a:xfrm>
          <a:prstGeom prst="rect">
            <a:avLst/>
          </a:prstGeom>
          <a:noFill/>
        </p:spPr>
        <p:txBody>
          <a:bodyPr wrap="square" rtlCol="0">
            <a:spAutoFit/>
          </a:bodyPr>
          <a:lstStyle/>
          <a:p>
            <a:r>
              <a:rPr lang="ru-RU" sz="2800" i="1" dirty="0">
                <a:solidFill>
                  <a:schemeClr val="tx1">
                    <a:lumMod val="95000"/>
                    <a:lumOff val="5000"/>
                  </a:schemeClr>
                </a:solidFill>
              </a:rPr>
              <a:t>П</a:t>
            </a:r>
            <a:r>
              <a:rPr lang="vi-VN" sz="2800" i="1" dirty="0" smtClean="0">
                <a:solidFill>
                  <a:schemeClr val="tx1">
                    <a:lumMod val="95000"/>
                    <a:lumOff val="5000"/>
                  </a:schemeClr>
                </a:solidFill>
              </a:rPr>
              <a:t>олная </a:t>
            </a:r>
            <a:r>
              <a:rPr lang="vi-VN" sz="2800" i="1" dirty="0">
                <a:solidFill>
                  <a:schemeClr val="tx1">
                    <a:lumMod val="95000"/>
                    <a:lumOff val="5000"/>
                  </a:schemeClr>
                </a:solidFill>
              </a:rPr>
              <a:t>официальная форма </a:t>
            </a:r>
            <a:r>
              <a:rPr lang="vi-VN" sz="2800" dirty="0">
                <a:solidFill>
                  <a:schemeClr val="tx1">
                    <a:lumMod val="95000"/>
                    <a:lumOff val="5000"/>
                  </a:schemeClr>
                </a:solidFill>
              </a:rPr>
              <a:t>— </a:t>
            </a:r>
            <a:r>
              <a:rPr lang="ru-RU" sz="2800" b="1" dirty="0" smtClean="0">
                <a:solidFill>
                  <a:schemeClr val="tx1">
                    <a:lumMod val="95000"/>
                    <a:lumOff val="5000"/>
                  </a:schemeClr>
                </a:solidFill>
              </a:rPr>
              <a:t>С</a:t>
            </a:r>
            <a:r>
              <a:rPr lang="vi-VN" sz="2800" b="1" dirty="0" smtClean="0">
                <a:solidFill>
                  <a:schemeClr val="tx1">
                    <a:lumMod val="95000"/>
                    <a:lumOff val="5000"/>
                  </a:schemeClr>
                </a:solidFill>
              </a:rPr>
              <a:t>оединённое </a:t>
            </a:r>
            <a:r>
              <a:rPr lang="vi-VN" sz="2800" b="1" dirty="0">
                <a:solidFill>
                  <a:schemeClr val="tx1">
                    <a:lumMod val="95000"/>
                    <a:lumOff val="5000"/>
                  </a:schemeClr>
                </a:solidFill>
              </a:rPr>
              <a:t>Короле́вство Великобрита́нии и Се́верной </a:t>
            </a:r>
            <a:r>
              <a:rPr lang="vi-VN" sz="2800" b="1" dirty="0" smtClean="0">
                <a:solidFill>
                  <a:schemeClr val="tx1">
                    <a:lumMod val="95000"/>
                    <a:lumOff val="5000"/>
                  </a:schemeClr>
                </a:solidFill>
              </a:rPr>
              <a:t>Ирла́ндии</a:t>
            </a:r>
            <a:r>
              <a:rPr lang="vi-VN" sz="2800" baseline="30000" dirty="0" smtClean="0">
                <a:solidFill>
                  <a:schemeClr val="tx1">
                    <a:lumMod val="95000"/>
                    <a:lumOff val="5000"/>
                  </a:schemeClr>
                </a:solidFill>
              </a:rPr>
              <a:t> </a:t>
            </a:r>
            <a:r>
              <a:rPr lang="vi-VN" sz="2800" dirty="0" smtClean="0">
                <a:solidFill>
                  <a:schemeClr val="tx1">
                    <a:lumMod val="95000"/>
                    <a:lumOff val="5000"/>
                  </a:schemeClr>
                </a:solidFill>
              </a:rPr>
              <a:t>(</a:t>
            </a:r>
            <a:r>
              <a:rPr lang="vi-VN" sz="2800" dirty="0">
                <a:solidFill>
                  <a:schemeClr val="tx1">
                    <a:lumMod val="95000"/>
                    <a:lumOff val="5000"/>
                  </a:schemeClr>
                </a:solidFill>
                <a:hlinkClick r:id="rId3" tooltip="Английский язык"/>
              </a:rPr>
              <a:t>англ.</a:t>
            </a:r>
            <a:r>
              <a:rPr lang="vi-VN" sz="2800" dirty="0">
                <a:solidFill>
                  <a:schemeClr val="tx1">
                    <a:lumMod val="95000"/>
                    <a:lumOff val="5000"/>
                  </a:schemeClr>
                </a:solidFill>
              </a:rPr>
              <a:t> </a:t>
            </a:r>
            <a:r>
              <a:rPr lang="en-US" sz="2800" dirty="0">
                <a:solidFill>
                  <a:schemeClr val="tx1">
                    <a:lumMod val="95000"/>
                    <a:lumOff val="5000"/>
                  </a:schemeClr>
                </a:solidFill>
              </a:rPr>
              <a:t>The United Kingdom of Great Britain and Northern Ireland, </a:t>
            </a:r>
            <a:r>
              <a:rPr lang="vi-VN" sz="2800" dirty="0">
                <a:solidFill>
                  <a:schemeClr val="tx1">
                    <a:lumMod val="95000"/>
                    <a:lumOff val="5000"/>
                  </a:schemeClr>
                </a:solidFill>
              </a:rPr>
              <a:t>по-английски обычно сокращается до «</a:t>
            </a:r>
            <a:r>
              <a:rPr lang="en-US" sz="2800" dirty="0">
                <a:solidFill>
                  <a:schemeClr val="tx1">
                    <a:lumMod val="95000"/>
                    <a:lumOff val="5000"/>
                  </a:schemeClr>
                </a:solidFill>
              </a:rPr>
              <a:t>United Kingdom» </a:t>
            </a:r>
            <a:r>
              <a:rPr lang="en-US" sz="2800" dirty="0" smtClean="0">
                <a:solidFill>
                  <a:schemeClr val="tx1">
                    <a:lumMod val="95000"/>
                    <a:lumOff val="5000"/>
                  </a:schemeClr>
                </a:solidFill>
              </a:rPr>
              <a:t>«</a:t>
            </a:r>
            <a:r>
              <a:rPr lang="vi-VN" sz="2800" dirty="0">
                <a:solidFill>
                  <a:schemeClr val="tx1">
                    <a:lumMod val="95000"/>
                    <a:lumOff val="5000"/>
                  </a:schemeClr>
                </a:solidFill>
              </a:rPr>
              <a:t>Соединённое Королевство») — островное </a:t>
            </a:r>
            <a:r>
              <a:rPr lang="vi-VN" sz="2800" dirty="0">
                <a:solidFill>
                  <a:schemeClr val="tx1">
                    <a:lumMod val="95000"/>
                    <a:lumOff val="5000"/>
                  </a:schemeClr>
                </a:solidFill>
                <a:hlinkClick r:id="rId4" tooltip="Государство"/>
              </a:rPr>
              <a:t>государство</a:t>
            </a:r>
            <a:r>
              <a:rPr lang="vi-VN" sz="2800" dirty="0">
                <a:solidFill>
                  <a:schemeClr val="tx1">
                    <a:lumMod val="95000"/>
                    <a:lumOff val="5000"/>
                  </a:schemeClr>
                </a:solidFill>
              </a:rPr>
              <a:t> на северо-западе </a:t>
            </a:r>
            <a:r>
              <a:rPr lang="vi-VN" sz="2800" dirty="0" smtClean="0">
                <a:solidFill>
                  <a:schemeClr val="tx1">
                    <a:lumMod val="95000"/>
                    <a:lumOff val="5000"/>
                  </a:schemeClr>
                </a:solidFill>
                <a:hlinkClick r:id="rId5" tooltip="Европа"/>
              </a:rPr>
              <a:t>Европы</a:t>
            </a:r>
            <a:r>
              <a:rPr lang="ru-RU" sz="2800" dirty="0" smtClean="0">
                <a:solidFill>
                  <a:schemeClr val="tx1">
                    <a:lumMod val="95000"/>
                    <a:lumOff val="5000"/>
                  </a:schemeClr>
                </a:solidFill>
              </a:rPr>
              <a:t>.</a:t>
            </a:r>
            <a:endParaRPr lang="ru-RU" sz="2800" dirty="0">
              <a:solidFill>
                <a:schemeClr val="tx1">
                  <a:lumMod val="95000"/>
                  <a:lumOff val="5000"/>
                </a:schemeClr>
              </a:solidFill>
            </a:endParaRPr>
          </a:p>
        </p:txBody>
      </p:sp>
    </p:spTree>
    <p:extLst>
      <p:ext uri="{BB962C8B-B14F-4D97-AF65-F5344CB8AC3E}">
        <p14:creationId xmlns:p14="http://schemas.microsoft.com/office/powerpoint/2010/main" val="2705559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laying-field.ru/img/2015/052110/25218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036"/>
            <a:ext cx="9144000" cy="6860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414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3" y="98629"/>
            <a:ext cx="5698868" cy="892552"/>
          </a:xfrm>
          <a:prstGeom prst="rect">
            <a:avLst/>
          </a:prstGeom>
          <a:noFill/>
        </p:spPr>
        <p:txBody>
          <a:bodyPr wrap="none" rtlCol="0">
            <a:spAutoFit/>
          </a:bodyPr>
          <a:lstStyle/>
          <a:p>
            <a:r>
              <a:rPr lang="en-US" sz="2400" dirty="0"/>
              <a:t>Britain is one of the largest States in </a:t>
            </a:r>
            <a:r>
              <a:rPr lang="en-US" sz="2400" dirty="0" smtClean="0"/>
              <a:t>Europe</a:t>
            </a:r>
            <a:r>
              <a:rPr lang="ru-RU" sz="2400" dirty="0" smtClean="0"/>
              <a:t>.</a:t>
            </a:r>
          </a:p>
          <a:p>
            <a:endParaRPr lang="ru-RU" sz="2800" dirty="0"/>
          </a:p>
        </p:txBody>
      </p:sp>
      <p:sp>
        <p:nvSpPr>
          <p:cNvPr id="3" name="TextBox 2"/>
          <p:cNvSpPr txBox="1"/>
          <p:nvPr/>
        </p:nvSpPr>
        <p:spPr>
          <a:xfrm>
            <a:off x="251520" y="1052736"/>
            <a:ext cx="7526182" cy="4708981"/>
          </a:xfrm>
          <a:prstGeom prst="rect">
            <a:avLst/>
          </a:prstGeom>
          <a:noFill/>
        </p:spPr>
        <p:txBody>
          <a:bodyPr wrap="square" rtlCol="0">
            <a:spAutoFit/>
          </a:bodyPr>
          <a:lstStyle/>
          <a:p>
            <a:r>
              <a:rPr lang="en-US" sz="2000" dirty="0"/>
              <a:t>The state in Northwest Europe, in the British Isles. Is the island of great Britain (England, Scotland and Wales) and part of the island of Ireland, as well as an independent administrative unit - the Isle of man and channel Islands. </a:t>
            </a:r>
            <a:br>
              <a:rPr lang="en-US" sz="2000" dirty="0"/>
            </a:br>
            <a:r>
              <a:rPr lang="en-US" sz="2000" dirty="0"/>
              <a:t/>
            </a:r>
            <a:br>
              <a:rPr lang="en-US" sz="2000" dirty="0"/>
            </a:br>
            <a:r>
              <a:rPr lang="en-US" sz="2000" dirty="0"/>
              <a:t>The UK is washed by the Atlantic ocean on the North and West, the North sea on the East and the Irish sea on the West, to the South is separated from the mainland by the Straits of La </a:t>
            </a:r>
            <a:r>
              <a:rPr lang="en-US" sz="2000" dirty="0" err="1"/>
              <a:t>Manche</a:t>
            </a:r>
            <a:r>
              <a:rPr lang="en-US" sz="2000" dirty="0"/>
              <a:t> and Pas-De-Calais. On the West and North of the country is dominated by a mountainous, heavily dissected terrain in the South-East and Central - plains and Barrens. The highest point is, Ben Nevis in Scotland (1343 m). The total area of the country 244.1 thousand sq. km. </a:t>
            </a:r>
            <a:br>
              <a:rPr lang="en-US" sz="2000" dirty="0"/>
            </a:br>
            <a:r>
              <a:rPr lang="en-US" sz="2000" dirty="0"/>
              <a:t/>
            </a:r>
            <a:br>
              <a:rPr lang="en-US" sz="2000" dirty="0"/>
            </a:br>
            <a:r>
              <a:rPr lang="en-US" sz="2000" dirty="0"/>
              <a:t>Capital</a:t>
            </a:r>
            <a:br>
              <a:rPr lang="en-US" sz="2000" dirty="0"/>
            </a:br>
            <a:r>
              <a:rPr lang="en-US" sz="2000" dirty="0"/>
              <a:t>London.</a:t>
            </a:r>
            <a:endParaRPr lang="ru-RU" sz="2000" dirty="0"/>
          </a:p>
        </p:txBody>
      </p:sp>
    </p:spTree>
    <p:extLst>
      <p:ext uri="{BB962C8B-B14F-4D97-AF65-F5344CB8AC3E}">
        <p14:creationId xmlns:p14="http://schemas.microsoft.com/office/powerpoint/2010/main" val="1082926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im1-tub-ru.yandex.net/i?id=64a3429bf3502bcf158946f3b0156b31&amp;n=33&amp;h=190&amp;w=3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36496" cy="674136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188640"/>
            <a:ext cx="9036496" cy="5940088"/>
          </a:xfrm>
          <a:prstGeom prst="rect">
            <a:avLst/>
          </a:prstGeom>
          <a:noFill/>
        </p:spPr>
        <p:txBody>
          <a:bodyPr wrap="square" rtlCol="0">
            <a:spAutoFit/>
          </a:bodyPr>
          <a:lstStyle/>
          <a:p>
            <a:r>
              <a:rPr lang="en-US" sz="2400" b="1" dirty="0">
                <a:solidFill>
                  <a:schemeClr val="tx2">
                    <a:lumMod val="50000"/>
                  </a:schemeClr>
                </a:solidFill>
              </a:rPr>
              <a:t>The ethnic composition of the population</a:t>
            </a:r>
            <a:br>
              <a:rPr lang="en-US" sz="2400" b="1" dirty="0">
                <a:solidFill>
                  <a:schemeClr val="tx2">
                    <a:lumMod val="50000"/>
                  </a:schemeClr>
                </a:solidFill>
              </a:rPr>
            </a:br>
            <a:endParaRPr lang="ru-RU" sz="2400" b="1" dirty="0" smtClean="0">
              <a:solidFill>
                <a:schemeClr val="tx2">
                  <a:lumMod val="50000"/>
                </a:schemeClr>
              </a:solidFill>
            </a:endParaRPr>
          </a:p>
          <a:p>
            <a:r>
              <a:rPr lang="en-US" sz="2400" b="1" dirty="0" smtClean="0">
                <a:solidFill>
                  <a:schemeClr val="tx2">
                    <a:lumMod val="50000"/>
                  </a:schemeClr>
                </a:solidFill>
              </a:rPr>
              <a:t>The </a:t>
            </a:r>
            <a:r>
              <a:rPr lang="en-US" sz="2400" b="1" dirty="0">
                <a:solidFill>
                  <a:schemeClr val="tx2">
                    <a:lumMod val="50000"/>
                  </a:schemeClr>
                </a:solidFill>
              </a:rPr>
              <a:t>largest group of the UK population is English people who inhabit England, most of Wales and form compact settlements in some areas in the South of Scotland. The Scots inhabit mainly Scotland — the North-Western region of the island of great Britain and adjacent to the coast of Shetland, Orkney and Hebrides Islands. In the mountains of the North-Western part of the island is home to a peculiar ethnic group that preserves distinctive traditions and culture of the </a:t>
            </a:r>
            <a:r>
              <a:rPr lang="en-US" sz="2400" b="1" dirty="0" err="1">
                <a:solidFill>
                  <a:schemeClr val="tx2">
                    <a:lumMod val="50000"/>
                  </a:schemeClr>
                </a:solidFill>
              </a:rPr>
              <a:t>gaels</a:t>
            </a:r>
            <a:r>
              <a:rPr lang="en-US" sz="2400" b="1" dirty="0">
                <a:solidFill>
                  <a:schemeClr val="tx2">
                    <a:lumMod val="50000"/>
                  </a:schemeClr>
                </a:solidFill>
              </a:rPr>
              <a:t> (highlanders). The Welsh — inhabit mainly Wales. In Northern Ireland live 500 thousand indigenous people — the Irish (Catholics) — and 1 million Anglo-Irish and Scotland-Irish.</a:t>
            </a:r>
            <a:br>
              <a:rPr lang="en-US" sz="2400" b="1" dirty="0">
                <a:solidFill>
                  <a:schemeClr val="tx2">
                    <a:lumMod val="50000"/>
                  </a:schemeClr>
                </a:solidFill>
              </a:rPr>
            </a:br>
            <a:r>
              <a:rPr lang="en-US" sz="2400" b="1" dirty="0">
                <a:solidFill>
                  <a:schemeClr val="tx2">
                    <a:lumMod val="50000"/>
                  </a:schemeClr>
                </a:solidFill>
              </a:rPr>
              <a:t>Nationality according to census 2001</a:t>
            </a:r>
            <a:br>
              <a:rPr lang="en-US" sz="2400" b="1" dirty="0">
                <a:solidFill>
                  <a:schemeClr val="tx2">
                    <a:lumMod val="50000"/>
                  </a:schemeClr>
                </a:solidFill>
              </a:rPr>
            </a:br>
            <a:r>
              <a:rPr lang="en-US" sz="2400" b="1" dirty="0" smtClean="0">
                <a:solidFill>
                  <a:schemeClr val="tx2">
                    <a:lumMod val="50000"/>
                  </a:schemeClr>
                </a:solidFill>
              </a:rPr>
              <a:t>"</a:t>
            </a:r>
            <a:r>
              <a:rPr lang="en-US" sz="2400" b="1" dirty="0">
                <a:solidFill>
                  <a:schemeClr val="tx2">
                    <a:lumMod val="50000"/>
                  </a:schemeClr>
                </a:solidFill>
              </a:rPr>
              <a:t>White" skin color — 92.1% of (54,153,898), including the British ("white" skin color) — 85,7 % (50,336,497).</a:t>
            </a:r>
            <a:r>
              <a:rPr lang="en-US" sz="2000" dirty="0">
                <a:solidFill>
                  <a:srgbClr val="FF0000"/>
                </a:solidFill>
              </a:rPr>
              <a:t/>
            </a:r>
            <a:br>
              <a:rPr lang="en-US" sz="2000" dirty="0">
                <a:solidFill>
                  <a:srgbClr val="FF0000"/>
                </a:solidFill>
              </a:rPr>
            </a:br>
            <a:endParaRPr lang="ru-RU" sz="2000" dirty="0">
              <a:solidFill>
                <a:srgbClr val="FF0000"/>
              </a:solidFill>
            </a:endParaRPr>
          </a:p>
        </p:txBody>
      </p:sp>
    </p:spTree>
    <p:extLst>
      <p:ext uri="{BB962C8B-B14F-4D97-AF65-F5344CB8AC3E}">
        <p14:creationId xmlns:p14="http://schemas.microsoft.com/office/powerpoint/2010/main" val="2240405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424936" cy="4524315"/>
          </a:xfrm>
          <a:prstGeom prst="rect">
            <a:avLst/>
          </a:prstGeom>
          <a:noFill/>
        </p:spPr>
        <p:txBody>
          <a:bodyPr wrap="square" rtlCol="0">
            <a:spAutoFit/>
          </a:bodyPr>
          <a:lstStyle/>
          <a:p>
            <a:r>
              <a:rPr lang="en-US" sz="2400" b="1" dirty="0">
                <a:solidFill>
                  <a:schemeClr val="tx2">
                    <a:lumMod val="50000"/>
                  </a:schemeClr>
                </a:solidFill>
              </a:rPr>
              <a:t>Nationality according to census 2001</a:t>
            </a:r>
            <a:br>
              <a:rPr lang="en-US" sz="2400" b="1" dirty="0">
                <a:solidFill>
                  <a:schemeClr val="tx2">
                    <a:lumMod val="50000"/>
                  </a:schemeClr>
                </a:solidFill>
              </a:rPr>
            </a:br>
            <a:endParaRPr lang="ru-RU" sz="2400" b="1" dirty="0" smtClean="0">
              <a:solidFill>
                <a:schemeClr val="tx2">
                  <a:lumMod val="50000"/>
                </a:schemeClr>
              </a:solidFill>
            </a:endParaRPr>
          </a:p>
          <a:p>
            <a:r>
              <a:rPr lang="en-US" sz="2400" b="1" dirty="0" smtClean="0">
                <a:solidFill>
                  <a:schemeClr val="tx2">
                    <a:lumMod val="50000"/>
                  </a:schemeClr>
                </a:solidFill>
              </a:rPr>
              <a:t>"</a:t>
            </a:r>
            <a:r>
              <a:rPr lang="en-US" sz="2400" b="1" dirty="0">
                <a:solidFill>
                  <a:schemeClr val="tx2">
                    <a:lumMod val="50000"/>
                  </a:schemeClr>
                </a:solidFill>
              </a:rPr>
              <a:t>White" skin color — 92.1% of (54,153,898), including the British ("white" skin color) — 85,7 % (50,336,497</a:t>
            </a:r>
            <a:r>
              <a:rPr lang="en-US" sz="2400" b="1" dirty="0" smtClean="0">
                <a:solidFill>
                  <a:schemeClr val="tx2">
                    <a:lumMod val="50000"/>
                  </a:schemeClr>
                </a:solidFill>
              </a:rPr>
              <a:t>).</a:t>
            </a:r>
            <a:r>
              <a:rPr lang="en-US" sz="2400" dirty="0"/>
              <a:t> </a:t>
            </a:r>
            <a:r>
              <a:rPr lang="en-US" sz="2400" b="1" dirty="0">
                <a:solidFill>
                  <a:schemeClr val="tx2">
                    <a:lumMod val="50000"/>
                  </a:schemeClr>
                </a:solidFill>
              </a:rPr>
              <a:t>45 % of non-white citizens live in London (78 % of black Africans, 61 % of black residents of the Caribbean, 54% of Bangladeshis). Pakistanis: 19% London, 21 % — Western highlands, 20 % in Yorkshire and 16% in the North-West. </a:t>
            </a:r>
            <a:r>
              <a:rPr lang="en-US" sz="2400" b="1" dirty="0" err="1">
                <a:solidFill>
                  <a:schemeClr val="tx2">
                    <a:lumMod val="50000"/>
                  </a:schemeClr>
                </a:solidFill>
              </a:rPr>
              <a:t>Nebelenogo</a:t>
            </a:r>
            <a:r>
              <a:rPr lang="en-US" sz="2400" b="1" dirty="0">
                <a:solidFill>
                  <a:schemeClr val="tx2">
                    <a:lumMod val="50000"/>
                  </a:schemeClr>
                </a:solidFill>
              </a:rPr>
              <a:t> resettlement of the population: England 9 %, Wales, Scotland — 2 %, North. Ireland — less than 1 %, Uplands — 13 %, South-East and North-West 8 %, Yorkshire and the Humber — 7 %.</a:t>
            </a:r>
            <a:r>
              <a:rPr lang="en-US" sz="2400" b="1" dirty="0">
                <a:solidFill>
                  <a:srgbClr val="FF0000"/>
                </a:solidFill>
              </a:rPr>
              <a:t/>
            </a:r>
            <a:br>
              <a:rPr lang="en-US" sz="2400" b="1" dirty="0">
                <a:solidFill>
                  <a:srgbClr val="FF0000"/>
                </a:solidFill>
              </a:rPr>
            </a:br>
            <a:endParaRPr lang="ru-RU" sz="2400" b="1" dirty="0"/>
          </a:p>
        </p:txBody>
      </p:sp>
    </p:spTree>
    <p:extLst>
      <p:ext uri="{BB962C8B-B14F-4D97-AF65-F5344CB8AC3E}">
        <p14:creationId xmlns:p14="http://schemas.microsoft.com/office/powerpoint/2010/main" val="2431466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546" y="260648"/>
            <a:ext cx="8789925" cy="646331"/>
          </a:xfrm>
          <a:prstGeom prst="rect">
            <a:avLst/>
          </a:prstGeom>
          <a:noFill/>
        </p:spPr>
        <p:txBody>
          <a:bodyPr wrap="square" rtlCol="0">
            <a:spAutoFit/>
          </a:bodyPr>
          <a:lstStyle/>
          <a:p>
            <a:r>
              <a:rPr lang="en-US" dirty="0"/>
              <a:t>The official language is English, while actively there are a Scottish language and two Celtic language: Welsh and </a:t>
            </a:r>
            <a:r>
              <a:rPr lang="en-US" dirty="0" smtClean="0"/>
              <a:t>Gaelic</a:t>
            </a:r>
            <a:r>
              <a:rPr lang="ru-RU" dirty="0" smtClean="0"/>
              <a:t>.</a:t>
            </a:r>
            <a:endParaRPr lang="ru-RU" dirty="0"/>
          </a:p>
        </p:txBody>
      </p:sp>
      <p:sp>
        <p:nvSpPr>
          <p:cNvPr id="4" name="TextBox 3"/>
          <p:cNvSpPr txBox="1"/>
          <p:nvPr/>
        </p:nvSpPr>
        <p:spPr>
          <a:xfrm>
            <a:off x="65840" y="906979"/>
            <a:ext cx="5230905" cy="5909310"/>
          </a:xfrm>
          <a:prstGeom prst="rect">
            <a:avLst/>
          </a:prstGeom>
          <a:noFill/>
        </p:spPr>
        <p:txBody>
          <a:bodyPr wrap="square" rtlCol="0">
            <a:spAutoFit/>
          </a:bodyPr>
          <a:lstStyle/>
          <a:p>
            <a:r>
              <a:rPr lang="en-US" sz="2000" b="1" dirty="0"/>
              <a:t>Major cities in the UK</a:t>
            </a:r>
            <a:endParaRPr lang="ru-RU" sz="2000" b="1" dirty="0"/>
          </a:p>
          <a:p>
            <a:r>
              <a:rPr lang="en-US" dirty="0" smtClean="0"/>
              <a:t>City </a:t>
            </a:r>
            <a:r>
              <a:rPr lang="en-US" dirty="0"/>
              <a:t>England:</a:t>
            </a:r>
            <a:br>
              <a:rPr lang="en-US" dirty="0"/>
            </a:br>
            <a:r>
              <a:rPr lang="ru-RU" dirty="0" smtClean="0"/>
              <a:t> </a:t>
            </a:r>
            <a:r>
              <a:rPr lang="en-US" dirty="0" smtClean="0"/>
              <a:t>Birmingham</a:t>
            </a:r>
            <a:r>
              <a:rPr lang="en-US" dirty="0"/>
              <a:t/>
            </a:r>
            <a:br>
              <a:rPr lang="en-US" dirty="0"/>
            </a:br>
            <a:r>
              <a:rPr lang="ru-RU" dirty="0" smtClean="0"/>
              <a:t>  </a:t>
            </a:r>
            <a:r>
              <a:rPr lang="en-US" dirty="0" smtClean="0"/>
              <a:t>Cambridge</a:t>
            </a:r>
            <a:r>
              <a:rPr lang="en-US" dirty="0"/>
              <a:t/>
            </a:r>
            <a:br>
              <a:rPr lang="en-US" dirty="0"/>
            </a:br>
            <a:r>
              <a:rPr lang="ru-RU" dirty="0" smtClean="0"/>
              <a:t>   </a:t>
            </a:r>
            <a:r>
              <a:rPr lang="en-US" dirty="0" smtClean="0"/>
              <a:t>Leeds</a:t>
            </a:r>
            <a:r>
              <a:rPr lang="en-US" dirty="0"/>
              <a:t/>
            </a:r>
            <a:br>
              <a:rPr lang="en-US" dirty="0"/>
            </a:br>
            <a:r>
              <a:rPr lang="ru-RU" dirty="0" smtClean="0"/>
              <a:t>    </a:t>
            </a:r>
            <a:r>
              <a:rPr lang="en-US" dirty="0" smtClean="0"/>
              <a:t>Liverpool</a:t>
            </a:r>
            <a:r>
              <a:rPr lang="en-US" dirty="0"/>
              <a:t/>
            </a:r>
            <a:br>
              <a:rPr lang="en-US" dirty="0"/>
            </a:br>
            <a:r>
              <a:rPr lang="ru-RU" dirty="0" smtClean="0"/>
              <a:t>     </a:t>
            </a:r>
            <a:r>
              <a:rPr lang="en-US" dirty="0" smtClean="0"/>
              <a:t>London</a:t>
            </a:r>
            <a:r>
              <a:rPr lang="en-US" dirty="0"/>
              <a:t/>
            </a:r>
            <a:br>
              <a:rPr lang="en-US" dirty="0"/>
            </a:br>
            <a:r>
              <a:rPr lang="ru-RU" dirty="0" smtClean="0"/>
              <a:t>      </a:t>
            </a:r>
            <a:r>
              <a:rPr lang="en-US" dirty="0" smtClean="0"/>
              <a:t>Manchester</a:t>
            </a:r>
            <a:r>
              <a:rPr lang="en-US" dirty="0"/>
              <a:t/>
            </a:r>
            <a:br>
              <a:rPr lang="en-US" dirty="0"/>
            </a:br>
            <a:r>
              <a:rPr lang="ru-RU" dirty="0" smtClean="0"/>
              <a:t>       </a:t>
            </a:r>
            <a:r>
              <a:rPr lang="en-US" dirty="0" smtClean="0"/>
              <a:t>Nottingham</a:t>
            </a:r>
            <a:r>
              <a:rPr lang="en-US" dirty="0"/>
              <a:t/>
            </a:r>
            <a:br>
              <a:rPr lang="en-US" dirty="0"/>
            </a:br>
            <a:r>
              <a:rPr lang="ru-RU" dirty="0" smtClean="0"/>
              <a:t>        </a:t>
            </a:r>
            <a:r>
              <a:rPr lang="en-US" dirty="0" smtClean="0"/>
              <a:t>Newcastle-upon-Tyne</a:t>
            </a:r>
            <a:r>
              <a:rPr lang="en-US" dirty="0"/>
              <a:t/>
            </a:r>
            <a:br>
              <a:rPr lang="en-US" dirty="0"/>
            </a:br>
            <a:r>
              <a:rPr lang="ru-RU" dirty="0" smtClean="0"/>
              <a:t>         </a:t>
            </a:r>
            <a:r>
              <a:rPr lang="en-US" dirty="0" smtClean="0"/>
              <a:t>Oxford</a:t>
            </a:r>
            <a:r>
              <a:rPr lang="en-US" dirty="0"/>
              <a:t/>
            </a:r>
            <a:br>
              <a:rPr lang="en-US" dirty="0"/>
            </a:br>
            <a:r>
              <a:rPr lang="ru-RU" dirty="0" smtClean="0"/>
              <a:t>          </a:t>
            </a:r>
            <a:r>
              <a:rPr lang="en-US" dirty="0" smtClean="0"/>
              <a:t>Sheffield</a:t>
            </a:r>
            <a:r>
              <a:rPr lang="en-US" dirty="0"/>
              <a:t/>
            </a:r>
            <a:br>
              <a:rPr lang="en-US" dirty="0"/>
            </a:br>
            <a:r>
              <a:rPr lang="ru-RU" dirty="0" smtClean="0"/>
              <a:t>                                              </a:t>
            </a:r>
            <a:r>
              <a:rPr lang="en-US" dirty="0" smtClean="0"/>
              <a:t>The </a:t>
            </a:r>
            <a:r>
              <a:rPr lang="en-US" dirty="0"/>
              <a:t>City Of Scotland:</a:t>
            </a:r>
            <a:br>
              <a:rPr lang="en-US" dirty="0"/>
            </a:br>
            <a:r>
              <a:rPr lang="ru-RU" dirty="0" smtClean="0"/>
              <a:t>                                                </a:t>
            </a:r>
            <a:r>
              <a:rPr lang="en-US" dirty="0" smtClean="0"/>
              <a:t>Aberdeen</a:t>
            </a:r>
            <a:r>
              <a:rPr lang="en-US" dirty="0"/>
              <a:t/>
            </a:r>
            <a:br>
              <a:rPr lang="en-US" dirty="0"/>
            </a:br>
            <a:r>
              <a:rPr lang="ru-RU" dirty="0" smtClean="0"/>
              <a:t>                                                 </a:t>
            </a:r>
            <a:r>
              <a:rPr lang="en-US" dirty="0" smtClean="0"/>
              <a:t>Edinburgh</a:t>
            </a:r>
            <a:r>
              <a:rPr lang="en-US" dirty="0"/>
              <a:t/>
            </a:r>
            <a:br>
              <a:rPr lang="en-US" dirty="0"/>
            </a:br>
            <a:r>
              <a:rPr lang="ru-RU" dirty="0" smtClean="0"/>
              <a:t>                                                     </a:t>
            </a:r>
            <a:r>
              <a:rPr lang="en-US" dirty="0" smtClean="0"/>
              <a:t>Glasgow</a:t>
            </a:r>
            <a:r>
              <a:rPr lang="en-US" dirty="0"/>
              <a:t/>
            </a:r>
            <a:br>
              <a:rPr lang="en-US" dirty="0"/>
            </a:br>
            <a:r>
              <a:rPr lang="en-US" dirty="0" smtClean="0"/>
              <a:t>Town </a:t>
            </a:r>
            <a:r>
              <a:rPr lang="en-US" dirty="0"/>
              <a:t>Of Wales:</a:t>
            </a:r>
            <a:br>
              <a:rPr lang="en-US" dirty="0"/>
            </a:br>
            <a:r>
              <a:rPr lang="ru-RU" dirty="0" smtClean="0"/>
              <a:t>     </a:t>
            </a:r>
            <a:r>
              <a:rPr lang="en-US" dirty="0" smtClean="0"/>
              <a:t>Cardiff</a:t>
            </a:r>
            <a:r>
              <a:rPr lang="en-US" dirty="0"/>
              <a:t/>
            </a:r>
            <a:br>
              <a:rPr lang="en-US" dirty="0"/>
            </a:br>
            <a:r>
              <a:rPr lang="en-US" dirty="0"/>
              <a:t/>
            </a:r>
            <a:br>
              <a:rPr lang="en-US" dirty="0"/>
            </a:br>
            <a:r>
              <a:rPr lang="ru-RU" dirty="0" smtClean="0"/>
              <a:t>                          </a:t>
            </a:r>
            <a:r>
              <a:rPr lang="en-US" dirty="0" smtClean="0"/>
              <a:t>City </a:t>
            </a:r>
            <a:r>
              <a:rPr lang="en-US" dirty="0"/>
              <a:t>Northern Ireland:</a:t>
            </a:r>
            <a:br>
              <a:rPr lang="en-US" dirty="0"/>
            </a:br>
            <a:r>
              <a:rPr lang="ru-RU" dirty="0" smtClean="0"/>
              <a:t>                                   </a:t>
            </a:r>
            <a:r>
              <a:rPr lang="en-US" dirty="0" smtClean="0"/>
              <a:t>Belfast</a:t>
            </a:r>
            <a:endParaRPr lang="ru-RU" dirty="0"/>
          </a:p>
        </p:txBody>
      </p:sp>
      <p:sp>
        <p:nvSpPr>
          <p:cNvPr id="5" name="AutoShape 2" descr="https://im2-tub-ru.yandex.net/i?id=ad3dda0566efae6899d50983d09b6836&amp;n=33&amp;h=190&amp;w=190"/>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4100" name="Picture 4" descr="https://im2-tub-ru.yandex.net/i?id=1ec3e49322e8e107f93f255513d34cd5&amp;n=33&amp;h=190&amp;w=2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583814"/>
            <a:ext cx="5400600" cy="3709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4123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ua.colibris.ua/img/gallery/68-0/britain_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54" y="1268760"/>
            <a:ext cx="9120146" cy="558924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38538" y="260648"/>
            <a:ext cx="8136904" cy="1569660"/>
          </a:xfrm>
          <a:prstGeom prst="rect">
            <a:avLst/>
          </a:prstGeom>
          <a:noFill/>
        </p:spPr>
        <p:txBody>
          <a:bodyPr wrap="square" rtlCol="0">
            <a:spAutoFit/>
          </a:bodyPr>
          <a:lstStyle/>
          <a:p>
            <a:r>
              <a:rPr lang="en-US" sz="4800" dirty="0"/>
              <a:t>Thank you for your    attention!</a:t>
            </a:r>
            <a:endParaRPr lang="ru-RU" sz="4800" dirty="0"/>
          </a:p>
          <a:p>
            <a:endParaRPr lang="ru-RU" sz="4800" dirty="0"/>
          </a:p>
        </p:txBody>
      </p:sp>
    </p:spTree>
    <p:extLst>
      <p:ext uri="{BB962C8B-B14F-4D97-AF65-F5344CB8AC3E}">
        <p14:creationId xmlns:p14="http://schemas.microsoft.com/office/powerpoint/2010/main" val="34475738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124</Words>
  <Application>Microsoft Office PowerPoint</Application>
  <PresentationFormat>Экран (4:3)</PresentationFormat>
  <Paragraphs>13</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Country profile for Britain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6</cp:revision>
  <dcterms:created xsi:type="dcterms:W3CDTF">2016-01-19T17:47:17Z</dcterms:created>
  <dcterms:modified xsi:type="dcterms:W3CDTF">2016-01-19T19:26:50Z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545985</vt:lpwstr>
  </property>
  <property fmtid="{D5CDD505-2E9C-101B-9397-08002B2CF9AE}" name="NXPowerLiteSettings" pid="3">
    <vt:lpwstr>F7000400038000</vt:lpwstr>
  </property>
  <property fmtid="{D5CDD505-2E9C-101B-9397-08002B2CF9AE}" name="NXPowerLiteVersion" pid="4">
    <vt:lpwstr>D5.1.2</vt:lpwstr>
  </property>
</Properties>
</file>