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0116-AFAD-4F5B-BDE4-94DFDEBE8BEC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2A80B24-7892-4EF2-9363-05D41001A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0116-AFAD-4F5B-BDE4-94DFDEBE8BEC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0B24-7892-4EF2-9363-05D41001A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0116-AFAD-4F5B-BDE4-94DFDEBE8BEC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0B24-7892-4EF2-9363-05D41001A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0116-AFAD-4F5B-BDE4-94DFDEBE8BEC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2A80B24-7892-4EF2-9363-05D41001A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0116-AFAD-4F5B-BDE4-94DFDEBE8BEC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0B24-7892-4EF2-9363-05D41001A3D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0116-AFAD-4F5B-BDE4-94DFDEBE8BEC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0B24-7892-4EF2-9363-05D41001A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0116-AFAD-4F5B-BDE4-94DFDEBE8BEC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2A80B24-7892-4EF2-9363-05D41001A3D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0116-AFAD-4F5B-BDE4-94DFDEBE8BEC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0B24-7892-4EF2-9363-05D41001A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0116-AFAD-4F5B-BDE4-94DFDEBE8BEC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0B24-7892-4EF2-9363-05D41001A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0116-AFAD-4F5B-BDE4-94DFDEBE8BEC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0B24-7892-4EF2-9363-05D41001A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0116-AFAD-4F5B-BDE4-94DFDEBE8BEC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80B24-7892-4EF2-9363-05D41001A3D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EF10116-AFAD-4F5B-BDE4-94DFDEBE8BEC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2A80B24-7892-4EF2-9363-05D41001A3D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b="1" dirty="0" lang="ru-RU" smtClean="0" sz="3200"/>
              <a:t>5 ласковых прозвищ на английском</a:t>
            </a:r>
            <a:endParaRPr dirty="0" lang="ru-RU" sz="3200"/>
          </a:p>
        </p:txBody>
      </p:sp>
      <p:sp>
        <p:nvSpPr>
          <p:cNvPr id="3" name="Подзаголовок 2"/>
          <p:cNvSpPr>
            <a:spLocks noGrp="1"/>
          </p:cNvSpPr>
          <p:nvPr>
            <p:ph idx="1" type="subTitle"/>
          </p:nvPr>
        </p:nvSpPr>
        <p:spPr>
          <a:xfrm>
            <a:off x="5148064" y="3886200"/>
            <a:ext cx="3691136" cy="9144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dirty="0" lang="ru-RU" smtClean="0" sz="2000"/>
              <a:t>Бодрова И.В., </a:t>
            </a:r>
          </a:p>
          <a:p>
            <a:pPr algn="r"/>
            <a:r>
              <a:rPr dirty="0" lang="ru-RU" smtClean="0" sz="2000"/>
              <a:t>учитель английского языка</a:t>
            </a:r>
          </a:p>
          <a:p>
            <a:pPr algn="r"/>
            <a:r>
              <a:rPr dirty="0" lang="ru-RU" smtClean="0" sz="2000"/>
              <a:t>МОУ </a:t>
            </a:r>
            <a:r>
              <a:rPr dirty="0" lang="ru-RU" smtClean="0" sz="2000"/>
              <a:t>«</a:t>
            </a:r>
            <a:r>
              <a:rPr dirty="0" err="1" lang="ru-RU" smtClean="0" sz="2000"/>
              <a:t>Жарковская</a:t>
            </a:r>
            <a:r>
              <a:rPr dirty="0" lang="ru-RU" smtClean="0" sz="2000"/>
              <a:t> СОШ №1»</a:t>
            </a:r>
            <a:endParaRPr dirty="0" lang="ru-RU" sz="2000"/>
          </a:p>
        </p:txBody>
      </p:sp>
      <p:pic>
        <p:nvPicPr>
          <p:cNvPr descr="D:\Мои документы\Downloads\201221411102314679.jpg" id="6146" name="Picture 2"/>
          <p:cNvPicPr>
            <a:picLocks noChangeArrowheads="1" noChangeAspect="1"/>
          </p:cNvPicPr>
          <p:nvPr/>
        </p:nvPicPr>
        <p:blipFill>
          <a:blip cstate="print" r:embed="rId2"/>
          <a:srcRect b="36" r="56"/>
          <a:stretch>
            <a:fillRect/>
          </a:stretch>
        </p:blipFill>
        <p:spPr bwMode="auto">
          <a:xfrm>
            <a:off x="3059832" y="548680"/>
            <a:ext cx="2866123" cy="36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dur="indefinite" id="1" nodeType="tmRoot" restart="never"/>
      </p:par>
    </p:tnLst>
  </p:timing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lang="en-US" smtClean="0">
                <a:solidFill>
                  <a:srgbClr val="FF0000"/>
                </a:solidFill>
              </a:rPr>
              <a:t>My </a:t>
            </a:r>
            <a:r>
              <a:rPr dirty="0" err="1" lang="ru-RU" smtClean="0">
                <a:solidFill>
                  <a:srgbClr val="FF0000"/>
                </a:solidFill>
              </a:rPr>
              <a:t>sweetheart</a:t>
            </a:r>
            <a:r>
              <a:rPr dirty="0" lang="en-US" smtClean="0">
                <a:solidFill>
                  <a:srgbClr val="FF0000"/>
                </a:solidFill>
              </a:rPr>
              <a:t>…</a:t>
            </a:r>
            <a:endParaRPr dirty="0"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4483224" cy="4525963"/>
          </a:xfrm>
        </p:spPr>
        <p:txBody>
          <a:bodyPr>
            <a:normAutofit/>
          </a:bodyPr>
          <a:lstStyle/>
          <a:p>
            <a:pPr algn="just"/>
            <a:r>
              <a:rPr dirty="0" lang="ru-RU" smtClean="0" sz="2800"/>
              <a:t>Несмотря на кажущуюся строгость, в английском языке немало ласковых и приятных слов. Хотите выйти за пределы знакомых всем </a:t>
            </a:r>
            <a:r>
              <a:rPr dirty="0" err="1" lang="ru-RU" smtClean="0" sz="2800">
                <a:solidFill>
                  <a:srgbClr val="FF0000"/>
                </a:solidFill>
              </a:rPr>
              <a:t>sweetheart</a:t>
            </a:r>
            <a:r>
              <a:rPr dirty="0" lang="ru-RU" smtClean="0" sz="2800"/>
              <a:t>, </a:t>
            </a:r>
            <a:r>
              <a:rPr dirty="0" err="1" lang="ru-RU" smtClean="0" sz="2800">
                <a:solidFill>
                  <a:srgbClr val="FF0000"/>
                </a:solidFill>
              </a:rPr>
              <a:t>dear</a:t>
            </a:r>
            <a:r>
              <a:rPr dirty="0" lang="ru-RU" smtClean="0" sz="2800"/>
              <a:t> и </a:t>
            </a:r>
            <a:r>
              <a:rPr dirty="0" err="1" lang="ru-RU" smtClean="0" sz="2800">
                <a:solidFill>
                  <a:srgbClr val="FF0000"/>
                </a:solidFill>
              </a:rPr>
              <a:t>darling</a:t>
            </a:r>
            <a:r>
              <a:rPr dirty="0" lang="ru-RU" smtClean="0" sz="2800"/>
              <a:t>?</a:t>
            </a:r>
            <a:endParaRPr dirty="0" lang="ru-RU" sz="2800"/>
          </a:p>
        </p:txBody>
      </p:sp>
      <p:pic>
        <p:nvPicPr>
          <p:cNvPr descr="D:\Мои документы\Downloads\portrety-cvety.jpg" id="7170" name="Picture 2"/>
          <p:cNvPicPr>
            <a:picLocks noChangeArrowheads="1" noChangeAspect="1"/>
          </p:cNvPicPr>
          <p:nvPr/>
        </p:nvPicPr>
        <p:blipFill>
          <a:blip cstate="print" r:embed="rId2"/>
          <a:srcRect b="18" r="54"/>
          <a:stretch>
            <a:fillRect/>
          </a:stretch>
        </p:blipFill>
        <p:spPr bwMode="auto">
          <a:xfrm>
            <a:off x="5594808" y="1916832"/>
            <a:ext cx="3225664" cy="40527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err="1" smtClean="0">
                <a:solidFill>
                  <a:srgbClr val="0070C0"/>
                </a:solidFill>
              </a:rPr>
              <a:t>Honeybunch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5059288" cy="4525963"/>
          </a:xfrm>
        </p:spPr>
        <p:txBody>
          <a:bodyPr>
            <a:normAutofit fontScale="92500"/>
          </a:bodyPr>
          <a:lstStyle/>
          <a:p>
            <a:r>
              <a:rPr lang="ru-RU" sz="2800" b="1" i="1" dirty="0" err="1" smtClean="0">
                <a:solidFill>
                  <a:srgbClr val="0070C0"/>
                </a:solidFill>
              </a:rPr>
              <a:t>Honeybunch</a:t>
            </a:r>
            <a:r>
              <a:rPr lang="ru-RU" sz="2800" dirty="0" smtClean="0"/>
              <a:t> – одно из самых ласковых слов, которое переводится как «душечка» или «миленькая». Подойдет кому-то очень-очень близкому.</a:t>
            </a:r>
          </a:p>
          <a:p>
            <a:r>
              <a:rPr lang="ru-RU" sz="2800" i="1" dirty="0" err="1" smtClean="0"/>
              <a:t>She's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a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real</a:t>
            </a:r>
            <a:r>
              <a:rPr lang="ru-RU" sz="2800" i="1" dirty="0" smtClean="0"/>
              <a:t> </a:t>
            </a:r>
            <a:r>
              <a:rPr lang="ru-RU" sz="2800" i="1" dirty="0" err="1" smtClean="0">
                <a:solidFill>
                  <a:srgbClr val="0070C0"/>
                </a:solidFill>
              </a:rPr>
              <a:t>honeybunch</a:t>
            </a:r>
            <a:r>
              <a:rPr lang="ru-RU" sz="2800" i="1" dirty="0" smtClean="0"/>
              <a:t>, I </a:t>
            </a:r>
            <a:r>
              <a:rPr lang="ru-RU" sz="2800" i="1" dirty="0" err="1" smtClean="0"/>
              <a:t>can't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even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keep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from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a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smile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when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looking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at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her</a:t>
            </a:r>
            <a:r>
              <a:rPr lang="ru-RU" sz="2800" i="1" dirty="0" smtClean="0"/>
              <a:t>.</a:t>
            </a:r>
            <a:r>
              <a:rPr lang="ru-RU" sz="2800" dirty="0" smtClean="0"/>
              <a:t> - Она такая душечка, я даже не могу не улыбаться глядя на нее.</a:t>
            </a:r>
          </a:p>
          <a:p>
            <a:endParaRPr lang="ru-RU" dirty="0"/>
          </a:p>
        </p:txBody>
      </p:sp>
      <p:pic>
        <p:nvPicPr>
          <p:cNvPr id="2052" name="Picture 4" descr="D:\Мои документы\Downloads\image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1772816"/>
            <a:ext cx="2847410" cy="3816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err="1" smtClean="0">
                <a:solidFill>
                  <a:srgbClr val="0070C0"/>
                </a:solidFill>
              </a:rPr>
              <a:t>Her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</a:rPr>
              <a:t>indoors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4987280" cy="4525963"/>
          </a:xfrm>
        </p:spPr>
        <p:txBody>
          <a:bodyPr>
            <a:normAutofit fontScale="85000" lnSpcReduction="10000"/>
          </a:bodyPr>
          <a:lstStyle/>
          <a:p>
            <a:r>
              <a:rPr lang="ru-RU" sz="2800" b="1" i="1" dirty="0" err="1" smtClean="0">
                <a:solidFill>
                  <a:srgbClr val="0070C0"/>
                </a:solidFill>
              </a:rPr>
              <a:t>Her</a:t>
            </a:r>
            <a:r>
              <a:rPr lang="ru-RU" sz="2800" b="1" i="1" dirty="0" smtClean="0">
                <a:solidFill>
                  <a:srgbClr val="0070C0"/>
                </a:solidFill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indoors</a:t>
            </a:r>
            <a:r>
              <a:rPr lang="ru-RU" sz="2800" dirty="0" smtClean="0"/>
              <a:t> – буквально эту фразу лучше не переводить, зато значение ее довольно приятное. Именно так британцы называют своих жен в компании друзей. У нас в этом случае говорят «моя половина».</a:t>
            </a:r>
          </a:p>
          <a:p>
            <a:r>
              <a:rPr lang="ru-RU" sz="2800" i="1" dirty="0" err="1" smtClean="0"/>
              <a:t>It's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our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wedding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anniversary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and</a:t>
            </a:r>
            <a:r>
              <a:rPr lang="ru-RU" sz="2800" i="1" dirty="0" smtClean="0"/>
              <a:t> I </a:t>
            </a:r>
            <a:r>
              <a:rPr lang="ru-RU" sz="2800" i="1" dirty="0" err="1" smtClean="0"/>
              <a:t>bought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diamond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earrings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for</a:t>
            </a:r>
            <a:r>
              <a:rPr lang="ru-RU" sz="2800" dirty="0" smtClean="0"/>
              <a:t> </a:t>
            </a:r>
            <a:r>
              <a:rPr lang="ru-RU" sz="2800" i="1" dirty="0" err="1" smtClean="0">
                <a:solidFill>
                  <a:srgbClr val="0070C0"/>
                </a:solidFill>
              </a:rPr>
              <a:t>her</a:t>
            </a:r>
            <a:r>
              <a:rPr lang="ru-RU" sz="2800" dirty="0" smtClean="0">
                <a:solidFill>
                  <a:srgbClr val="0070C0"/>
                </a:solidFill>
              </a:rPr>
              <a:t> </a:t>
            </a:r>
            <a:r>
              <a:rPr lang="ru-RU" sz="2800" i="1" dirty="0" err="1" smtClean="0">
                <a:solidFill>
                  <a:srgbClr val="0070C0"/>
                </a:solidFill>
              </a:rPr>
              <a:t>indoors</a:t>
            </a:r>
            <a:r>
              <a:rPr lang="ru-RU" sz="2800" i="1" dirty="0" smtClean="0"/>
              <a:t>.</a:t>
            </a:r>
            <a:r>
              <a:rPr lang="ru-RU" sz="2800" dirty="0" smtClean="0"/>
              <a:t> - Сегодня у нас годовщина свадьбы, и я купил своей половинке бриллиантовые серьги.</a:t>
            </a:r>
          </a:p>
          <a:p>
            <a:endParaRPr lang="ru-RU" dirty="0"/>
          </a:p>
        </p:txBody>
      </p:sp>
      <p:pic>
        <p:nvPicPr>
          <p:cNvPr id="1027" name="Picture 3" descr="D:\Мои документы\Downloads\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1988840"/>
            <a:ext cx="2905971" cy="39085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 i="1" lang="ru-RU" smtClean="0">
                <a:solidFill>
                  <a:srgbClr val="0070C0"/>
                </a:solidFill>
              </a:rPr>
              <a:t>Bugabear</a:t>
            </a:r>
            <a:endParaRPr dirty="0" lang="ru-RU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4483224" cy="4525963"/>
          </a:xfrm>
        </p:spPr>
        <p:txBody>
          <a:bodyPr>
            <a:normAutofit fontScale="92500" lnSpcReduction="10000"/>
          </a:bodyPr>
          <a:lstStyle/>
          <a:p>
            <a:r>
              <a:rPr b="1" dirty="0" err="1" i="1" lang="ru-RU" smtClean="0" sz="2800">
                <a:solidFill>
                  <a:srgbClr val="0070C0"/>
                </a:solidFill>
              </a:rPr>
              <a:t>Bugabear</a:t>
            </a:r>
            <a:r>
              <a:rPr dirty="0" lang="ru-RU" smtClean="0" sz="2800"/>
              <a:t> – буквально означает «медвежонок». Английские мужчины нередко называют так своих любимых.</a:t>
            </a:r>
          </a:p>
          <a:p>
            <a:r>
              <a:rPr dirty="0" i="1" lang="en-US" smtClean="0" sz="2800"/>
              <a:t>Don't be so upset, </a:t>
            </a:r>
            <a:r>
              <a:rPr dirty="0" err="1" i="1" lang="en-US" smtClean="0" sz="2800">
                <a:solidFill>
                  <a:srgbClr val="0070C0"/>
                </a:solidFill>
              </a:rPr>
              <a:t>bugabear</a:t>
            </a:r>
            <a:r>
              <a:rPr dirty="0" i="1" lang="en-US" smtClean="0" sz="2800"/>
              <a:t>. The broken car still can be fixed.</a:t>
            </a:r>
            <a:r>
              <a:rPr dirty="0" lang="en-US" smtClean="0" sz="2800"/>
              <a:t> - </a:t>
            </a:r>
            <a:r>
              <a:rPr dirty="0" lang="ru-RU" smtClean="0" sz="2800"/>
              <a:t>Не расстраивайся так</a:t>
            </a:r>
            <a:r>
              <a:rPr dirty="0" lang="en-US" smtClean="0" sz="2800"/>
              <a:t>, </a:t>
            </a:r>
            <a:r>
              <a:rPr dirty="0" lang="ru-RU" smtClean="0" sz="2800"/>
              <a:t>медвежонок</a:t>
            </a:r>
            <a:r>
              <a:rPr dirty="0" lang="en-US" smtClean="0" sz="2800"/>
              <a:t>. </a:t>
            </a:r>
            <a:r>
              <a:rPr dirty="0" lang="ru-RU" smtClean="0" sz="2800"/>
              <a:t>Разбитую машину вполне можно починить.</a:t>
            </a:r>
          </a:p>
          <a:p>
            <a:endParaRPr dirty="0" lang="ru-RU"/>
          </a:p>
        </p:txBody>
      </p:sp>
      <p:pic>
        <p:nvPicPr>
          <p:cNvPr descr="D:\Мои документы\Downloads\1925044.jpg" id="3075" name="Picture 3"/>
          <p:cNvPicPr>
            <a:picLocks noChangeArrowheads="1" noChangeAspect="1"/>
          </p:cNvPicPr>
          <p:nvPr/>
        </p:nvPicPr>
        <p:blipFill>
          <a:blip cstate="print" r:embed="rId2"/>
          <a:srcRect b="58"/>
          <a:stretch>
            <a:fillRect/>
          </a:stretch>
        </p:blipFill>
        <p:spPr bwMode="auto">
          <a:xfrm>
            <a:off x="5688124" y="1772816"/>
            <a:ext cx="3132348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 i="1" lang="ru-RU" smtClean="0">
                <a:solidFill>
                  <a:srgbClr val="0070C0"/>
                </a:solidFill>
              </a:rPr>
              <a:t>Snookums</a:t>
            </a:r>
            <a:endParaRPr dirty="0" lang="ru-RU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4771256" cy="4525963"/>
          </a:xfrm>
        </p:spPr>
        <p:txBody>
          <a:bodyPr>
            <a:normAutofit fontScale="92500" lnSpcReduction="20000"/>
          </a:bodyPr>
          <a:lstStyle/>
          <a:p>
            <a:r>
              <a:rPr b="1" dirty="0" err="1" i="1" lang="ru-RU" smtClean="0" sz="2800">
                <a:solidFill>
                  <a:srgbClr val="0070C0"/>
                </a:solidFill>
              </a:rPr>
              <a:t>Snookums</a:t>
            </a:r>
            <a:r>
              <a:rPr dirty="0" lang="ru-RU" smtClean="0" sz="2800"/>
              <a:t> – употребляется в значении “лапочка» или «</a:t>
            </a:r>
            <a:r>
              <a:rPr dirty="0" err="1" lang="ru-RU" smtClean="0" sz="2800"/>
              <a:t>лапуля</a:t>
            </a:r>
            <a:r>
              <a:rPr dirty="0" lang="ru-RU" smtClean="0" sz="2800"/>
              <a:t>». Кстати, если вы обращаетесь не к возлюбленному, оно может приобрести и саркастичный оттенок.</a:t>
            </a:r>
          </a:p>
          <a:p>
            <a:r>
              <a:rPr dirty="0" i="1" lang="en-US" smtClean="0" sz="2800"/>
              <a:t>Stop grumbling, </a:t>
            </a:r>
            <a:r>
              <a:rPr dirty="0" err="1" i="1" lang="en-US" smtClean="0" sz="2800">
                <a:solidFill>
                  <a:srgbClr val="0070C0"/>
                </a:solidFill>
              </a:rPr>
              <a:t>snookums</a:t>
            </a:r>
            <a:r>
              <a:rPr dirty="0" i="1" lang="en-US" smtClean="0" sz="2800"/>
              <a:t>. Next time, I won't be late for our date, I promise.</a:t>
            </a:r>
            <a:r>
              <a:rPr dirty="0" lang="en-US" smtClean="0" sz="2800"/>
              <a:t> - </a:t>
            </a:r>
            <a:r>
              <a:rPr dirty="0" err="1" lang="ru-RU" smtClean="0" sz="2800"/>
              <a:t>Лапуля</a:t>
            </a:r>
            <a:r>
              <a:rPr dirty="0" lang="en-US" smtClean="0" sz="2800"/>
              <a:t>, </a:t>
            </a:r>
            <a:r>
              <a:rPr dirty="0" lang="ru-RU" smtClean="0" sz="2800"/>
              <a:t>перестань ворчать</a:t>
            </a:r>
            <a:r>
              <a:rPr dirty="0" lang="en-US" smtClean="0" sz="2800"/>
              <a:t>. </a:t>
            </a:r>
            <a:r>
              <a:rPr dirty="0" lang="ru-RU" smtClean="0" sz="2800"/>
              <a:t>В следующий раз я не опоздаю на свидание, обещаю.</a:t>
            </a:r>
          </a:p>
          <a:p>
            <a:endParaRPr dirty="0" lang="ru-RU"/>
          </a:p>
        </p:txBody>
      </p:sp>
      <p:pic>
        <p:nvPicPr>
          <p:cNvPr descr="D:\Мои документы\Downloads\9d4247e683193fc07e054be21a4f9ae8.jpg" id="4098" name="Picture 2"/>
          <p:cNvPicPr>
            <a:picLocks noChangeArrowheads="1" noChangeAspect="1"/>
          </p:cNvPicPr>
          <p:nvPr/>
        </p:nvPicPr>
        <p:blipFill>
          <a:blip cstate="print" r:embed="rId2"/>
          <a:stretch>
            <a:fillRect/>
          </a:stretch>
        </p:blipFill>
        <p:spPr bwMode="auto">
          <a:xfrm>
            <a:off x="5724128" y="1844824"/>
            <a:ext cx="3024336" cy="42340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 lang="ru-RU" smtClean="0">
                <a:solidFill>
                  <a:srgbClr val="0070C0"/>
                </a:solidFill>
              </a:rPr>
              <a:t>Attaboy</a:t>
            </a:r>
            <a:r>
              <a:rPr b="1" dirty="0" lang="ru-RU" smtClean="0">
                <a:solidFill>
                  <a:srgbClr val="0070C0"/>
                </a:solidFill>
              </a:rPr>
              <a:t>, </a:t>
            </a:r>
            <a:r>
              <a:rPr b="1" dirty="0" err="1" lang="ru-RU" smtClean="0">
                <a:solidFill>
                  <a:srgbClr val="0070C0"/>
                </a:solidFill>
              </a:rPr>
              <a:t>attagirl</a:t>
            </a:r>
            <a:endParaRPr dirty="0" lang="ru-RU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4771256" cy="4525963"/>
          </a:xfrm>
        </p:spPr>
        <p:txBody>
          <a:bodyPr>
            <a:normAutofit fontScale="92500" lnSpcReduction="10000"/>
          </a:bodyPr>
          <a:lstStyle/>
          <a:p>
            <a:r>
              <a:rPr b="1" dirty="0" err="1" lang="ru-RU" smtClean="0" sz="2800">
                <a:solidFill>
                  <a:srgbClr val="0070C0"/>
                </a:solidFill>
              </a:rPr>
              <a:t>Attaboy</a:t>
            </a:r>
            <a:r>
              <a:rPr b="1" dirty="0" lang="ru-RU" smtClean="0" sz="2800">
                <a:solidFill>
                  <a:srgbClr val="0070C0"/>
                </a:solidFill>
              </a:rPr>
              <a:t>, </a:t>
            </a:r>
            <a:r>
              <a:rPr b="1" dirty="0" err="1" lang="ru-RU" smtClean="0" sz="2800">
                <a:solidFill>
                  <a:srgbClr val="0070C0"/>
                </a:solidFill>
              </a:rPr>
              <a:t>attagirl</a:t>
            </a:r>
            <a:r>
              <a:rPr dirty="0" lang="ru-RU" smtClean="0" sz="2800">
                <a:solidFill>
                  <a:srgbClr val="0070C0"/>
                </a:solidFill>
              </a:rPr>
              <a:t> </a:t>
            </a:r>
            <a:r>
              <a:rPr dirty="0" lang="ru-RU" smtClean="0" sz="2800"/>
              <a:t>– используется в значении «молодец», «</a:t>
            </a:r>
            <a:r>
              <a:rPr dirty="0" err="1" lang="ru-RU" smtClean="0" sz="2800"/>
              <a:t>умничка</a:t>
            </a:r>
            <a:r>
              <a:rPr dirty="0" lang="ru-RU" smtClean="0" sz="2800"/>
              <a:t>». Применимо как к детям, так и к взрослым.</a:t>
            </a:r>
          </a:p>
          <a:p>
            <a:r>
              <a:rPr dirty="0" err="1" i="1" lang="ru-RU" smtClean="0" sz="2800"/>
              <a:t>Have</a:t>
            </a:r>
            <a:r>
              <a:rPr dirty="0" i="1" lang="ru-RU" smtClean="0" sz="2800"/>
              <a:t> </a:t>
            </a:r>
            <a:r>
              <a:rPr dirty="0" err="1" i="1" lang="ru-RU" smtClean="0" sz="2800"/>
              <a:t>you</a:t>
            </a:r>
            <a:r>
              <a:rPr dirty="0" i="1" lang="ru-RU" smtClean="0" sz="2800"/>
              <a:t> </a:t>
            </a:r>
            <a:r>
              <a:rPr dirty="0" err="1" i="1" lang="ru-RU" smtClean="0" sz="2800"/>
              <a:t>brushed</a:t>
            </a:r>
            <a:r>
              <a:rPr dirty="0" i="1" lang="ru-RU" smtClean="0" sz="2800"/>
              <a:t> </a:t>
            </a:r>
            <a:r>
              <a:rPr dirty="0" err="1" i="1" lang="ru-RU" smtClean="0" sz="2800"/>
              <a:t>your</a:t>
            </a:r>
            <a:r>
              <a:rPr dirty="0" i="1" lang="ru-RU" smtClean="0" sz="2800"/>
              <a:t> </a:t>
            </a:r>
            <a:r>
              <a:rPr dirty="0" err="1" i="1" lang="ru-RU" smtClean="0" sz="2800"/>
              <a:t>teeth</a:t>
            </a:r>
            <a:r>
              <a:rPr dirty="0" i="1" lang="ru-RU" smtClean="0" sz="2800"/>
              <a:t> </a:t>
            </a:r>
            <a:r>
              <a:rPr dirty="0" err="1" i="1" lang="ru-RU" smtClean="0" sz="2800"/>
              <a:t>yet</a:t>
            </a:r>
            <a:r>
              <a:rPr dirty="0" i="1" lang="ru-RU" smtClean="0" sz="2800"/>
              <a:t>? </a:t>
            </a:r>
            <a:r>
              <a:rPr dirty="0" err="1" i="1" lang="en-US" smtClean="0" sz="2800">
                <a:solidFill>
                  <a:srgbClr val="0070C0"/>
                </a:solidFill>
              </a:rPr>
              <a:t>Attagirl</a:t>
            </a:r>
            <a:r>
              <a:rPr dirty="0" i="1" lang="en-US" smtClean="0" sz="2800"/>
              <a:t>! </a:t>
            </a:r>
            <a:r>
              <a:rPr dirty="0" lang="ru-RU" smtClean="0" sz="2800"/>
              <a:t>-     Ты уже почистила зубы? </a:t>
            </a:r>
            <a:r>
              <a:rPr dirty="0" err="1" lang="ru-RU" smtClean="0" sz="2800"/>
              <a:t>Умничка</a:t>
            </a:r>
            <a:r>
              <a:rPr dirty="0" lang="ru-RU" smtClean="0" sz="2800"/>
              <a:t>!</a:t>
            </a:r>
          </a:p>
          <a:p>
            <a:r>
              <a:rPr dirty="0" i="1" lang="en-US" smtClean="0" sz="2800"/>
              <a:t>Honey, did you wash the dishes?</a:t>
            </a:r>
            <a:r>
              <a:rPr dirty="0" i="1" lang="ru-RU" smtClean="0" sz="2800"/>
              <a:t> </a:t>
            </a:r>
            <a:r>
              <a:rPr dirty="0" err="1" i="1" lang="ru-RU" smtClean="0" sz="2800">
                <a:solidFill>
                  <a:srgbClr val="0070C0"/>
                </a:solidFill>
              </a:rPr>
              <a:t>Attaboy</a:t>
            </a:r>
            <a:r>
              <a:rPr dirty="0" i="1" lang="ru-RU" smtClean="0" sz="2800"/>
              <a:t>!</a:t>
            </a:r>
            <a:r>
              <a:rPr dirty="0" lang="ru-RU" smtClean="0" sz="2800"/>
              <a:t> - Дорогой, ты помыл посуду? Молодец!</a:t>
            </a:r>
          </a:p>
          <a:p>
            <a:endParaRPr dirty="0" lang="ru-RU"/>
          </a:p>
        </p:txBody>
      </p:sp>
      <p:pic>
        <p:nvPicPr>
          <p:cNvPr descr="D:\Мои документы\Downloads\5338585.jpg" id="5122" name="Picture 2"/>
          <p:cNvPicPr>
            <a:picLocks noChangeArrowheads="1" noChangeAspect="1"/>
          </p:cNvPicPr>
          <p:nvPr/>
        </p:nvPicPr>
        <p:blipFill>
          <a:blip cstate="print" r:embed="rId2"/>
          <a:stretch>
            <a:fillRect/>
          </a:stretch>
        </p:blipFill>
        <p:spPr bwMode="auto">
          <a:xfrm>
            <a:off x="5940152" y="1976163"/>
            <a:ext cx="2880320" cy="39731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443664" cy="4525963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Thank you for your attention!</a:t>
            </a:r>
            <a:endParaRPr lang="ru-RU" sz="2800" dirty="0"/>
          </a:p>
        </p:txBody>
      </p:sp>
      <p:pic>
        <p:nvPicPr>
          <p:cNvPr id="8194" name="Picture 2" descr="D:\Мои документы\Downloads\image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6311" y="2492896"/>
            <a:ext cx="4115929" cy="34802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46</TotalTime>
  <Words>69</Words>
  <Application>Microsoft Office PowerPoint</Application>
  <PresentationFormat>Экран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5 ласковых прозвищ на английском</vt:lpstr>
      <vt:lpstr>My sweetheart…</vt:lpstr>
      <vt:lpstr>Honeybunch</vt:lpstr>
      <vt:lpstr>Her indoors</vt:lpstr>
      <vt:lpstr>Bugabear</vt:lpstr>
      <vt:lpstr>Snookums</vt:lpstr>
      <vt:lpstr>Attaboy, attagirl</vt:lpstr>
      <vt:lpstr>Презентация PowerPoint</vt:lpstr>
    </vt:vector>
  </TitlesOfParts>
  <Company>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ласковых прозвищ на английском</dc:title>
  <dc:creator>Admin</dc:creator>
  <cp:lastModifiedBy>Fedor Swan</cp:lastModifiedBy>
  <cp:revision>6</cp:revision>
  <dcterms:created xsi:type="dcterms:W3CDTF">2019-03-29T10:30:34Z</dcterms:created>
  <dcterms:modified xsi:type="dcterms:W3CDTF">2020-01-25T14:05:59Z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353644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