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62" r:id="rId6"/>
    <p:sldId id="261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25.01.2020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686800" cy="4329122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</a:rPr>
              <a:t>English </a:t>
            </a:r>
            <a:r>
              <a:rPr lang="en-US" sz="6000" smtClean="0">
                <a:solidFill>
                  <a:srgbClr val="002060"/>
                </a:solidFill>
              </a:rPr>
              <a:t>is everywhere</a:t>
            </a:r>
            <a:br>
              <a:rPr lang="en-US" sz="6000" smtClean="0">
                <a:solidFill>
                  <a:srgbClr val="002060"/>
                </a:solidFill>
              </a:rPr>
            </a:b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4876" y="5286388"/>
            <a:ext cx="3682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Made by </a:t>
            </a:r>
            <a:r>
              <a:rPr lang="en-US" dirty="0" err="1" smtClean="0"/>
              <a:t>Bodrova</a:t>
            </a:r>
            <a:r>
              <a:rPr lang="en-US" dirty="0" smtClean="0"/>
              <a:t> I. </a:t>
            </a:r>
            <a:r>
              <a:rPr lang="en-US" dirty="0" smtClean="0"/>
              <a:t>, </a:t>
            </a:r>
            <a:r>
              <a:rPr lang="en-US" dirty="0" smtClean="0"/>
              <a:t>English </a:t>
            </a:r>
            <a:r>
              <a:rPr lang="en-US" dirty="0" smtClean="0"/>
              <a:t>teacher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57200"/>
            <a:ext cx="8737032" cy="4195936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>
                <a:solidFill>
                  <a:srgbClr val="002060"/>
                </a:solidFill>
              </a:rPr>
              <a:t>Thank you </a:t>
            </a:r>
            <a:br>
              <a:rPr lang="en-US" sz="7200" dirty="0" smtClean="0">
                <a:solidFill>
                  <a:srgbClr val="002060"/>
                </a:solidFill>
              </a:rPr>
            </a:br>
            <a:r>
              <a:rPr lang="en-US" sz="7200" dirty="0" smtClean="0">
                <a:solidFill>
                  <a:srgbClr val="002060"/>
                </a:solidFill>
              </a:rPr>
              <a:t>for attention!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93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0872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cs typeface="AngsanaUPC" pitchFamily="18" charset="-34"/>
              </a:rPr>
              <a:t>Цель мастер-класса:</a:t>
            </a:r>
            <a:endParaRPr lang="ru-RU" sz="4400" dirty="0">
              <a:solidFill>
                <a:srgbClr val="002060"/>
              </a:solidFill>
              <a:cs typeface="AngsanaUPC" pitchFamily="18" charset="-34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554162"/>
            <a:ext cx="830803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0070C0"/>
                </a:solidFill>
              </a:rPr>
              <a:t>Овладение умениями по распознаванию слов, вошедших в русский язык из английского языка.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0070C0"/>
                </a:solidFill>
              </a:rPr>
              <a:t>Формирование мотивации к самосовершенствованию, саморазвитию, самообучению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85728"/>
            <a:ext cx="784887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Реклама                       </a:t>
            </a:r>
            <a:r>
              <a:rPr lang="en-US" sz="2000" dirty="0" smtClean="0">
                <a:solidFill>
                  <a:srgbClr val="002060"/>
                </a:solidFill>
                <a:cs typeface="Mangal" pitchFamily="2"/>
              </a:rPr>
              <a:t>  </a:t>
            </a:r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LG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–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Goods for life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. </a:t>
            </a:r>
          </a:p>
          <a:p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                                    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   Canon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–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Can do it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! </a:t>
            </a:r>
          </a:p>
          <a:p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                                       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Nike – Just do it!</a:t>
            </a:r>
            <a:endParaRPr lang="ru-RU" sz="2000" dirty="0" smtClean="0">
              <a:solidFill>
                <a:srgbClr val="C00000"/>
              </a:solidFill>
              <a:cs typeface="Mangal" pitchFamily="2"/>
            </a:endParaRPr>
          </a:p>
          <a:p>
            <a:endParaRPr lang="ru-RU" sz="2000" dirty="0" smtClean="0">
              <a:solidFill>
                <a:srgbClr val="002060"/>
              </a:solidFill>
              <a:cs typeface="Mangal" pitchFamily="2"/>
            </a:endParaRPr>
          </a:p>
          <a:p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Программа                   </a:t>
            </a:r>
            <a:r>
              <a:rPr lang="en-US" sz="2000" dirty="0" smtClean="0">
                <a:solidFill>
                  <a:srgbClr val="002060"/>
                </a:solidFill>
                <a:cs typeface="Mangal" pitchFamily="2"/>
              </a:rPr>
              <a:t>   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«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Yesterday Live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»</a:t>
            </a:r>
            <a:endParaRPr lang="ru-RU" sz="2000" dirty="0" smtClean="0">
              <a:solidFill>
                <a:srgbClr val="002060"/>
              </a:solidFill>
              <a:cs typeface="Mangal" pitchFamily="2"/>
            </a:endParaRPr>
          </a:p>
          <a:p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передач телевидения  </a:t>
            </a:r>
            <a:r>
              <a:rPr lang="en-US" sz="2000" dirty="0" smtClean="0">
                <a:solidFill>
                  <a:srgbClr val="002060"/>
                </a:solidFill>
                <a:cs typeface="Mangal" pitchFamily="2"/>
              </a:rPr>
              <a:t>   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«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Comedy club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»</a:t>
            </a:r>
          </a:p>
          <a:p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                                     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   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«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Top gear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»</a:t>
            </a:r>
          </a:p>
          <a:p>
            <a:endParaRPr lang="ru-RU" sz="2000" dirty="0" smtClean="0">
              <a:solidFill>
                <a:srgbClr val="002060"/>
              </a:solidFill>
              <a:cs typeface="Mangal" pitchFamily="2"/>
            </a:endParaRPr>
          </a:p>
          <a:p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Общественные места   </a:t>
            </a:r>
            <a:r>
              <a:rPr lang="en-US" sz="2000" dirty="0" smtClean="0">
                <a:solidFill>
                  <a:srgbClr val="002060"/>
                </a:solidFill>
                <a:cs typeface="Mangal" pitchFamily="2"/>
              </a:rPr>
              <a:t>  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No smoking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!</a:t>
            </a:r>
          </a:p>
          <a:p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                                      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    Exit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/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Entrance</a:t>
            </a:r>
          </a:p>
          <a:p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                                             Push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/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Pull</a:t>
            </a:r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  </a:t>
            </a:r>
          </a:p>
          <a:p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                                    </a:t>
            </a:r>
          </a:p>
          <a:p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Клавиши управления    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Stop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,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Low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,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High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,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On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,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Off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,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Print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, </a:t>
            </a:r>
          </a:p>
          <a:p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                                      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  Clock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,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 Timer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, </a:t>
            </a:r>
            <a:r>
              <a:rPr lang="en-US" sz="2000" dirty="0" smtClean="0">
                <a:solidFill>
                  <a:srgbClr val="C00000"/>
                </a:solidFill>
                <a:cs typeface="Mangal" pitchFamily="2"/>
              </a:rPr>
              <a:t>Memory</a:t>
            </a:r>
            <a:endParaRPr lang="ru-RU" sz="2000" dirty="0" smtClean="0">
              <a:solidFill>
                <a:srgbClr val="C00000"/>
              </a:solidFill>
              <a:cs typeface="Mangal" pitchFamily="2"/>
            </a:endParaRPr>
          </a:p>
          <a:p>
            <a:endParaRPr lang="ru-RU" sz="2000" dirty="0" smtClean="0">
              <a:solidFill>
                <a:srgbClr val="C00000"/>
              </a:solidFill>
              <a:cs typeface="Mangal" pitchFamily="2"/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Информация на             </a:t>
            </a:r>
            <a:r>
              <a:rPr lang="en-US" sz="2000" dirty="0" smtClean="0">
                <a:solidFill>
                  <a:srgbClr val="C00000"/>
                </a:solidFill>
              </a:rPr>
              <a:t>Made in </a:t>
            </a:r>
            <a:r>
              <a:rPr lang="ru-RU" sz="2000" dirty="0" smtClean="0">
                <a:solidFill>
                  <a:srgbClr val="C00000"/>
                </a:solidFill>
              </a:rPr>
              <a:t>        </a:t>
            </a:r>
            <a:r>
              <a:rPr lang="ru-RU" sz="2000" dirty="0" smtClean="0">
                <a:solidFill>
                  <a:srgbClr val="002060"/>
                </a:solidFill>
              </a:rPr>
              <a:t>   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предметах одежды       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C00000"/>
                </a:solidFill>
              </a:rPr>
              <a:t>100% </a:t>
            </a:r>
            <a:r>
              <a:rPr lang="en-US" sz="2000" dirty="0" smtClean="0">
                <a:solidFill>
                  <a:srgbClr val="C00000"/>
                </a:solidFill>
              </a:rPr>
              <a:t>cotton</a:t>
            </a:r>
            <a:endParaRPr lang="ru-RU" sz="2000" dirty="0" smtClean="0">
              <a:solidFill>
                <a:srgbClr val="C00000"/>
              </a:solidFill>
            </a:endParaRPr>
          </a:p>
          <a:p>
            <a:r>
              <a:rPr lang="ru-RU" sz="2000" dirty="0" smtClean="0">
                <a:solidFill>
                  <a:srgbClr val="C00000"/>
                </a:solidFill>
              </a:rPr>
              <a:t>                                        </a:t>
            </a:r>
            <a:r>
              <a:rPr lang="en-US" sz="2000" dirty="0" smtClean="0">
                <a:solidFill>
                  <a:srgbClr val="C00000"/>
                </a:solidFill>
              </a:rPr>
              <a:t> Wash</a:t>
            </a:r>
            <a:r>
              <a:rPr lang="ru-RU" sz="2000" dirty="0" smtClean="0">
                <a:solidFill>
                  <a:srgbClr val="C00000"/>
                </a:solidFill>
              </a:rPr>
              <a:t> 30-40</a:t>
            </a:r>
            <a:r>
              <a:rPr lang="ru-RU" sz="2000" dirty="0" smtClean="0">
                <a:solidFill>
                  <a:srgbClr val="C00000"/>
                </a:solidFill>
                <a:cs typeface="Mangal"/>
              </a:rPr>
              <a:t>॰</a:t>
            </a:r>
            <a:r>
              <a:rPr lang="ru-RU" sz="2000" dirty="0" smtClean="0">
                <a:solidFill>
                  <a:srgbClr val="C00000"/>
                </a:solidFill>
              </a:rPr>
              <a:t>     </a:t>
            </a:r>
            <a:r>
              <a:rPr lang="ru-RU" sz="2000" dirty="0" smtClean="0">
                <a:solidFill>
                  <a:srgbClr val="C00000"/>
                </a:solidFill>
                <a:cs typeface="Mangal" pitchFamily="2"/>
              </a:rPr>
              <a:t>     </a:t>
            </a:r>
          </a:p>
          <a:p>
            <a:r>
              <a:rPr lang="ru-RU" sz="2000" dirty="0" smtClean="0">
                <a:solidFill>
                  <a:srgbClr val="002060"/>
                </a:solidFill>
                <a:cs typeface="Mangal" pitchFamily="2"/>
              </a:rPr>
              <a:t>                                        </a:t>
            </a:r>
          </a:p>
          <a:p>
            <a:r>
              <a:rPr lang="ru-RU" sz="2000" dirty="0" smtClean="0">
                <a:cs typeface="Mangal" pitchFamily="2"/>
              </a:rPr>
              <a:t>                                    </a:t>
            </a: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07514"/>
            <a:ext cx="8686800" cy="35719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Слова, заимствованные из английского языка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86800" cy="587727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sz="2800" dirty="0" err="1" smtClean="0">
                <a:solidFill>
                  <a:srgbClr val="C00000"/>
                </a:solidFill>
              </a:rPr>
              <a:t>Быт</a:t>
            </a:r>
            <a:r>
              <a:rPr lang="en-US" sz="2800" dirty="0" smtClean="0">
                <a:solidFill>
                  <a:srgbClr val="C00000"/>
                </a:solidFill>
              </a:rPr>
              <a:t>: </a:t>
            </a:r>
            <a:endParaRPr lang="ru-RU" sz="2800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  </a:t>
            </a:r>
            <a:r>
              <a:rPr lang="en-US" sz="2800" dirty="0" smtClean="0">
                <a:solidFill>
                  <a:srgbClr val="002060"/>
                </a:solidFill>
              </a:rPr>
              <a:t>mixer</a:t>
            </a:r>
            <a:r>
              <a:rPr lang="ru-RU" sz="2800" dirty="0" smtClean="0">
                <a:solidFill>
                  <a:srgbClr val="002060"/>
                </a:solidFill>
              </a:rPr>
              <a:t>,</a:t>
            </a:r>
            <a:r>
              <a:rPr lang="en-US" sz="2800" dirty="0" smtClean="0">
                <a:solidFill>
                  <a:srgbClr val="002060"/>
                </a:solidFill>
              </a:rPr>
              <a:t>shaker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toaster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jumper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second-hand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hand-made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jeans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baby</a:t>
            </a:r>
            <a:r>
              <a:rPr lang="ru-RU" sz="2800" dirty="0" smtClean="0">
                <a:solidFill>
                  <a:srgbClr val="002060"/>
                </a:solidFill>
              </a:rPr>
              <a:t>,</a:t>
            </a:r>
            <a:r>
              <a:rPr lang="en-US" sz="2800" dirty="0" smtClean="0">
                <a:solidFill>
                  <a:srgbClr val="002060"/>
                </a:solidFill>
              </a:rPr>
              <a:t>weekend</a:t>
            </a:r>
            <a:r>
              <a:rPr lang="ru-RU" sz="2800" dirty="0" smtClean="0">
                <a:solidFill>
                  <a:srgbClr val="002060"/>
                </a:solidFill>
              </a:rPr>
              <a:t>,</a:t>
            </a:r>
            <a:r>
              <a:rPr lang="en-US" sz="2800" dirty="0" smtClean="0">
                <a:solidFill>
                  <a:srgbClr val="002060"/>
                </a:solidFill>
              </a:rPr>
              <a:t>lunch.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Электроника</a:t>
            </a:r>
            <a:r>
              <a:rPr lang="ru-RU" sz="2800" dirty="0" smtClean="0">
                <a:solidFill>
                  <a:srgbClr val="002060"/>
                </a:solidFill>
              </a:rPr>
              <a:t>: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      </a:t>
            </a:r>
            <a:r>
              <a:rPr lang="de-DE" sz="2800" dirty="0" err="1" smtClean="0">
                <a:solidFill>
                  <a:srgbClr val="002060"/>
                </a:solidFill>
              </a:rPr>
              <a:t>printer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de-DE" sz="2800" dirty="0" err="1" smtClean="0">
                <a:solidFill>
                  <a:srgbClr val="002060"/>
                </a:solidFill>
              </a:rPr>
              <a:t>browser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de-DE" sz="2800" dirty="0" err="1" smtClean="0">
                <a:solidFill>
                  <a:srgbClr val="002060"/>
                </a:solidFill>
              </a:rPr>
              <a:t>scanner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de-DE" sz="2800" dirty="0" err="1" smtClean="0">
                <a:solidFill>
                  <a:srgbClr val="002060"/>
                </a:solidFill>
              </a:rPr>
              <a:t>notebook</a:t>
            </a:r>
            <a:r>
              <a:rPr lang="ru-RU" sz="2800" dirty="0" smtClean="0">
                <a:solidFill>
                  <a:srgbClr val="002060"/>
                </a:solidFill>
              </a:rPr>
              <a:t>,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de-DE" sz="2800" dirty="0" smtClean="0">
                <a:solidFill>
                  <a:srgbClr val="002060"/>
                </a:solidFill>
              </a:rPr>
              <a:t>Internet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de-DE" sz="2800" dirty="0" err="1" smtClean="0">
                <a:solidFill>
                  <a:srgbClr val="002060"/>
                </a:solidFill>
              </a:rPr>
              <a:t>computer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de-DE" sz="2800" dirty="0" err="1" smtClean="0">
                <a:solidFill>
                  <a:srgbClr val="002060"/>
                </a:solidFill>
              </a:rPr>
              <a:t>user</a:t>
            </a:r>
            <a:r>
              <a:rPr lang="de-DE" sz="2800" dirty="0" smtClean="0">
                <a:solidFill>
                  <a:srgbClr val="002060"/>
                </a:solidFill>
              </a:rPr>
              <a:t>.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en-US" sz="2800" dirty="0" err="1" smtClean="0">
                <a:solidFill>
                  <a:srgbClr val="C00000"/>
                </a:solidFill>
              </a:rPr>
              <a:t>Спорт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    diving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bowling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biker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sprinter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match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football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snowboard</a:t>
            </a:r>
            <a:r>
              <a:rPr lang="ru-RU" sz="2800" dirty="0" smtClean="0">
                <a:solidFill>
                  <a:srgbClr val="002060"/>
                </a:solidFill>
              </a:rPr>
              <a:t>,</a:t>
            </a:r>
            <a:r>
              <a:rPr lang="en-US" sz="2800" dirty="0" smtClean="0">
                <a:solidFill>
                  <a:srgbClr val="002060"/>
                </a:solidFill>
              </a:rPr>
              <a:t>skateboard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basketball.</a:t>
            </a:r>
          </a:p>
          <a:p>
            <a:pPr algn="ctr">
              <a:buNone/>
            </a:pPr>
            <a:r>
              <a:rPr lang="en-US" sz="2800" dirty="0" err="1" smtClean="0">
                <a:solidFill>
                  <a:srgbClr val="C00000"/>
                </a:solidFill>
              </a:rPr>
              <a:t>Профессии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  broker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security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provider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realtor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producer</a:t>
            </a:r>
            <a:r>
              <a:rPr lang="ru-RU" sz="2800" dirty="0" smtClean="0">
                <a:solidFill>
                  <a:srgbClr val="002060"/>
                </a:solidFill>
              </a:rPr>
              <a:t>.</a:t>
            </a:r>
            <a:endParaRPr lang="en-US" sz="2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Массовая культура: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endParaRPr lang="ru-RU" sz="2800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remake, image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poster</a:t>
            </a:r>
            <a:r>
              <a:rPr lang="ru-RU" sz="2800" dirty="0" smtClean="0">
                <a:solidFill>
                  <a:srgbClr val="002060"/>
                </a:solidFill>
              </a:rPr>
              <a:t>,</a:t>
            </a:r>
            <a:r>
              <a:rPr lang="en-US" sz="2800" dirty="0" smtClean="0">
                <a:solidFill>
                  <a:srgbClr val="002060"/>
                </a:solidFill>
              </a:rPr>
              <a:t> hit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jazz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crossword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“Green Peace”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talk-show,</a:t>
            </a:r>
          </a:p>
          <a:p>
            <a:pPr algn="ctr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meeting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present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superstar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boyfriend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fashion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smtClean="0">
                <a:solidFill>
                  <a:srgbClr val="002060"/>
                </a:solidFill>
              </a:rPr>
              <a:t>online, prime time, make-up, peeling, lifting.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052736"/>
            <a:ext cx="7560840" cy="547260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ru-RU" sz="2000" b="1" i="1" dirty="0" err="1" smtClean="0">
                <a:solidFill>
                  <a:srgbClr val="002060"/>
                </a:solidFill>
              </a:rPr>
              <a:t>sponsor</a:t>
            </a:r>
            <a:r>
              <a:rPr lang="ru-RU" sz="2000" b="1" i="1" dirty="0" smtClean="0">
                <a:solidFill>
                  <a:srgbClr val="002060"/>
                </a:solidFill>
              </a:rPr>
              <a:t> - спонсор, </a:t>
            </a:r>
          </a:p>
          <a:p>
            <a:pPr>
              <a:lnSpc>
                <a:spcPct val="120000"/>
              </a:lnSpc>
            </a:pPr>
            <a:r>
              <a:rPr lang="ru-RU" sz="2000" b="1" i="1" dirty="0" err="1" smtClean="0">
                <a:solidFill>
                  <a:srgbClr val="002060"/>
                </a:solidFill>
              </a:rPr>
              <a:t>spray</a:t>
            </a:r>
            <a:r>
              <a:rPr lang="ru-RU" sz="2000" b="1" i="1" dirty="0" smtClean="0">
                <a:solidFill>
                  <a:srgbClr val="002060"/>
                </a:solidFill>
              </a:rPr>
              <a:t> -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спрей</a:t>
            </a:r>
            <a:r>
              <a:rPr lang="ru-RU" sz="2000" b="1" i="1" dirty="0" smtClean="0">
                <a:solidFill>
                  <a:srgbClr val="002060"/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ru-RU" sz="2000" b="1" i="1" dirty="0" err="1" smtClean="0">
                <a:solidFill>
                  <a:srgbClr val="002060"/>
                </a:solidFill>
              </a:rPr>
              <a:t>digest</a:t>
            </a:r>
            <a:r>
              <a:rPr lang="ru-RU" sz="2000" b="1" i="1" dirty="0" smtClean="0">
                <a:solidFill>
                  <a:srgbClr val="002060"/>
                </a:solidFill>
              </a:rPr>
              <a:t> - дайджест, обзор прессы,</a:t>
            </a:r>
          </a:p>
          <a:p>
            <a:pPr>
              <a:lnSpc>
                <a:spcPct val="120000"/>
              </a:lnSpc>
            </a:pPr>
            <a:r>
              <a:rPr lang="ru-RU" sz="2000" b="1" i="1" dirty="0" err="1" smtClean="0">
                <a:solidFill>
                  <a:srgbClr val="002060"/>
                </a:solidFill>
              </a:rPr>
              <a:t>grant</a:t>
            </a:r>
            <a:r>
              <a:rPr lang="ru-RU" sz="2000" b="1" i="1" dirty="0" smtClean="0">
                <a:solidFill>
                  <a:srgbClr val="002060"/>
                </a:solidFill>
              </a:rPr>
              <a:t> - дарственный акт, </a:t>
            </a:r>
          </a:p>
          <a:p>
            <a:pPr>
              <a:lnSpc>
                <a:spcPct val="120000"/>
              </a:lnSpc>
            </a:pPr>
            <a:r>
              <a:rPr lang="ru-RU" sz="2000" b="1" i="1" dirty="0" smtClean="0">
                <a:solidFill>
                  <a:srgbClr val="002060"/>
                </a:solidFill>
              </a:rPr>
              <a:t>брокер –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broker</a:t>
            </a:r>
            <a:r>
              <a:rPr lang="ru-RU" sz="2000" b="1" i="1" dirty="0" smtClean="0">
                <a:solidFill>
                  <a:srgbClr val="002060"/>
                </a:solidFill>
              </a:rPr>
              <a:t> - посредник, комиссионер, агент, </a:t>
            </a:r>
          </a:p>
          <a:p>
            <a:pPr>
              <a:lnSpc>
                <a:spcPct val="120000"/>
              </a:lnSpc>
            </a:pPr>
            <a:r>
              <a:rPr lang="ru-RU" sz="2000" b="1" i="1" dirty="0" smtClean="0">
                <a:solidFill>
                  <a:srgbClr val="002060"/>
                </a:solidFill>
              </a:rPr>
              <a:t>ваучер </a:t>
            </a:r>
            <a:r>
              <a:rPr lang="en-US" sz="2000" b="1" i="1" dirty="0" smtClean="0">
                <a:solidFill>
                  <a:srgbClr val="002060"/>
                </a:solidFill>
              </a:rPr>
              <a:t> -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voucher</a:t>
            </a:r>
            <a:r>
              <a:rPr lang="ru-RU" sz="2000" b="1" i="1" dirty="0" smtClean="0">
                <a:solidFill>
                  <a:srgbClr val="002060"/>
                </a:solidFill>
              </a:rPr>
              <a:t> ( бумага, выдаваемая взамен денег ), </a:t>
            </a:r>
          </a:p>
          <a:p>
            <a:pPr>
              <a:lnSpc>
                <a:spcPct val="120000"/>
              </a:lnSpc>
            </a:pPr>
            <a:r>
              <a:rPr lang="ru-RU" sz="2000" b="1" i="1" dirty="0" smtClean="0">
                <a:solidFill>
                  <a:srgbClr val="002060"/>
                </a:solidFill>
              </a:rPr>
              <a:t>дилер-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dealer</a:t>
            </a:r>
            <a:r>
              <a:rPr lang="ru-RU" sz="2000" b="1" i="1" dirty="0" smtClean="0">
                <a:solidFill>
                  <a:srgbClr val="002060"/>
                </a:solidFill>
              </a:rPr>
              <a:t>- биржевик, делец, коммерсант, торговец;</a:t>
            </a:r>
          </a:p>
          <a:p>
            <a:pPr>
              <a:lnSpc>
                <a:spcPct val="120000"/>
              </a:lnSpc>
            </a:pPr>
            <a:r>
              <a:rPr lang="ru-RU" sz="2000" b="1" i="1" dirty="0" smtClean="0">
                <a:solidFill>
                  <a:srgbClr val="002060"/>
                </a:solidFill>
              </a:rPr>
              <a:t>дистрибьютор-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distributor</a:t>
            </a:r>
            <a:r>
              <a:rPr lang="ru-RU" sz="2000" b="1" i="1" dirty="0" smtClean="0">
                <a:solidFill>
                  <a:srgbClr val="002060"/>
                </a:solidFill>
              </a:rPr>
              <a:t>- дистрибутор (дистрибьютор), распространитель, агент по продаже; </a:t>
            </a:r>
          </a:p>
          <a:p>
            <a:pPr>
              <a:lnSpc>
                <a:spcPct val="120000"/>
              </a:lnSpc>
            </a:pPr>
            <a:r>
              <a:rPr lang="ru-RU" sz="2000" b="1" i="1" dirty="0" smtClean="0">
                <a:solidFill>
                  <a:srgbClr val="002060"/>
                </a:solidFill>
              </a:rPr>
              <a:t>маркетинг-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marketing</a:t>
            </a:r>
            <a:r>
              <a:rPr lang="ru-RU" sz="2000" b="1" i="1" dirty="0" smtClean="0">
                <a:solidFill>
                  <a:srgbClr val="002060"/>
                </a:solidFill>
              </a:rPr>
              <a:t>- торговля, продажа, сбыт; </a:t>
            </a:r>
          </a:p>
          <a:p>
            <a:pPr>
              <a:lnSpc>
                <a:spcPct val="120000"/>
              </a:lnSpc>
            </a:pPr>
            <a:r>
              <a:rPr lang="ru-RU" sz="2000" b="1" i="1" dirty="0" smtClean="0">
                <a:solidFill>
                  <a:srgbClr val="002060"/>
                </a:solidFill>
              </a:rPr>
              <a:t>инвестиция-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invest</a:t>
            </a:r>
            <a:r>
              <a:rPr lang="ru-RU" sz="2000" b="1" i="1" dirty="0" smtClean="0">
                <a:solidFill>
                  <a:srgbClr val="002060"/>
                </a:solidFill>
              </a:rPr>
              <a:t>- вкладывать деньги, капитал)  </a:t>
            </a:r>
          </a:p>
          <a:p>
            <a:pPr>
              <a:lnSpc>
                <a:spcPct val="120000"/>
              </a:lnSpc>
            </a:pPr>
            <a:r>
              <a:rPr lang="ru-RU" sz="2000" b="1" i="1" dirty="0" err="1" smtClean="0">
                <a:solidFill>
                  <a:srgbClr val="002060"/>
                </a:solidFill>
              </a:rPr>
              <a:t>sandwich</a:t>
            </a:r>
            <a:r>
              <a:rPr lang="ru-RU" sz="2000" b="1" i="1" dirty="0" smtClean="0">
                <a:solidFill>
                  <a:srgbClr val="002060"/>
                </a:solidFill>
              </a:rPr>
              <a:t> – бутерброд с начинкой между двумя ломтиками хлеба, </a:t>
            </a:r>
          </a:p>
          <a:p>
            <a:pPr>
              <a:lnSpc>
                <a:spcPct val="120000"/>
              </a:lnSpc>
            </a:pPr>
            <a:r>
              <a:rPr lang="ru-RU" sz="2000" b="1" i="1" dirty="0" err="1" smtClean="0">
                <a:solidFill>
                  <a:srgbClr val="002060"/>
                </a:solidFill>
              </a:rPr>
              <a:t>ringtone</a:t>
            </a:r>
            <a:r>
              <a:rPr lang="ru-RU" sz="2000" b="1" i="1" dirty="0" smtClean="0">
                <a:solidFill>
                  <a:srgbClr val="002060"/>
                </a:solidFill>
              </a:rPr>
              <a:t> (ring-звонить,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tone</a:t>
            </a:r>
            <a:r>
              <a:rPr lang="ru-RU" sz="2000" b="1" i="1" dirty="0" smtClean="0">
                <a:solidFill>
                  <a:srgbClr val="002060"/>
                </a:solidFill>
              </a:rPr>
              <a:t>- тональность, мелодия), </a:t>
            </a:r>
          </a:p>
          <a:p>
            <a:pPr>
              <a:lnSpc>
                <a:spcPct val="120000"/>
              </a:lnSpc>
            </a:pPr>
            <a:r>
              <a:rPr lang="ru-RU" sz="2000" b="1" i="1" dirty="0" err="1" smtClean="0">
                <a:solidFill>
                  <a:srgbClr val="002060"/>
                </a:solidFill>
              </a:rPr>
              <a:t>superman</a:t>
            </a:r>
            <a:r>
              <a:rPr lang="ru-RU" sz="2000" b="1" i="1" dirty="0" smtClean="0">
                <a:solidFill>
                  <a:srgbClr val="002060"/>
                </a:solidFill>
              </a:rPr>
              <a:t> (супермен) - сверхчеловек</a:t>
            </a:r>
          </a:p>
          <a:p>
            <a:pPr>
              <a:lnSpc>
                <a:spcPct val="120000"/>
              </a:lnSpc>
            </a:pPr>
            <a:endParaRPr lang="en-US" sz="2000" b="1" i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endParaRPr lang="ru-RU" sz="2000" b="1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052736"/>
            <a:ext cx="7776864" cy="5472608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Саммит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summit</a:t>
            </a:r>
            <a:r>
              <a:rPr lang="ru-RU" sz="2000" b="1" i="1" dirty="0" smtClean="0">
                <a:solidFill>
                  <a:srgbClr val="002060"/>
                </a:solidFill>
              </a:rPr>
              <a:t>) - встреча глав государств, правительств;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Инаугурация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inauguration</a:t>
            </a:r>
            <a:r>
              <a:rPr lang="ru-RU" sz="2000" b="1" i="1" dirty="0" smtClean="0">
                <a:solidFill>
                  <a:srgbClr val="002060"/>
                </a:solidFill>
              </a:rPr>
              <a:t>) торжественная процедура вступления в должность главы государства;</a:t>
            </a:r>
            <a:endParaRPr lang="en-US" sz="2000" b="1" i="1" dirty="0" smtClean="0">
              <a:solidFill>
                <a:srgbClr val="002060"/>
              </a:solidFill>
            </a:endParaRP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спикер–(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speaker</a:t>
            </a:r>
            <a:r>
              <a:rPr lang="ru-RU" sz="2000" b="1" i="1" dirty="0" smtClean="0">
                <a:solidFill>
                  <a:srgbClr val="002060"/>
                </a:solidFill>
              </a:rPr>
              <a:t>) - оратор, спикер в парламенте;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лидер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leader</a:t>
            </a:r>
            <a:r>
              <a:rPr lang="ru-RU" sz="2000" b="1" i="1" dirty="0" smtClean="0">
                <a:solidFill>
                  <a:srgbClr val="002060"/>
                </a:solidFill>
              </a:rPr>
              <a:t>) – партийный лидер, вождь, руководитель;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сериал –(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serial</a:t>
            </a:r>
            <a:r>
              <a:rPr lang="ru-RU" sz="2000" b="1" i="1" dirty="0" smtClean="0">
                <a:solidFill>
                  <a:srgbClr val="002060"/>
                </a:solidFill>
              </a:rPr>
              <a:t>)- многосерийный фильм;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миксер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mixer</a:t>
            </a:r>
            <a:r>
              <a:rPr lang="ru-RU" sz="2000" b="1" i="1" dirty="0" smtClean="0">
                <a:solidFill>
                  <a:srgbClr val="002060"/>
                </a:solidFill>
              </a:rPr>
              <a:t>) – бытовой прибор для смешивания, сбивания чего–либо;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калькулятор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calculator</a:t>
            </a:r>
            <a:r>
              <a:rPr lang="ru-RU" sz="2000" b="1" i="1" dirty="0" smtClean="0">
                <a:solidFill>
                  <a:srgbClr val="002060"/>
                </a:solidFill>
              </a:rPr>
              <a:t>) - прибор для автоматических вычислений;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чип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chip</a:t>
            </a:r>
            <a:r>
              <a:rPr lang="ru-RU" sz="2000" b="1" i="1" dirty="0" smtClean="0">
                <a:solidFill>
                  <a:srgbClr val="002060"/>
                </a:solidFill>
              </a:rPr>
              <a:t>) – микросхема; </a:t>
            </a:r>
            <a:endParaRPr lang="en-US" sz="2000" b="1" i="1" dirty="0" smtClean="0">
              <a:solidFill>
                <a:srgbClr val="002060"/>
              </a:solidFill>
            </a:endParaRP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бартер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barter</a:t>
            </a:r>
            <a:r>
              <a:rPr lang="ru-RU" sz="2000" b="1" i="1" dirty="0" smtClean="0">
                <a:solidFill>
                  <a:srgbClr val="002060"/>
                </a:solidFill>
              </a:rPr>
              <a:t>) - товарный  обмен без участия денег;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бестселлер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bestseller</a:t>
            </a:r>
            <a:r>
              <a:rPr lang="ru-RU" sz="2000" b="1" i="1" dirty="0" smtClean="0">
                <a:solidFill>
                  <a:srgbClr val="002060"/>
                </a:solidFill>
              </a:rPr>
              <a:t>) – книга, изданная массовым тиражом и пользующаяся большим спросом;    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джинсы – (</a:t>
            </a:r>
            <a:r>
              <a:rPr lang="ru-RU" sz="2000" b="1" i="1" dirty="0" err="1" smtClean="0">
                <a:solidFill>
                  <a:srgbClr val="002060"/>
                </a:solidFill>
              </a:rPr>
              <a:t>jeans</a:t>
            </a:r>
            <a:r>
              <a:rPr lang="ru-RU" sz="2000" b="1" i="1" dirty="0" smtClean="0">
                <a:solidFill>
                  <a:srgbClr val="002060"/>
                </a:solidFill>
              </a:rPr>
              <a:t>) – особого покроя брюки из специальной плотной ткани.</a:t>
            </a:r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08720"/>
          </a:xfrm>
        </p:spPr>
        <p:txBody>
          <a:bodyPr>
            <a:noAutofit/>
          </a:bodyPr>
          <a:lstStyle/>
          <a:p>
            <a:pPr algn="ctr"/>
            <a:r>
              <a:rPr lang="ru-RU" i="1" dirty="0" smtClean="0">
                <a:solidFill>
                  <a:srgbClr val="C00000"/>
                </a:solidFill>
              </a:rPr>
              <a:t>Признаки англицизмов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1052736"/>
            <a:ext cx="6507832" cy="5590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Parlia</a:t>
            </a:r>
            <a:r>
              <a:rPr lang="en-US" sz="2400" b="1" u="sng" dirty="0" smtClean="0">
                <a:solidFill>
                  <a:srgbClr val="002060"/>
                </a:solidFill>
              </a:rPr>
              <a:t>ment </a:t>
            </a:r>
            <a:r>
              <a:rPr lang="en-US" sz="2400" b="1" dirty="0" smtClean="0">
                <a:solidFill>
                  <a:srgbClr val="002060"/>
                </a:solidFill>
              </a:rPr>
              <a:t>- </a:t>
            </a:r>
            <a:r>
              <a:rPr lang="ru-RU" sz="2400" b="1" dirty="0" smtClean="0">
                <a:solidFill>
                  <a:srgbClr val="002060"/>
                </a:solidFill>
              </a:rPr>
              <a:t>парла</a:t>
            </a:r>
            <a:r>
              <a:rPr lang="ru-RU" sz="2400" b="1" u="sng" dirty="0" smtClean="0">
                <a:solidFill>
                  <a:srgbClr val="002060"/>
                </a:solidFill>
              </a:rPr>
              <a:t>мент</a:t>
            </a:r>
            <a:endParaRPr lang="en-US" sz="2400" b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Depart</a:t>
            </a:r>
            <a:r>
              <a:rPr lang="en-US" sz="2400" b="1" u="sng" dirty="0" smtClean="0">
                <a:solidFill>
                  <a:srgbClr val="002060"/>
                </a:solidFill>
              </a:rPr>
              <a:t>ment</a:t>
            </a:r>
            <a:r>
              <a:rPr lang="ru-RU" sz="2400" b="1" u="sng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– департа</a:t>
            </a:r>
            <a:r>
              <a:rPr lang="ru-RU" sz="2400" b="1" u="sng" dirty="0" smtClean="0">
                <a:solidFill>
                  <a:srgbClr val="002060"/>
                </a:solidFill>
              </a:rPr>
              <a:t>мент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Brows</a:t>
            </a:r>
            <a:r>
              <a:rPr lang="en-US" sz="2400" b="1" u="sng" dirty="0" smtClean="0">
                <a:solidFill>
                  <a:srgbClr val="002060"/>
                </a:solidFill>
              </a:rPr>
              <a:t>er </a:t>
            </a:r>
            <a:r>
              <a:rPr lang="en-US" sz="2400" b="1" dirty="0" smtClean="0">
                <a:solidFill>
                  <a:srgbClr val="002060"/>
                </a:solidFill>
              </a:rPr>
              <a:t>–  </a:t>
            </a:r>
            <a:r>
              <a:rPr lang="ru-RU" sz="2400" b="1" dirty="0" smtClean="0">
                <a:solidFill>
                  <a:srgbClr val="002060"/>
                </a:solidFill>
              </a:rPr>
              <a:t>брауз</a:t>
            </a:r>
            <a:r>
              <a:rPr lang="ru-RU" sz="2400" b="1" u="sng" dirty="0" smtClean="0">
                <a:solidFill>
                  <a:srgbClr val="002060"/>
                </a:solidFill>
              </a:rPr>
              <a:t>ер</a:t>
            </a:r>
            <a:endParaRPr lang="en-US" sz="2400" b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Print</a:t>
            </a:r>
            <a:r>
              <a:rPr lang="en-US" sz="2400" b="1" u="sng" dirty="0" smtClean="0">
                <a:solidFill>
                  <a:srgbClr val="002060"/>
                </a:solidFill>
              </a:rPr>
              <a:t>er</a:t>
            </a:r>
            <a:r>
              <a:rPr lang="ru-RU" sz="2400" b="1" u="sng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-  принт</a:t>
            </a:r>
            <a:r>
              <a:rPr lang="ru-RU" sz="2400" b="1" u="sng" dirty="0" smtClean="0">
                <a:solidFill>
                  <a:srgbClr val="002060"/>
                </a:solidFill>
              </a:rPr>
              <a:t>ер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Surf</a:t>
            </a:r>
            <a:r>
              <a:rPr lang="en-US" sz="2400" b="1" u="sng" dirty="0" smtClean="0">
                <a:solidFill>
                  <a:srgbClr val="002060"/>
                </a:solidFill>
              </a:rPr>
              <a:t>ing </a:t>
            </a:r>
            <a:r>
              <a:rPr lang="en-US" sz="2400" b="1" dirty="0" smtClean="0">
                <a:solidFill>
                  <a:srgbClr val="002060"/>
                </a:solidFill>
              </a:rPr>
              <a:t>–  </a:t>
            </a:r>
            <a:r>
              <a:rPr lang="ru-RU" sz="2400" b="1" dirty="0" smtClean="0">
                <a:solidFill>
                  <a:srgbClr val="002060"/>
                </a:solidFill>
              </a:rPr>
              <a:t>серф</a:t>
            </a:r>
            <a:r>
              <a:rPr lang="ru-RU" sz="2400" b="1" u="sng" dirty="0" smtClean="0">
                <a:solidFill>
                  <a:srgbClr val="002060"/>
                </a:solidFill>
              </a:rPr>
              <a:t>инг</a:t>
            </a:r>
            <a:endParaRPr lang="en-US" sz="2400" b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Monitor</a:t>
            </a:r>
            <a:r>
              <a:rPr lang="en-US" sz="2400" b="1" u="sng" dirty="0" smtClean="0">
                <a:solidFill>
                  <a:srgbClr val="002060"/>
                </a:solidFill>
              </a:rPr>
              <a:t>ing </a:t>
            </a:r>
            <a:r>
              <a:rPr lang="en-US" sz="2400" b="1" dirty="0" smtClean="0">
                <a:solidFill>
                  <a:srgbClr val="002060"/>
                </a:solidFill>
              </a:rPr>
              <a:t>- </a:t>
            </a:r>
            <a:r>
              <a:rPr lang="ru-RU" sz="2400" b="1" dirty="0" smtClean="0">
                <a:solidFill>
                  <a:srgbClr val="002060"/>
                </a:solidFill>
              </a:rPr>
              <a:t> монитор</a:t>
            </a:r>
            <a:r>
              <a:rPr lang="ru-RU" sz="2400" b="1" u="sng" dirty="0" smtClean="0">
                <a:solidFill>
                  <a:srgbClr val="002060"/>
                </a:solidFill>
              </a:rPr>
              <a:t>инг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Ima</a:t>
            </a:r>
            <a:r>
              <a:rPr lang="en-US" sz="2400" b="1" u="sng" dirty="0" smtClean="0">
                <a:solidFill>
                  <a:srgbClr val="002060"/>
                </a:solidFill>
              </a:rPr>
              <a:t>g</a:t>
            </a:r>
            <a:r>
              <a:rPr lang="en-US" sz="2400" b="1" dirty="0" smtClean="0">
                <a:solidFill>
                  <a:srgbClr val="002060"/>
                </a:solidFill>
              </a:rPr>
              <a:t>e – </a:t>
            </a:r>
            <a:r>
              <a:rPr lang="ru-RU" sz="2400" b="1" dirty="0" smtClean="0">
                <a:solidFill>
                  <a:srgbClr val="002060"/>
                </a:solidFill>
              </a:rPr>
              <a:t>ими</a:t>
            </a:r>
            <a:r>
              <a:rPr lang="ru-RU" sz="2400" b="1" u="sng" dirty="0" smtClean="0">
                <a:solidFill>
                  <a:srgbClr val="002060"/>
                </a:solidFill>
              </a:rPr>
              <a:t>дж</a:t>
            </a:r>
            <a:endParaRPr lang="en-US" sz="2400" b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b="1" u="sng" dirty="0" smtClean="0">
                <a:solidFill>
                  <a:srgbClr val="002060"/>
                </a:solidFill>
              </a:rPr>
              <a:t>J</a:t>
            </a:r>
            <a:r>
              <a:rPr lang="en-US" sz="2400" b="1" dirty="0" smtClean="0">
                <a:solidFill>
                  <a:srgbClr val="002060"/>
                </a:solidFill>
              </a:rPr>
              <a:t>azz - 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u="sng" dirty="0" smtClean="0">
                <a:solidFill>
                  <a:srgbClr val="002060"/>
                </a:solidFill>
              </a:rPr>
              <a:t>дж</a:t>
            </a:r>
            <a:r>
              <a:rPr lang="ru-RU" sz="2400" b="1" dirty="0" smtClean="0">
                <a:solidFill>
                  <a:srgbClr val="002060"/>
                </a:solidFill>
              </a:rPr>
              <a:t>аз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Super</a:t>
            </a:r>
            <a:r>
              <a:rPr lang="en-US" sz="2400" b="1" u="sng" dirty="0" smtClean="0">
                <a:solidFill>
                  <a:srgbClr val="002060"/>
                </a:solidFill>
              </a:rPr>
              <a:t>man </a:t>
            </a:r>
            <a:r>
              <a:rPr lang="en-US" sz="2400" b="1" dirty="0" smtClean="0">
                <a:solidFill>
                  <a:srgbClr val="002060"/>
                </a:solidFill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</a:rPr>
              <a:t>супер</a:t>
            </a:r>
            <a:r>
              <a:rPr lang="ru-RU" sz="2400" b="1" u="sng" dirty="0" smtClean="0">
                <a:solidFill>
                  <a:srgbClr val="002060"/>
                </a:solidFill>
              </a:rPr>
              <a:t>мен</a:t>
            </a:r>
            <a:endParaRPr lang="en-US" sz="2400" b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Sports</a:t>
            </a:r>
            <a:r>
              <a:rPr lang="en-US" sz="2400" b="1" u="sng" dirty="0" smtClean="0">
                <a:solidFill>
                  <a:srgbClr val="002060"/>
                </a:solidFill>
              </a:rPr>
              <a:t>man –</a:t>
            </a:r>
            <a:r>
              <a:rPr lang="ru-RU" sz="2400" b="1" dirty="0" smtClean="0">
                <a:solidFill>
                  <a:srgbClr val="002060"/>
                </a:solidFill>
              </a:rPr>
              <a:t>спортс</a:t>
            </a:r>
            <a:r>
              <a:rPr lang="ru-RU" sz="2400" b="1" u="sng" dirty="0" smtClean="0">
                <a:solidFill>
                  <a:srgbClr val="002060"/>
                </a:solidFill>
              </a:rPr>
              <a:t>мен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Evolu</a:t>
            </a:r>
            <a:r>
              <a:rPr lang="en-US" sz="2400" b="1" u="sng" dirty="0" smtClean="0">
                <a:solidFill>
                  <a:srgbClr val="002060"/>
                </a:solidFill>
              </a:rPr>
              <a:t>tion </a:t>
            </a:r>
            <a:r>
              <a:rPr lang="en-US" sz="2400" b="1" dirty="0" smtClean="0">
                <a:solidFill>
                  <a:srgbClr val="002060"/>
                </a:solidFill>
              </a:rPr>
              <a:t>-  </a:t>
            </a:r>
            <a:r>
              <a:rPr lang="ru-RU" sz="2400" b="1" dirty="0" smtClean="0">
                <a:solidFill>
                  <a:srgbClr val="002060"/>
                </a:solidFill>
              </a:rPr>
              <a:t>эволю</a:t>
            </a:r>
            <a:r>
              <a:rPr lang="ru-RU" sz="2400" b="1" u="sng" dirty="0" smtClean="0">
                <a:solidFill>
                  <a:srgbClr val="002060"/>
                </a:solidFill>
              </a:rPr>
              <a:t>ция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Composi</a:t>
            </a:r>
            <a:r>
              <a:rPr lang="en-US" sz="2400" b="1" u="sng" dirty="0" smtClean="0">
                <a:solidFill>
                  <a:srgbClr val="002060"/>
                </a:solidFill>
              </a:rPr>
              <a:t>tion </a:t>
            </a:r>
            <a:r>
              <a:rPr lang="en-US" sz="2400" b="1" dirty="0" smtClean="0">
                <a:solidFill>
                  <a:srgbClr val="002060"/>
                </a:solidFill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</a:rPr>
              <a:t>компози</a:t>
            </a:r>
            <a:r>
              <a:rPr lang="ru-RU" sz="2400" b="1" u="sng" dirty="0" smtClean="0">
                <a:solidFill>
                  <a:srgbClr val="002060"/>
                </a:solidFill>
              </a:rPr>
              <a:t>ция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Clu</a:t>
            </a:r>
            <a:r>
              <a:rPr lang="en-US" sz="2400" b="1" u="sng" dirty="0" smtClean="0">
                <a:solidFill>
                  <a:srgbClr val="002060"/>
                </a:solidFill>
              </a:rPr>
              <a:t>tch</a:t>
            </a:r>
            <a:r>
              <a:rPr lang="en-US" sz="2400" b="1" dirty="0" smtClean="0">
                <a:solidFill>
                  <a:srgbClr val="002060"/>
                </a:solidFill>
              </a:rPr>
              <a:t> – </a:t>
            </a:r>
            <a:r>
              <a:rPr lang="ru-RU" sz="2400" b="1" dirty="0" err="1" smtClean="0">
                <a:solidFill>
                  <a:srgbClr val="002060"/>
                </a:solidFill>
              </a:rPr>
              <a:t>кла</a:t>
            </a:r>
            <a:r>
              <a:rPr lang="ru-RU" sz="2400" b="1" u="sng" dirty="0" err="1" smtClean="0">
                <a:solidFill>
                  <a:srgbClr val="002060"/>
                </a:solidFill>
              </a:rPr>
              <a:t>тч</a:t>
            </a:r>
            <a:endParaRPr lang="ru-RU" sz="2400" b="1" u="sng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800" u="sng" dirty="0" smtClean="0"/>
          </a:p>
          <a:p>
            <a:pPr>
              <a:buNone/>
            </a:pPr>
            <a:endParaRPr lang="ru-RU" sz="1800" u="sng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33265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Заимствованные слова</a:t>
            </a:r>
            <a:endParaRPr lang="ru-RU" sz="2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980728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Mixer</a:t>
            </a:r>
            <a:r>
              <a:rPr lang="en-US" sz="2000" b="1" dirty="0" smtClean="0">
                <a:latin typeface="+mj-lt"/>
              </a:rPr>
              <a:t>               </a:t>
            </a:r>
          </a:p>
        </p:txBody>
      </p:sp>
      <p:pic>
        <p:nvPicPr>
          <p:cNvPr id="6" name="Picture 4" descr="корз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00201"/>
            <a:ext cx="1584175" cy="179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корз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3221" y="4671879"/>
            <a:ext cx="1584175" cy="179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корз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34525" y="4725144"/>
            <a:ext cx="1584175" cy="179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корз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700200"/>
            <a:ext cx="1584175" cy="179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555776" y="422108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компьюте</a:t>
            </a:r>
            <a:r>
              <a:rPr lang="ru-RU" sz="2000" b="1" dirty="0" smtClean="0">
                <a:solidFill>
                  <a:srgbClr val="C00000"/>
                </a:solidFill>
              </a:rPr>
              <a:t>р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4221088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быт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044763" y="4653136"/>
            <a:ext cx="125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004048" y="4253026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культура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89944" y="4293096"/>
            <a:ext cx="121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j-lt"/>
              </a:rPr>
              <a:t>спорт</a:t>
            </a:r>
            <a:endParaRPr lang="ru-RU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3728" y="119675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Printer</a:t>
            </a:r>
            <a:endParaRPr lang="ru-RU" sz="2800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83671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Image</a:t>
            </a:r>
            <a:endParaRPr lang="ru-RU" sz="28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2160" y="98072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Toaste</a:t>
            </a:r>
            <a:r>
              <a:rPr lang="en-US" sz="2800" dirty="0" smtClean="0"/>
              <a:t>r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1115616" y="2689756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Diving</a:t>
            </a:r>
            <a:endParaRPr lang="ru-RU" sz="2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987824" y="247373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Match</a:t>
            </a:r>
            <a:endParaRPr lang="ru-RU" sz="2800" b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44753" y="2113692"/>
            <a:ext cx="1455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Jazz</a:t>
            </a:r>
            <a:endParaRPr lang="ru-RU" sz="2800" b="1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84168" y="249289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Revolution</a:t>
            </a:r>
            <a:endParaRPr lang="ru-RU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30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3 0.07769 L -0.05903 0.633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3 0.01271 L 0.02761 0.5895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711E-6 L 0.17326 0.5872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0.0148 L -0.60313 0.6376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" y="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5607E-6 L 0.66945 0.4300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46821E-6 L 0.48733 0.4973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" y="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00578E-6 L -0.00938 0.4973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21965E-6 L -0.14184 0.4929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2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5429250"/>
            <a:ext cx="1428750" cy="1428750"/>
          </a:xfrm>
          <a:prstGeom prst="rect">
            <a:avLst/>
          </a:prstGeom>
        </p:spPr>
      </p:pic>
      <p:pic>
        <p:nvPicPr>
          <p:cNvPr id="3" name="Рисунок 2" descr="i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01008"/>
            <a:ext cx="1428750" cy="1428750"/>
          </a:xfrm>
          <a:prstGeom prst="rect">
            <a:avLst/>
          </a:prstGeom>
        </p:spPr>
      </p:pic>
      <p:pic>
        <p:nvPicPr>
          <p:cNvPr id="4" name="Рисунок 3" descr="i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5429250"/>
            <a:ext cx="952500" cy="1428750"/>
          </a:xfrm>
          <a:prstGeom prst="rect">
            <a:avLst/>
          </a:prstGeom>
        </p:spPr>
      </p:pic>
      <p:pic>
        <p:nvPicPr>
          <p:cNvPr id="5" name="Рисунок 4" descr="i (4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12360" y="3501008"/>
            <a:ext cx="1114425" cy="1428750"/>
          </a:xfrm>
          <a:prstGeom prst="rect">
            <a:avLst/>
          </a:prstGeom>
        </p:spPr>
      </p:pic>
      <p:pic>
        <p:nvPicPr>
          <p:cNvPr id="6" name="Рисунок 5" descr="i (5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229200"/>
            <a:ext cx="1428750" cy="714375"/>
          </a:xfrm>
          <a:prstGeom prst="rect">
            <a:avLst/>
          </a:prstGeom>
        </p:spPr>
      </p:pic>
      <p:pic>
        <p:nvPicPr>
          <p:cNvPr id="7" name="Рисунок 6" descr="i (6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5229200"/>
            <a:ext cx="978436" cy="1120347"/>
          </a:xfrm>
          <a:prstGeom prst="rect">
            <a:avLst/>
          </a:prstGeom>
        </p:spPr>
      </p:pic>
      <p:pic>
        <p:nvPicPr>
          <p:cNvPr id="8" name="Рисунок 7" descr="i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43808" y="5429250"/>
            <a:ext cx="762000" cy="14287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95536" y="26064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Исчезновение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4868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Фея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995936" y="134076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Комета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588224" y="26064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Волна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547664" y="1196752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Газель арабская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436096" y="2132856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Максимальный множитель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131840" y="2636912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Голова и плечи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4420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92 -0.0333 L 0.12795 0.669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0" y="3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92137E-6 L -0.33073 0.3672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00" y="1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3 -0.0333 L -0.29913 0.667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3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7 -0.03885 L 0.60695 0.21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700" y="1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28 -0.04394 L 0.11892 0.5101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0" y="2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025E-6 L -0.17691 0.2442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0" y="1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39 -0.08094 L 0.05643 0.2967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224</TotalTime>
  <Words>524</Words>
  <Application>Microsoft Office PowerPoint</Application>
  <PresentationFormat>Экран (4:3)</PresentationFormat>
  <Paragraphs>110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English is everywhere </vt:lpstr>
      <vt:lpstr>Цель мастер-класса:</vt:lpstr>
      <vt:lpstr>Презентация PowerPoint</vt:lpstr>
      <vt:lpstr>Слова, заимствованные из английского языка</vt:lpstr>
      <vt:lpstr>Презентация PowerPoint</vt:lpstr>
      <vt:lpstr>Презентация PowerPoint</vt:lpstr>
      <vt:lpstr>Признаки англицизмов</vt:lpstr>
      <vt:lpstr>Презентация PowerPoint</vt:lpstr>
      <vt:lpstr>Презентация PowerPoint</vt:lpstr>
      <vt:lpstr>Thank you  for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is everywhere</dc:title>
  <dc:creator>Пользователь</dc:creator>
  <cp:lastModifiedBy>Fedor Swan</cp:lastModifiedBy>
  <cp:revision>32</cp:revision>
  <dcterms:created xsi:type="dcterms:W3CDTF">2013-02-13T15:51:14Z</dcterms:created>
  <dcterms:modified xsi:type="dcterms:W3CDTF">2020-01-25T14:08:21Z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215713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