
<file path=[Content_Types].xml><?xml version="1.0" encoding="utf-8"?>
<Types xmlns="http://schemas.openxmlformats.org/package/2006/content-types">
  <Override ContentType="application/vnd.openxmlformats-officedocument.presentationml.slide+xml" PartName="/ppt/slides/slide5.xml"/>
  <Override ContentType="application/vnd.openxmlformats-officedocument.presentationml.slide+xml" PartName="/ppt/slides/slide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Default ContentType="image/png" Extension="png"/>
  <Override ContentType="application/vnd.openxmlformats-officedocument.presentationml.slideMaster+xml" PartName="/ppt/slideMasters/slideMaster1.xml"/>
  <Override ContentType="application/vnd.openxmlformats-officedocument.presentationml.slide+xml" PartName="/ppt/slides/slide3.xml"/>
  <Override ContentType="application/vnd.openxmlformats-officedocument.presentationml.slide+xml" PartName="/ppt/slides/slide4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+xml" PartName="/ppt/slides/slide1.xml"/>
  <Override ContentType="application/vnd.openxmlformats-officedocument.presentationml.slide+xml" PartName="/ppt/slides/slide2.xml"/>
  <Override ContentType="application/vnd.openxmlformats-officedocument.theme+xml" PartName="/ppt/theme/theme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Default ContentType="image/jpeg" Extension="jpeg"/>
  <Default ContentType="application/vnd.openxmlformats-package.relationships+xml" Extension="rels"/>
  <Default ContentType="application/xml" Extension="xml"/>
  <Override ContentType="application/vnd.openxmlformats-officedocument.presentationml.presentation.main+xml" PartName="/ppt/presentation.xml"/>
  <Override ContentType="application/vnd.openxmlformats-officedocument.presentationml.slideLayout+xml" PartName="/ppt/slideLayouts/slideLayout1.xml"/>
  <Override ContentType="application/vnd.openxmlformats-officedocument.extended-properties+xml" PartName="/docProps/app.xml"/>
  <Override ContentType="application/vnd.openxmlformats-officedocument.presentationml.slide+xml" PartName="/ppt/slides/slide10.xml"/>
  <Override ContentType="application/vnd.openxmlformats-officedocument.presentationml.slide+xml" PartName="/ppt/slides/slide11.xml"/>
  <Override ContentType="application/vnd.openxmlformats-officedocument.presentationml.slide+xml" PartName="/ppt/slides/slide12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0.xml"/>
  <Override ContentType="application/vnd.openxmlformats-officedocument.presentationml.slide+xml" PartName="/ppt/slides/slide7.xml"/>
  <Override ContentType="application/vnd.openxmlformats-officedocument.presentationml.slide+xml" PartName="/ppt/slides/slide8.xml"/>
  <Override ContentType="application/vnd.openxmlformats-officedocument.presentationml.slide+xml" PartName="/ppt/slides/slide9.xml"/>
  <Override ContentType="application/vnd.openxmlformats-officedocument.presentationml.viewProps+xml" PartName="/ppt/viewProps.xml"/>
  <Override ContentType="application/vnd.openxmlformats-officedocument.presentationml.slideLayout+xml" PartName="/ppt/slideLayouts/slideLayout9.xml"/>
  <Override ContentType="application/vnd.openxmlformats-package.core-properties+xml" PartName="/docProps/core.xml"/>
  <Override ContentType="application/vnd.openxmlformats-officedocument.custom-properties+xml" PartName="/docProps/custom.xml"/>
</Types>
</file>

<file path=_rels/.rels><?xml version="1.0" encoding="UTF-8" standalone="yes" ?><Relationships xmlns="http://schemas.openxmlformats.org/package/2006/relationships"><Relationship Id="rId3" Target="docProps/core.xml" Type="http://schemas.openxmlformats.org/package/2006/relationships/metadata/core-properties"/><Relationship Id="rId2" Target="docProps/thumbnail.jpeg" Type="http://schemas.openxmlformats.org/package/2006/relationships/metadata/thumbnail"/><Relationship Id="rId1" Target="ppt/presentation.xml" Type="http://schemas.openxmlformats.org/officeDocument/2006/relationships/officeDocument"/><Relationship Id="rId4" Target="docProps/app.xml" Type="http://schemas.openxmlformats.org/officeDocument/2006/relationships/extended-properties"/><Relationship Id="rId5" Target="docProps/custom.xml" Type="http://schemas.openxmlformats.org/officeDocument/2006/relationships/custom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092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Rectangle 11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3" name="Rectangle 12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473795" y="5052545"/>
            <a:ext cx="5637010" cy="882119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2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17581" y="3132290"/>
            <a:ext cx="7175351" cy="1793167"/>
          </a:xfrm>
          <a:effectLst/>
        </p:spPr>
        <p:txBody>
          <a:bodyPr>
            <a:noAutofit/>
          </a:bodyPr>
          <a:lstStyle>
            <a:lvl1pPr marL="640080" indent="-457200" algn="l"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905000" y="731519"/>
            <a:ext cx="6400800" cy="347472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153758" y="376517"/>
            <a:ext cx="2057400" cy="5238339"/>
          </a:xfrm>
          <a:effectLst/>
        </p:spPr>
        <p:txBody>
          <a:bodyPr vert="eaVert"/>
          <a:lstStyle>
            <a:lvl1pPr algn="l"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324113" y="731519"/>
            <a:ext cx="4829287" cy="4894729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6400800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33195" y="2172648"/>
            <a:ext cx="5966666" cy="2423346"/>
          </a:xfrm>
          <a:effectLst/>
        </p:spPr>
        <p:txBody>
          <a:bodyPr anchor="b"/>
          <a:lstStyle>
            <a:lvl1pPr algn="r">
              <a:defRPr sz="4600" b="1" cap="none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022438" y="4607511"/>
            <a:ext cx="5970494" cy="835460"/>
          </a:xfrm>
        </p:spPr>
        <p:txBody>
          <a:bodyPr anchor="t"/>
          <a:lstStyle>
            <a:lvl1pPr marL="0" indent="0" algn="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9" name="Content Placeholder 8"/>
          <p:cNvSpPr>
            <a:spLocks noGrp="1"/>
          </p:cNvSpPr>
          <p:nvPr>
            <p:ph sz="quarter" idx="13"/>
          </p:nvPr>
        </p:nvSpPr>
        <p:spPr>
          <a:xfrm>
            <a:off x="1142999" y="731519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1" name="Content Placeholder 10"/>
          <p:cNvSpPr>
            <a:spLocks noGrp="1"/>
          </p:cNvSpPr>
          <p:nvPr>
            <p:ph sz="quarter" idx="14"/>
          </p:nvPr>
        </p:nvSpPr>
        <p:spPr>
          <a:xfrm>
            <a:off x="4645152" y="731520"/>
            <a:ext cx="3346704" cy="347472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6447" y="1400327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7302" y="731520"/>
            <a:ext cx="3346704" cy="639762"/>
          </a:xfrm>
        </p:spPr>
        <p:txBody>
          <a:bodyPr anchor="b">
            <a:noAutofit/>
          </a:bodyPr>
          <a:lstStyle>
            <a:lvl1pPr marL="0" indent="0" algn="ctr">
              <a:buNone/>
              <a:defRPr lang="en-US" sz="2400" b="1" i="0" kern="1200" dirty="0" smtClean="0">
                <a:gradFill>
                  <a:gsLst>
                    <a:gs pos="0">
                      <a:schemeClr val="tx1"/>
                    </a:gs>
                    <a:gs pos="40000">
                      <a:schemeClr val="tx1">
                        <a:lumMod val="75000"/>
                        <a:lumOff val="25000"/>
                      </a:schemeClr>
                    </a:gs>
                    <a:gs pos="100000">
                      <a:schemeClr val="tx2">
                        <a:alpha val="65000"/>
                      </a:schemeClr>
                    </a:gs>
                  </a:gsLst>
                  <a:lin ang="5400000" scaled="0"/>
                </a:gradFill>
                <a:effectLst/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ctr" defTabSz="914400" rtl="0" eaLnBrk="1" latinLnBrk="0" hangingPunct="1">
              <a:spcBef>
                <a:spcPct val="20000"/>
              </a:spcBef>
              <a:spcAft>
                <a:spcPts val="300"/>
              </a:spcAft>
              <a:buClr>
                <a:schemeClr val="accent6">
                  <a:lumMod val="75000"/>
                </a:schemeClr>
              </a:buClr>
              <a:buSzPct val="130000"/>
              <a:buFont typeface="Georgia" pitchFamily="18" charset="0"/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1399032"/>
            <a:ext cx="3346704" cy="2743200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095" y="2209800"/>
            <a:ext cx="3636085" cy="1258493"/>
          </a:xfrm>
          <a:effectLst/>
        </p:spPr>
        <p:txBody>
          <a:bodyPr anchor="b">
            <a:noAutofit/>
          </a:bodyPr>
          <a:lstStyle>
            <a:lvl1pPr marL="228600" indent="-228600" algn="l">
              <a:defRPr sz="2800" b="1">
                <a:effectLst/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93515" y="731520"/>
            <a:ext cx="4017085" cy="4894730"/>
          </a:xfrm>
        </p:spPr>
        <p:txBody>
          <a:bodyPr anchor="ctr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4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75765" y="3497802"/>
            <a:ext cx="3388660" cy="2139518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3866920"/>
            <a:ext cx="9144000" cy="2991080"/>
          </a:xfrm>
          <a:prstGeom prst="rect">
            <a:avLst/>
          </a:prstGeom>
          <a:gradFill>
            <a:gsLst>
              <a:gs pos="0">
                <a:schemeClr val="bg1">
                  <a:alpha val="92000"/>
                </a:schemeClr>
              </a:gs>
              <a:gs pos="37000">
                <a:schemeClr val="bg1">
                  <a:alpha val="77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0" y="0"/>
            <a:ext cx="9144000" cy="386692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90000"/>
                </a:schemeClr>
              </a:gs>
              <a:gs pos="48000">
                <a:schemeClr val="bg1">
                  <a:alpha val="63000"/>
                </a:schemeClr>
              </a:gs>
              <a:gs pos="100000">
                <a:schemeClr val="bg2">
                  <a:alpha val="80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0" y="2652311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Oval 10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4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4475175" y="1143000"/>
            <a:ext cx="4114800" cy="3127806"/>
          </a:xfrm>
          <a:prstGeom prst="roundRect">
            <a:avLst>
              <a:gd name="adj" fmla="val 4230"/>
            </a:avLst>
          </a:prstGeom>
          <a:solidFill>
            <a:schemeClr val="bg2">
              <a:lumMod val="90000"/>
            </a:schemeClr>
          </a:solidFill>
          <a:effectLst>
            <a:reflection blurRad="4350" stA="23000" endA="300" endPos="28000" dir="5400000" sy="-100000" algn="bl" rotWithShape="0"/>
          </a:effectLst>
          <a:scene3d>
            <a:camera prst="perspectiveContrastingLeftFacing" fov="1800000">
              <a:rot lat="300000" lon="2100000" rev="0"/>
            </a:camera>
            <a:lightRig rig="balanced" dir="t"/>
          </a:scene3d>
          <a:sp3d>
            <a:bevelT w="50800" h="50800"/>
          </a:sp3d>
        </p:spPr>
        <p:txBody>
          <a:bodyPr>
            <a:normAutofit/>
            <a:flatTx/>
          </a:bodyPr>
          <a:lstStyle>
            <a:lvl1pPr marL="0" indent="0" algn="ctr">
              <a:buNone/>
              <a:defRPr sz="20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77887" y="1010486"/>
            <a:ext cx="3694114" cy="2163020"/>
          </a:xfrm>
        </p:spPr>
        <p:txBody>
          <a:bodyPr anchor="b"/>
          <a:lstStyle>
            <a:lvl1pPr marL="182880" indent="-182880">
              <a:buFont typeface="Georgia" pitchFamily="18" charset="0"/>
              <a:buChar char="*"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7268" y="4464421"/>
            <a:ext cx="6383538" cy="1143000"/>
          </a:xfrm>
        </p:spPr>
        <p:txBody>
          <a:bodyPr anchor="b">
            <a:noAutofit/>
          </a:bodyPr>
          <a:lstStyle>
            <a:lvl1pPr algn="l">
              <a:defRPr sz="4600" b="1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5105400"/>
            <a:ext cx="9144000" cy="1752600"/>
          </a:xfrm>
          <a:prstGeom prst="rect">
            <a:avLst/>
          </a:prstGeom>
          <a:gradFill>
            <a:gsLst>
              <a:gs pos="0">
                <a:schemeClr val="bg1">
                  <a:alpha val="91000"/>
                </a:schemeClr>
              </a:gs>
              <a:gs pos="37000">
                <a:schemeClr val="bg1">
                  <a:alpha val="76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0" y="0"/>
            <a:ext cx="9144000" cy="51054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89000"/>
                </a:schemeClr>
              </a:gs>
              <a:gs pos="48000">
                <a:schemeClr val="bg1">
                  <a:alpha val="62000"/>
                </a:schemeClr>
              </a:gs>
              <a:gs pos="100000">
                <a:schemeClr val="bg2">
                  <a:alpha val="79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9" name="Rectangle 8"/>
          <p:cNvSpPr/>
          <p:nvPr/>
        </p:nvSpPr>
        <p:spPr>
          <a:xfrm>
            <a:off x="0" y="3768304"/>
            <a:ext cx="9144000" cy="2286000"/>
          </a:xfrm>
          <a:prstGeom prst="rect">
            <a:avLst/>
          </a:prstGeom>
          <a:gradFill flip="none" rotWithShape="1">
            <a:gsLst>
              <a:gs pos="0">
                <a:schemeClr val="bg1">
                  <a:alpha val="0"/>
                </a:schemeClr>
              </a:gs>
              <a:gs pos="29000">
                <a:schemeClr val="bg1">
                  <a:alpha val="30000"/>
                </a:schemeClr>
              </a:gs>
              <a:gs pos="45000">
                <a:schemeClr val="bg2">
                  <a:alpha val="40000"/>
                </a:schemeClr>
              </a:gs>
              <a:gs pos="55000">
                <a:schemeClr val="bg1">
                  <a:alpha val="26000"/>
                </a:schemeClr>
              </a:gs>
              <a:gs pos="65000">
                <a:schemeClr val="bg2">
                  <a:alpha val="60000"/>
                </a:schemeClr>
              </a:gs>
              <a:gs pos="100000">
                <a:schemeClr val="bg1">
                  <a:alpha val="0"/>
                </a:schemeClr>
              </a:gs>
            </a:gsLst>
            <a:lin ang="5400000" scaled="0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Oval 9"/>
          <p:cNvSpPr/>
          <p:nvPr/>
        </p:nvSpPr>
        <p:spPr>
          <a:xfrm>
            <a:off x="0" y="1600200"/>
            <a:ext cx="9144000" cy="5105400"/>
          </a:xfrm>
          <a:prstGeom prst="ellipse">
            <a:avLst/>
          </a:prstGeom>
          <a:gradFill flip="none" rotWithShape="1">
            <a:gsLst>
              <a:gs pos="0">
                <a:schemeClr val="bg1"/>
              </a:gs>
              <a:gs pos="56000">
                <a:schemeClr val="bg1">
                  <a:alpha val="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512511" cy="1143000"/>
          </a:xfrm>
          <a:prstGeom prst="rect">
            <a:avLst/>
          </a:prstGeom>
          <a:effectLst/>
        </p:spPr>
        <p:txBody>
          <a:bodyPr vert="horz" lIns="91440" tIns="45720" rIns="91440" bIns="45720" rtlCol="0" anchor="t" anchorCtr="0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732260"/>
            <a:ext cx="6400800" cy="347472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172200" y="6172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5611423D-568F-4F64-AC77-22D1BA3BCEAB}" type="datetimeFigureOut">
              <a:rPr lang="ru-RU" smtClean="0"/>
              <a:pPr/>
              <a:t>24.01.2020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57199" y="6172200"/>
            <a:ext cx="335280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810000" y="6172200"/>
            <a:ext cx="1828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 b="1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</a:lstStyle>
          <a:p>
            <a:fld id="{D3B5A5F8-D965-432E-8950-36C83FE87F8E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iming>
    <p:tnLst>
      <p:par>
        <p:cTn id="1" dur="indefinite" restart="never" nodeType="tmRoot"/>
      </p:par>
    </p:tnLst>
  </p:timing>
  <p:txStyles>
    <p:titleStyle>
      <a:lvl1pPr marL="320040" indent="-320040" algn="r" defTabSz="914400" rtl="0" eaLnBrk="1" latinLnBrk="0" hangingPunct="1">
        <a:spcBef>
          <a:spcPct val="0"/>
        </a:spcBef>
        <a:buClr>
          <a:schemeClr val="accent6">
            <a:lumMod val="75000"/>
          </a:schemeClr>
        </a:buClr>
        <a:buSzPct val="128000"/>
        <a:buFont typeface="Georgia" pitchFamily="18" charset="0"/>
        <a:buChar char="*"/>
        <a:defRPr sz="4600" b="1" i="0" kern="1200">
          <a:gradFill>
            <a:gsLst>
              <a:gs pos="0">
                <a:schemeClr val="tx1"/>
              </a:gs>
              <a:gs pos="40000">
                <a:schemeClr val="tx1">
                  <a:lumMod val="75000"/>
                  <a:lumOff val="25000"/>
                </a:schemeClr>
              </a:gs>
              <a:gs pos="100000">
                <a:schemeClr val="tx2">
                  <a:alpha val="65000"/>
                </a:schemeClr>
              </a:gs>
            </a:gsLst>
            <a:lin ang="5400000" scaled="0"/>
          </a:gradFill>
          <a:effectLst>
            <a:reflection blurRad="6350" stA="55000" endA="300" endPos="45500" dir="5400000" sy="-100000" algn="bl" rotWithShape="0"/>
          </a:effectLst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286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20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138988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1664208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196596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2286000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2587752" indent="-182880" algn="l" defTabSz="914400" rtl="0" eaLnBrk="1" latinLnBrk="0" hangingPunct="1">
        <a:spcBef>
          <a:spcPct val="20000"/>
        </a:spcBef>
        <a:spcAft>
          <a:spcPts val="300"/>
        </a:spcAft>
        <a:buClr>
          <a:schemeClr val="accent6">
            <a:lumMod val="75000"/>
          </a:schemeClr>
        </a:buClr>
        <a:buSzPct val="130000"/>
        <a:buFont typeface="Georgia" pitchFamily="18" charset="0"/>
        <a:buChar char="*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 ?><Relationships xmlns="http://schemas.openxmlformats.org/package/2006/relationships"><Relationship Id="rId2" Target="../media/image2.jpeg" Type="http://schemas.openxmlformats.org/officeDocument/2006/relationships/image"/><Relationship Id="rId1" Target="../slideLayouts/slideLayout2.xml" Type="http://schemas.openxmlformats.org/officeDocument/2006/relationships/slideLayout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644008" y="5661248"/>
            <a:ext cx="3672408" cy="576064"/>
          </a:xfrm>
        </p:spPr>
        <p:txBody>
          <a:bodyPr>
            <a:normAutofit fontScale="70000" lnSpcReduction="20000"/>
          </a:bodyPr>
          <a:lstStyle/>
          <a:p>
            <a:pPr algn="r"/>
            <a:r>
              <a:rPr lang="ru-RU" sz="2000" dirty="0" err="1" smtClean="0"/>
              <a:t>Бодрова</a:t>
            </a:r>
            <a:r>
              <a:rPr lang="ru-RU" sz="2000" dirty="0" smtClean="0"/>
              <a:t> И.В., учитель английского языка</a:t>
            </a:r>
            <a:endParaRPr lang="en-US" sz="2000" dirty="0" smtClean="0"/>
          </a:p>
          <a:p>
            <a:pPr algn="r"/>
            <a:r>
              <a:rPr lang="ru-RU" sz="2000" dirty="0" smtClean="0"/>
              <a:t>МОУ </a:t>
            </a:r>
            <a:r>
              <a:rPr lang="ru-RU" sz="2000" dirty="0" smtClean="0"/>
              <a:t>«</a:t>
            </a:r>
            <a:r>
              <a:rPr lang="ru-RU" sz="2000" dirty="0" err="1" smtClean="0"/>
              <a:t>Жарковская</a:t>
            </a:r>
            <a:r>
              <a:rPr lang="ru-RU" sz="2000" dirty="0" smtClean="0"/>
              <a:t> СОШ №1»</a:t>
            </a:r>
            <a:endParaRPr lang="ru-RU" sz="2000" dirty="0"/>
          </a:p>
        </p:txBody>
      </p:sp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836712"/>
            <a:ext cx="7772400" cy="3312368"/>
          </a:xfrm>
        </p:spPr>
        <p:txBody>
          <a:bodyPr>
            <a:normAutofit fontScale="90000"/>
          </a:bodyPr>
          <a:lstStyle/>
          <a:p>
            <a:pPr algn="ctr"/>
            <a:r>
              <a:rPr lang="ru-RU" b="1" dirty="0"/>
              <a:t>10 английских слов,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которые </a:t>
            </a:r>
            <a:r>
              <a:rPr lang="ru-RU" b="1" dirty="0"/>
              <a:t>сложно выговорить даже носителям языка. </a:t>
            </a:r>
            <a:r>
              <a:rPr lang="ru-RU" b="1" dirty="0" smtClean="0"/>
              <a:t/>
            </a:r>
            <a:br>
              <a:rPr lang="ru-RU" b="1" dirty="0" smtClean="0"/>
            </a:br>
            <a:r>
              <a:rPr lang="ru-RU" b="1" dirty="0" smtClean="0"/>
              <a:t>А </a:t>
            </a:r>
            <a:r>
              <a:rPr lang="ru-RU" b="1" dirty="0"/>
              <a:t>вам?</a:t>
            </a:r>
            <a:r>
              <a:rPr lang="ru-RU" dirty="0"/>
              <a:t/>
            </a:r>
            <a:br>
              <a:rPr lang="ru-RU" dirty="0"/>
            </a:b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403635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907704" y="3933056"/>
            <a:ext cx="6768752" cy="1143000"/>
          </a:xfrm>
        </p:spPr>
        <p:txBody>
          <a:bodyPr/>
          <a:lstStyle/>
          <a:p>
            <a:r>
              <a:rPr lang="en-US" dirty="0">
                <a:effectLst/>
              </a:rPr>
              <a:t>9. Interchangeability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496944" cy="3474720"/>
          </a:xfrm>
        </p:spPr>
        <p:txBody>
          <a:bodyPr/>
          <a:lstStyle/>
          <a:p>
            <a:r>
              <a:rPr lang="ru-RU" dirty="0"/>
              <a:t>Транскрипция</a:t>
            </a:r>
            <a:r>
              <a:rPr lang="en-US" dirty="0"/>
              <a:t>: [ </a:t>
            </a:r>
            <a:r>
              <a:rPr lang="en-US" i="1" dirty="0" err="1"/>
              <a:t>ɪntəʧeɪnʤəˈbɪlɪtɪ</a:t>
            </a:r>
            <a:r>
              <a:rPr lang="en-US" i="1" dirty="0"/>
              <a:t> </a:t>
            </a:r>
            <a:r>
              <a:rPr lang="en-US" dirty="0"/>
              <a:t>] </a:t>
            </a:r>
            <a:br>
              <a:rPr lang="en-US" dirty="0"/>
            </a:br>
            <a:r>
              <a:rPr lang="ru-RU" dirty="0"/>
              <a:t>Перевод</a:t>
            </a:r>
            <a:r>
              <a:rPr lang="en-US" dirty="0"/>
              <a:t>: </a:t>
            </a:r>
            <a:r>
              <a:rPr lang="ru-RU" dirty="0"/>
              <a:t>взаимозаменяемость</a:t>
            </a:r>
          </a:p>
          <a:p>
            <a:r>
              <a:rPr lang="en-US" dirty="0" smtClean="0"/>
              <a:t> </a:t>
            </a:r>
            <a:r>
              <a:rPr lang="en-US" dirty="0"/>
              <a:t>As a result, the child's faith in the </a:t>
            </a:r>
            <a:r>
              <a:rPr lang="en-US" b="1" dirty="0"/>
              <a:t>interchangeability </a:t>
            </a:r>
            <a:r>
              <a:rPr lang="en-US" dirty="0"/>
              <a:t>of the two forms may be shaken.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В результате, вера ребенка во </a:t>
            </a:r>
            <a:r>
              <a:rPr lang="ru-RU" b="1" dirty="0"/>
              <a:t>взаимозаменяемость</a:t>
            </a:r>
            <a:r>
              <a:rPr lang="ru-RU" dirty="0"/>
              <a:t> двух форм может быть поколеблена.</a:t>
            </a:r>
          </a:p>
        </p:txBody>
      </p:sp>
      <p:pic>
        <p:nvPicPr>
          <p:cNvPr id="9218" name="Picture 2" descr="C:\Users\И.В. Бодрова\Downloads\0GyqNYQs4Gw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07504" y="4653136"/>
            <a:ext cx="2967497" cy="210390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792920644"/>
      </p:ext>
    </p:extLst>
  </p:cSld>
  <p:clrMapOvr>
    <a:masterClrMapping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077072"/>
            <a:ext cx="6512511" cy="1438096"/>
          </a:xfrm>
        </p:spPr>
        <p:txBody>
          <a:bodyPr/>
          <a:lstStyle/>
          <a:p>
            <a:r>
              <a:rPr dirty="0" lang="ru-RU">
                <a:effectLst/>
              </a:rPr>
              <a:t>10. </a:t>
            </a:r>
            <a:r>
              <a:rPr dirty="0" err="1" lang="ru-RU">
                <a:effectLst/>
              </a:rPr>
              <a:t>Outmanoeuvre</a:t>
            </a:r>
            <a:r>
              <a:rPr dirty="0" lang="ru-RU">
                <a:effectLst/>
              </a:rPr>
              <a:t/>
            </a:r>
            <a:br>
              <a:rPr dirty="0" lang="ru-RU">
                <a:effectLst/>
              </a:rPr>
            </a:br>
            <a:endParaRPr dirty="0" lang="ru-RU"/>
          </a:p>
        </p:txBody>
      </p:sp>
      <p:sp>
        <p:nvSpPr>
          <p:cNvPr id="3" name="Объект 2"/>
          <p:cNvSpPr>
            <a:spLocks noGrp="1"/>
          </p:cNvSpPr>
          <p:nvPr>
            <p:ph idx="13" sz="quarter"/>
          </p:nvPr>
        </p:nvSpPr>
        <p:spPr>
          <a:xfrm>
            <a:off x="251520" y="731520"/>
            <a:ext cx="8712968" cy="3474720"/>
          </a:xfrm>
        </p:spPr>
        <p:txBody>
          <a:bodyPr/>
          <a:lstStyle/>
          <a:p>
            <a:r>
              <a:rPr dirty="0" lang="ru-RU"/>
              <a:t>Транскрипция</a:t>
            </a:r>
            <a:r>
              <a:rPr b="1" dirty="0" lang="ru-RU"/>
              <a:t>:</a:t>
            </a:r>
            <a:r>
              <a:rPr dirty="0" lang="ru-RU"/>
              <a:t> [ </a:t>
            </a:r>
            <a:r>
              <a:rPr dirty="0" i="1" lang="ru-RU"/>
              <a:t>ˌ</a:t>
            </a:r>
            <a:r>
              <a:rPr dirty="0" err="1" i="1" lang="ru-RU"/>
              <a:t>aʊtməˈnuːvər</a:t>
            </a:r>
            <a:r>
              <a:rPr dirty="0" i="1" lang="ru-RU"/>
              <a:t> </a:t>
            </a:r>
            <a:r>
              <a:rPr dirty="0" lang="ru-RU"/>
              <a:t>] </a:t>
            </a:r>
            <a:endParaRPr dirty="0" lang="ru-RU" smtClean="0"/>
          </a:p>
          <a:p>
            <a:r>
              <a:rPr dirty="0" lang="ru-RU" smtClean="0"/>
              <a:t>Перевод</a:t>
            </a:r>
            <a:r>
              <a:rPr dirty="0" lang="ru-RU"/>
              <a:t>: перехитрить</a:t>
            </a:r>
          </a:p>
          <a:p>
            <a:r>
              <a:rPr dirty="0" lang="ru-RU" smtClean="0"/>
              <a:t> </a:t>
            </a:r>
            <a:r>
              <a:rPr dirty="0" lang="en-US"/>
              <a:t>This woman could </a:t>
            </a:r>
            <a:r>
              <a:rPr b="1" dirty="0" err="1" lang="en-US"/>
              <a:t>outmanoeuvre</a:t>
            </a:r>
            <a:r>
              <a:rPr b="1" dirty="0" lang="en-US"/>
              <a:t> </a:t>
            </a:r>
            <a:r>
              <a:rPr dirty="0" lang="en-US"/>
              <a:t>even the Prime Minister</a:t>
            </a:r>
            <a:r>
              <a:rPr dirty="0" lang="ru-RU"/>
              <a:t>.</a:t>
            </a:r>
          </a:p>
          <a:p>
            <a:r>
              <a:rPr dirty="0" lang="ru-RU" smtClean="0"/>
              <a:t> </a:t>
            </a:r>
            <a:r>
              <a:rPr dirty="0" lang="ru-RU"/>
              <a:t>Эта женщина могла </a:t>
            </a:r>
            <a:r>
              <a:rPr b="1" dirty="0" lang="ru-RU"/>
              <a:t>перехитрить </a:t>
            </a:r>
            <a:r>
              <a:rPr dirty="0" lang="ru-RU"/>
              <a:t>самого премьер-министра.</a:t>
            </a:r>
          </a:p>
          <a:p>
            <a:endParaRPr dirty="0" lang="ru-RU"/>
          </a:p>
        </p:txBody>
      </p:sp>
      <p:pic>
        <p:nvPicPr>
          <p:cNvPr descr="C:\Users\И.В. Бодрова\Downloads\f70a10f1c5.jpg" id="4" name="Рисунок 3"/>
          <p:cNvPicPr/>
          <p:nvPr/>
        </p:nvPicPr>
        <p:blipFill rotWithShape="1">
          <a:blip cstate="print"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62" r="72"/>
          <a:stretch/>
        </p:blipFill>
        <p:spPr bwMode="auto">
          <a:xfrm>
            <a:off x="179512" y="4670499"/>
            <a:ext cx="2376264" cy="2033588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1299465423"/>
      </p:ext>
    </p:extLst>
  </p:cSld>
  <p:clrMapOvr>
    <a:masterClrMapping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043609" y="4372168"/>
            <a:ext cx="7262192" cy="1143000"/>
          </a:xfrm>
        </p:spPr>
        <p:txBody>
          <a:bodyPr/>
          <a:lstStyle/>
          <a:p>
            <a:r>
              <a:rPr dirty="0" lang="ru-RU" smtClean="0"/>
              <a:t>Спасибо за внимание!</a:t>
            </a:r>
            <a:endParaRPr dirty="0" lang="ru-RU"/>
          </a:p>
        </p:txBody>
      </p:sp>
      <p:pic>
        <p:nvPicPr>
          <p:cNvPr descr="C:\Users\И.В. Бодрова\Downloads\013.jpg" id="4" name="Объект 3"/>
          <p:cNvPicPr>
            <a:picLocks noGrp="1"/>
          </p:cNvPicPr>
          <p:nvPr>
            <p:ph idx="13" sz="quarter"/>
          </p:nvPr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 b="43"/>
          <a:stretch/>
        </p:blipFill>
        <p:spPr bwMode="auto">
          <a:xfrm>
            <a:off x="2771800" y="764704"/>
            <a:ext cx="3532371" cy="3475037"/>
          </a:xfrm>
          <a:prstGeom prst="rect">
            <a:avLst/>
          </a:prstGeom>
          <a:noFill/>
          <a:ln>
            <a:noFill/>
          </a:ln>
          <a:extLst>
            <a:ext uri="{53640926-AAD7-44D8-BBD7-CCE9431645EC}">
              <a14:shadowObscured xmlns:a14="http://schemas.microsoft.com/office/drawing/2010/main" xmlns=""/>
            </a:ext>
          </a:extLst>
        </p:spPr>
      </p:pic>
    </p:spTree>
    <p:extLst>
      <p:ext uri="{BB962C8B-B14F-4D97-AF65-F5344CB8AC3E}">
        <p14:creationId xmlns:p14="http://schemas.microsoft.com/office/powerpoint/2010/main" xmlns="" val="323598723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1. </a:t>
            </a:r>
            <a:r>
              <a:rPr lang="ru-RU" dirty="0" err="1">
                <a:effectLst/>
              </a:rPr>
              <a:t>Thunderstorm</a:t>
            </a: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1143000" y="731520"/>
            <a:ext cx="7317432" cy="3474720"/>
          </a:xfrm>
        </p:spPr>
        <p:txBody>
          <a:bodyPr/>
          <a:lstStyle/>
          <a:p>
            <a:r>
              <a:rPr lang="ru-RU" dirty="0"/>
              <a:t>Транскрипция</a:t>
            </a:r>
            <a:r>
              <a:rPr lang="ru-RU" b="1" dirty="0"/>
              <a:t>: </a:t>
            </a:r>
            <a:r>
              <a:rPr lang="ru-RU" dirty="0"/>
              <a:t>[ </a:t>
            </a:r>
            <a:r>
              <a:rPr lang="ru-RU" i="1" dirty="0"/>
              <a:t>ˈ</a:t>
            </a:r>
            <a:r>
              <a:rPr lang="ru-RU" i="1" dirty="0" err="1"/>
              <a:t>θʌndərstɔːrm</a:t>
            </a:r>
            <a:r>
              <a:rPr lang="ru-RU" i="1" dirty="0"/>
              <a:t> </a:t>
            </a:r>
            <a:r>
              <a:rPr lang="ru-RU" dirty="0" smtClean="0"/>
              <a:t>]</a:t>
            </a:r>
            <a:r>
              <a:rPr lang="ru-RU" dirty="0"/>
              <a:t/>
            </a:r>
            <a:br>
              <a:rPr lang="ru-RU" dirty="0"/>
            </a:br>
            <a:r>
              <a:rPr lang="ru-RU" dirty="0"/>
              <a:t>Перевод: гроза</a:t>
            </a:r>
          </a:p>
          <a:p>
            <a:r>
              <a:rPr lang="ru-RU" dirty="0" smtClean="0"/>
              <a:t> </a:t>
            </a:r>
            <a:r>
              <a:rPr lang="en-US" dirty="0" smtClean="0"/>
              <a:t>There </a:t>
            </a:r>
            <a:r>
              <a:rPr lang="en-US" dirty="0"/>
              <a:t>is a </a:t>
            </a:r>
            <a:r>
              <a:rPr lang="en-US" b="1" dirty="0"/>
              <a:t>thunderstorm </a:t>
            </a:r>
            <a:r>
              <a:rPr lang="en-US" dirty="0"/>
              <a:t>hanging about.</a:t>
            </a:r>
            <a:endParaRPr lang="ru-RU" dirty="0"/>
          </a:p>
          <a:p>
            <a:r>
              <a:rPr lang="ru-RU" dirty="0" smtClean="0"/>
              <a:t> Надвигается</a:t>
            </a:r>
            <a:r>
              <a:rPr lang="ru-RU" dirty="0"/>
              <a:t> </a:t>
            </a:r>
            <a:r>
              <a:rPr lang="ru-RU" b="1" dirty="0"/>
              <a:t>гроза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1026" name="Picture 2" descr="C:\Users\И.В. Бодрова\Downloads\s1200 (3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94615" y="4725144"/>
            <a:ext cx="2880320" cy="191652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182908069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883167" cy="1143000"/>
          </a:xfrm>
        </p:spPr>
        <p:txBody>
          <a:bodyPr/>
          <a:lstStyle/>
          <a:p>
            <a:r>
              <a:rPr lang="ru-RU" i="1" dirty="0">
                <a:effectLst/>
              </a:rPr>
              <a:t>2. </a:t>
            </a:r>
            <a:r>
              <a:rPr lang="ru-RU" dirty="0" err="1">
                <a:effectLst/>
              </a:rPr>
              <a:t>Invulnerability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827584" y="731520"/>
            <a:ext cx="7848872" cy="3474720"/>
          </a:xfrm>
        </p:spPr>
        <p:txBody>
          <a:bodyPr/>
          <a:lstStyle/>
          <a:p>
            <a:r>
              <a:rPr lang="ru-RU" dirty="0"/>
              <a:t>Транскрипция</a:t>
            </a:r>
            <a:r>
              <a:rPr lang="ru-RU" i="1" dirty="0"/>
              <a:t>: [ ˌ</a:t>
            </a:r>
            <a:r>
              <a:rPr lang="ru-RU" i="1" dirty="0" err="1"/>
              <a:t>ɪnˌvəlnərəˈbɪləti</a:t>
            </a:r>
            <a:r>
              <a:rPr lang="ru-RU" i="1" dirty="0"/>
              <a:t> ] </a:t>
            </a:r>
            <a:r>
              <a:rPr lang="ru-RU" dirty="0" smtClean="0"/>
              <a:t>Перевод</a:t>
            </a:r>
            <a:r>
              <a:rPr lang="ru-RU" i="1" dirty="0"/>
              <a:t>: </a:t>
            </a:r>
            <a:r>
              <a:rPr lang="ru-RU" dirty="0"/>
              <a:t>неуязвимость, непобедимый</a:t>
            </a:r>
          </a:p>
          <a:p>
            <a:r>
              <a:rPr lang="en-US" dirty="0" smtClean="0"/>
              <a:t>The </a:t>
            </a:r>
            <a:r>
              <a:rPr lang="en-US" dirty="0"/>
              <a:t>team seems </a:t>
            </a:r>
            <a:r>
              <a:rPr lang="en-US" b="1" dirty="0"/>
              <a:t>invulnerable </a:t>
            </a:r>
            <a:r>
              <a:rPr lang="en-US" dirty="0"/>
              <a:t>this season.</a:t>
            </a:r>
            <a:endParaRPr lang="ru-RU" dirty="0"/>
          </a:p>
          <a:p>
            <a:r>
              <a:rPr lang="ru-RU" dirty="0" smtClean="0"/>
              <a:t> В </a:t>
            </a:r>
            <a:r>
              <a:rPr lang="ru-RU" dirty="0"/>
              <a:t>этом сезоне команда кажется </a:t>
            </a:r>
            <a:r>
              <a:rPr lang="ru-RU" b="1" dirty="0"/>
              <a:t>непобедимой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2050" name="Picture 2" descr="C:\Users\И.В. Бодрова\Downloads\image (2)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869160"/>
            <a:ext cx="3094312" cy="17405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55586358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372168"/>
            <a:ext cx="6811159" cy="1143000"/>
          </a:xfrm>
        </p:spPr>
        <p:txBody>
          <a:bodyPr/>
          <a:lstStyle/>
          <a:p>
            <a:r>
              <a:rPr lang="ru-RU" dirty="0">
                <a:effectLst/>
              </a:rPr>
              <a:t>3. </a:t>
            </a:r>
            <a:r>
              <a:rPr lang="ru-RU" dirty="0" err="1">
                <a:effectLst/>
              </a:rPr>
              <a:t>Entrepreneurial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683568" y="731520"/>
            <a:ext cx="7920880" cy="3474720"/>
          </a:xfrm>
        </p:spPr>
        <p:txBody>
          <a:bodyPr/>
          <a:lstStyle/>
          <a:p>
            <a:r>
              <a:rPr lang="ru-RU" dirty="0"/>
              <a:t>Транскрипция: [ </a:t>
            </a:r>
            <a:r>
              <a:rPr lang="ru-RU" i="1" dirty="0"/>
              <a:t>ˌ</a:t>
            </a:r>
            <a:r>
              <a:rPr lang="ru-RU" i="1" dirty="0" err="1"/>
              <a:t>ɑːntrəprəˈnɜːriəl</a:t>
            </a:r>
            <a:r>
              <a:rPr lang="ru-RU" i="1" dirty="0"/>
              <a:t> </a:t>
            </a:r>
            <a:r>
              <a:rPr lang="ru-RU" dirty="0"/>
              <a:t>] </a:t>
            </a:r>
            <a:br>
              <a:rPr lang="ru-RU" dirty="0"/>
            </a:br>
            <a:r>
              <a:rPr lang="ru-RU" dirty="0"/>
              <a:t>Перевод: предпринимательский</a:t>
            </a:r>
          </a:p>
          <a:p>
            <a:r>
              <a:rPr lang="ru-RU" dirty="0" smtClean="0"/>
              <a:t> </a:t>
            </a:r>
            <a:r>
              <a:rPr lang="en-US" dirty="0"/>
              <a:t>Irwin has real </a:t>
            </a:r>
            <a:r>
              <a:rPr lang="en-US" b="1" dirty="0"/>
              <a:t>entrepreneurial </a:t>
            </a:r>
            <a:r>
              <a:rPr lang="en-US" dirty="0"/>
              <a:t>flair</a:t>
            </a:r>
            <a:r>
              <a:rPr lang="ru-RU" dirty="0"/>
              <a:t>.</a:t>
            </a:r>
          </a:p>
          <a:p>
            <a:r>
              <a:rPr lang="ru-RU" dirty="0" smtClean="0"/>
              <a:t> У </a:t>
            </a:r>
            <a:r>
              <a:rPr lang="ru-RU" dirty="0"/>
              <a:t>Ирвина есть </a:t>
            </a:r>
            <a:r>
              <a:rPr lang="ru-RU" dirty="0" smtClean="0"/>
              <a:t>сильная</a:t>
            </a:r>
            <a:r>
              <a:rPr lang="ru-RU" dirty="0"/>
              <a:t> </a:t>
            </a:r>
            <a:r>
              <a:rPr lang="ru-RU" b="1" dirty="0"/>
              <a:t>предпринимательская </a:t>
            </a:r>
            <a:r>
              <a:rPr lang="ru-RU" dirty="0"/>
              <a:t>жилка.</a:t>
            </a:r>
          </a:p>
          <a:p>
            <a:endParaRPr lang="ru-RU" dirty="0"/>
          </a:p>
        </p:txBody>
      </p:sp>
      <p:pic>
        <p:nvPicPr>
          <p:cNvPr id="3074" name="Picture 2" descr="C:\Users\И.В. Бодрова\Downloads\Специалист по управлению рисками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4714502"/>
            <a:ext cx="2821782" cy="193357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36199926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4. </a:t>
            </a:r>
            <a:r>
              <a:rPr lang="ru-RU" dirty="0" err="1">
                <a:effectLst/>
              </a:rPr>
              <a:t>Inconspicuous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539552" y="731520"/>
            <a:ext cx="8136904" cy="3474720"/>
          </a:xfrm>
        </p:spPr>
        <p:txBody>
          <a:bodyPr/>
          <a:lstStyle/>
          <a:p>
            <a:r>
              <a:rPr lang="ru-RU" b="1" dirty="0"/>
              <a:t>Транскрипция:</a:t>
            </a:r>
            <a:r>
              <a:rPr lang="ru-RU" dirty="0"/>
              <a:t> [ </a:t>
            </a:r>
            <a:r>
              <a:rPr lang="ru-RU" i="1" dirty="0"/>
              <a:t>ˌ</a:t>
            </a:r>
            <a:r>
              <a:rPr lang="ru-RU" i="1" dirty="0" err="1"/>
              <a:t>ɪnkənˈspɪkjuəs</a:t>
            </a:r>
            <a:r>
              <a:rPr lang="ru-RU" i="1" dirty="0"/>
              <a:t> </a:t>
            </a:r>
            <a:r>
              <a:rPr lang="ru-RU" dirty="0"/>
              <a:t>] </a:t>
            </a:r>
            <a:br>
              <a:rPr lang="ru-RU" dirty="0"/>
            </a:br>
            <a:r>
              <a:rPr lang="ru-RU" dirty="0"/>
              <a:t>Перевод: незаметный</a:t>
            </a:r>
          </a:p>
          <a:p>
            <a:r>
              <a:rPr lang="ru-RU" dirty="0" smtClean="0"/>
              <a:t> </a:t>
            </a:r>
            <a:r>
              <a:rPr lang="en-US" dirty="0" smtClean="0"/>
              <a:t>She </a:t>
            </a:r>
            <a:r>
              <a:rPr lang="en-US" dirty="0"/>
              <a:t>stood by the wall</a:t>
            </a:r>
            <a:r>
              <a:rPr lang="ru-RU" dirty="0"/>
              <a:t>, </a:t>
            </a:r>
            <a:r>
              <a:rPr lang="en-US" dirty="0"/>
              <a:t>trying to look </a:t>
            </a:r>
            <a:r>
              <a:rPr lang="en-US" b="1" dirty="0"/>
              <a:t>inconspicuous</a:t>
            </a:r>
            <a:r>
              <a:rPr lang="ru-RU" dirty="0"/>
              <a:t>.</a:t>
            </a:r>
          </a:p>
          <a:p>
            <a:r>
              <a:rPr lang="ru-RU" dirty="0" smtClean="0"/>
              <a:t> Она </a:t>
            </a:r>
            <a:r>
              <a:rPr lang="ru-RU" dirty="0"/>
              <a:t>стояла у стены, стараясь выглядеть </a:t>
            </a:r>
            <a:r>
              <a:rPr lang="ru-RU" b="1" dirty="0"/>
              <a:t>незаметной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4098" name="Picture 2" descr="C:\Users\И.В. Бодрова\Downloads\0125_2241_171c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23528" y="4509120"/>
            <a:ext cx="2723456" cy="204259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68131135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4005064"/>
            <a:ext cx="6811159" cy="1510104"/>
          </a:xfrm>
        </p:spPr>
        <p:txBody>
          <a:bodyPr/>
          <a:lstStyle/>
          <a:p>
            <a:r>
              <a:rPr lang="ru-RU" dirty="0">
                <a:effectLst/>
              </a:rPr>
              <a:t>5. </a:t>
            </a:r>
            <a:r>
              <a:rPr lang="ru-RU" dirty="0" err="1">
                <a:effectLst/>
              </a:rPr>
              <a:t>Maneuverability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>
          <a:xfrm>
            <a:off x="323528" y="731520"/>
            <a:ext cx="8352928" cy="3474720"/>
          </a:xfrm>
        </p:spPr>
        <p:txBody>
          <a:bodyPr/>
          <a:lstStyle/>
          <a:p>
            <a:r>
              <a:rPr lang="ru-RU" dirty="0"/>
              <a:t>Транскрипция: [ </a:t>
            </a:r>
            <a:r>
              <a:rPr lang="ru-RU" i="1" dirty="0" err="1"/>
              <a:t>məˌnuːvərəˈbɪləti</a:t>
            </a:r>
            <a:r>
              <a:rPr lang="ru-RU" i="1" dirty="0"/>
              <a:t> </a:t>
            </a:r>
            <a:r>
              <a:rPr lang="ru-RU" dirty="0"/>
              <a:t>] </a:t>
            </a:r>
            <a:br>
              <a:rPr lang="ru-RU" dirty="0"/>
            </a:br>
            <a:r>
              <a:rPr lang="ru-RU" dirty="0"/>
              <a:t>Перевод: маневренность</a:t>
            </a:r>
          </a:p>
          <a:p>
            <a:r>
              <a:rPr lang="ru-RU" dirty="0" smtClean="0"/>
              <a:t> </a:t>
            </a:r>
            <a:r>
              <a:rPr lang="en-US" dirty="0"/>
              <a:t>It should do wonders for your </a:t>
            </a:r>
            <a:r>
              <a:rPr lang="en-US" b="1" dirty="0"/>
              <a:t>maneuverability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Теперь ты сможешь показывать чудеса </a:t>
            </a:r>
            <a:r>
              <a:rPr lang="ru-RU" b="1" dirty="0"/>
              <a:t>маневренности</a:t>
            </a:r>
            <a:r>
              <a:rPr lang="ru-RU" dirty="0"/>
              <a:t>.</a:t>
            </a:r>
          </a:p>
        </p:txBody>
      </p:sp>
      <p:pic>
        <p:nvPicPr>
          <p:cNvPr id="5122" name="Picture 2" descr="C:\Users\И.В. Бодрова\Downloads\big-57171882ff93677d2e002503-575fe4f809085-1blvp7o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51521" y="4797152"/>
            <a:ext cx="2880320" cy="1800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65500562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6. </a:t>
            </a:r>
            <a:r>
              <a:rPr lang="ru-RU" dirty="0" err="1">
                <a:effectLst/>
              </a:rPr>
              <a:t>Circumstances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Транскрипция</a:t>
            </a:r>
            <a:r>
              <a:rPr lang="ru-RU" b="1" dirty="0"/>
              <a:t>:</a:t>
            </a:r>
            <a:r>
              <a:rPr lang="ru-RU" dirty="0"/>
              <a:t> [ </a:t>
            </a:r>
            <a:r>
              <a:rPr lang="ru-RU" i="1" dirty="0"/>
              <a:t>ˈ</a:t>
            </a:r>
            <a:r>
              <a:rPr lang="ru-RU" i="1" dirty="0" err="1"/>
              <a:t>sɝːkəmˌstænsəz</a:t>
            </a:r>
            <a:r>
              <a:rPr lang="ru-RU" i="1" dirty="0"/>
              <a:t> </a:t>
            </a:r>
            <a:r>
              <a:rPr lang="ru-RU" dirty="0"/>
              <a:t>] </a:t>
            </a:r>
            <a:br>
              <a:rPr lang="ru-RU" dirty="0"/>
            </a:br>
            <a:r>
              <a:rPr lang="ru-RU" dirty="0"/>
              <a:t>Перевод: обстоятельства</a:t>
            </a:r>
          </a:p>
          <a:p>
            <a:r>
              <a:rPr lang="ru-RU" dirty="0" smtClean="0"/>
              <a:t> </a:t>
            </a:r>
            <a:r>
              <a:rPr lang="en-US" dirty="0"/>
              <a:t>He was a victim of </a:t>
            </a:r>
            <a:r>
              <a:rPr lang="en-US" b="1" dirty="0"/>
              <a:t>circumstances</a:t>
            </a:r>
            <a:r>
              <a:rPr lang="ru-RU" dirty="0"/>
              <a:t>.</a:t>
            </a:r>
          </a:p>
          <a:p>
            <a:r>
              <a:rPr lang="ru-RU" dirty="0" smtClean="0"/>
              <a:t> </a:t>
            </a:r>
            <a:r>
              <a:rPr lang="ru-RU" dirty="0"/>
              <a:t>Он был жертвой </a:t>
            </a:r>
            <a:r>
              <a:rPr lang="ru-RU" b="1" dirty="0"/>
              <a:t>обстоятельств</a:t>
            </a:r>
            <a:endParaRPr lang="ru-RU" dirty="0"/>
          </a:p>
          <a:p>
            <a:endParaRPr lang="ru-RU" dirty="0"/>
          </a:p>
        </p:txBody>
      </p:sp>
      <p:pic>
        <p:nvPicPr>
          <p:cNvPr id="6146" name="Picture 2" descr="C:\Users\И.В. Бодрова\Downloads\Screenshot_20151017-205853-2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3" y="4699941"/>
            <a:ext cx="2592288" cy="196941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2461590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dirty="0">
                <a:effectLst/>
              </a:rPr>
              <a:t>7. </a:t>
            </a:r>
            <a:r>
              <a:rPr lang="ru-RU" dirty="0" err="1">
                <a:effectLst/>
              </a:rPr>
              <a:t>Penitentiary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Транскрипция</a:t>
            </a:r>
            <a:r>
              <a:rPr lang="ru-RU" b="1" dirty="0"/>
              <a:t>: </a:t>
            </a:r>
            <a:r>
              <a:rPr lang="ru-RU" dirty="0"/>
              <a:t>[ </a:t>
            </a:r>
            <a:r>
              <a:rPr lang="ru-RU" i="1" dirty="0"/>
              <a:t>ˌ</a:t>
            </a:r>
            <a:r>
              <a:rPr lang="ru-RU" i="1" dirty="0" err="1"/>
              <a:t>penɪˈtenʃəri</a:t>
            </a:r>
            <a:r>
              <a:rPr lang="ru-RU" i="1" dirty="0"/>
              <a:t> </a:t>
            </a:r>
            <a:r>
              <a:rPr lang="ru-RU" dirty="0"/>
              <a:t>] </a:t>
            </a:r>
            <a:br>
              <a:rPr lang="ru-RU" dirty="0"/>
            </a:br>
            <a:r>
              <a:rPr lang="ru-RU" dirty="0"/>
              <a:t>Перевод: исправительный дом (тюрьма)</a:t>
            </a:r>
          </a:p>
          <a:p>
            <a:r>
              <a:rPr lang="en-US" dirty="0" smtClean="0"/>
              <a:t> </a:t>
            </a:r>
            <a:r>
              <a:rPr lang="en-US" dirty="0"/>
              <a:t>He did a stretch in the federal </a:t>
            </a:r>
            <a:r>
              <a:rPr lang="en-US" b="1" dirty="0"/>
              <a:t>penitentiary</a:t>
            </a:r>
            <a:r>
              <a:rPr lang="en-US" dirty="0"/>
              <a:t>.</a:t>
            </a:r>
            <a:endParaRPr lang="ru-RU" dirty="0"/>
          </a:p>
          <a:p>
            <a:r>
              <a:rPr lang="ru-RU" dirty="0" smtClean="0"/>
              <a:t> </a:t>
            </a:r>
            <a:r>
              <a:rPr lang="ru-RU" dirty="0"/>
              <a:t>Он отбывал срок в федеральной </a:t>
            </a:r>
            <a:r>
              <a:rPr lang="ru-RU" b="1" dirty="0"/>
              <a:t>тюрьме</a:t>
            </a:r>
            <a:r>
              <a:rPr lang="ru-RU" dirty="0"/>
              <a:t>.</a:t>
            </a:r>
          </a:p>
          <a:p>
            <a:endParaRPr lang="ru-RU" dirty="0"/>
          </a:p>
        </p:txBody>
      </p:sp>
      <p:pic>
        <p:nvPicPr>
          <p:cNvPr id="7170" name="Picture 2" descr="C:\Users\И.В. Бодрова\Downloads\002.jp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239090"/>
            <a:ext cx="3240360" cy="243027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2071694134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3289" y="3789040"/>
            <a:ext cx="6883167" cy="1726128"/>
          </a:xfrm>
        </p:spPr>
        <p:txBody>
          <a:bodyPr/>
          <a:lstStyle/>
          <a:p>
            <a:r>
              <a:rPr lang="ru-RU" dirty="0">
                <a:effectLst/>
              </a:rPr>
              <a:t>8. </a:t>
            </a:r>
            <a:r>
              <a:rPr lang="ru-RU" dirty="0" err="1">
                <a:effectLst/>
              </a:rPr>
              <a:t>Depressurization</a:t>
            </a:r>
            <a:r>
              <a:rPr lang="ru-RU" dirty="0">
                <a:effectLst/>
              </a:rPr>
              <a:t/>
            </a:r>
            <a:br>
              <a:rPr lang="ru-RU" dirty="0">
                <a:effectLst/>
              </a:rPr>
            </a:br>
            <a:endParaRPr lang="ru-RU" dirty="0"/>
          </a:p>
        </p:txBody>
      </p:sp>
      <p:sp>
        <p:nvSpPr>
          <p:cNvPr id="3" name="Объект 2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ru-RU" dirty="0"/>
              <a:t>Транскрипция: [ </a:t>
            </a:r>
            <a:r>
              <a:rPr lang="ru-RU" i="1" dirty="0" err="1"/>
              <a:t>dɪˈpreʃəraɪzeɪʃn</a:t>
            </a:r>
            <a:r>
              <a:rPr lang="ru-RU" i="1" dirty="0"/>
              <a:t> </a:t>
            </a:r>
            <a:r>
              <a:rPr lang="ru-RU" dirty="0"/>
              <a:t>] </a:t>
            </a:r>
            <a:r>
              <a:rPr lang="ru-RU" dirty="0" smtClean="0"/>
              <a:t/>
            </a:r>
            <a:br>
              <a:rPr lang="ru-RU" dirty="0" smtClean="0"/>
            </a:br>
            <a:r>
              <a:rPr lang="ru-RU" dirty="0" smtClean="0"/>
              <a:t>Перевод</a:t>
            </a:r>
            <a:r>
              <a:rPr lang="ru-RU" dirty="0"/>
              <a:t>: разгерметизация, сброс давления</a:t>
            </a:r>
          </a:p>
          <a:p>
            <a:r>
              <a:rPr lang="en-US" dirty="0" smtClean="0"/>
              <a:t> </a:t>
            </a:r>
            <a:r>
              <a:rPr lang="en-US" dirty="0"/>
              <a:t>30 minutes for </a:t>
            </a:r>
            <a:r>
              <a:rPr lang="en-US" b="1" dirty="0"/>
              <a:t>depressurization</a:t>
            </a:r>
            <a:r>
              <a:rPr lang="en-US" dirty="0"/>
              <a:t>.</a:t>
            </a:r>
            <a:endParaRPr lang="ru-RU" dirty="0"/>
          </a:p>
          <a:p>
            <a:r>
              <a:rPr lang="en-US" dirty="0" smtClean="0"/>
              <a:t> </a:t>
            </a:r>
            <a:r>
              <a:rPr lang="en-US" dirty="0"/>
              <a:t>30 </a:t>
            </a:r>
            <a:r>
              <a:rPr lang="ru-RU" dirty="0"/>
              <a:t>минут на</a:t>
            </a:r>
            <a:r>
              <a:rPr lang="en-US" b="1" dirty="0"/>
              <a:t> </a:t>
            </a:r>
            <a:r>
              <a:rPr lang="ru-RU" b="1" dirty="0"/>
              <a:t>сброс давления</a:t>
            </a:r>
            <a:r>
              <a:rPr lang="en-US" dirty="0"/>
              <a:t>.</a:t>
            </a:r>
            <a:endParaRPr lang="ru-RU" dirty="0"/>
          </a:p>
          <a:p>
            <a:endParaRPr lang="ru-RU" dirty="0"/>
          </a:p>
        </p:txBody>
      </p:sp>
      <p:pic>
        <p:nvPicPr>
          <p:cNvPr id="8194" name="Picture 2" descr="C:\Users\И.В. Бодрова\Downloads\9.jpg"/>
          <p:cNvPicPr>
            <a:picLocks noChangeAspect="1" noChangeArrowheads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79512" y="4581128"/>
            <a:ext cx="2819466" cy="21146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xmlns="" val="3785235397"/>
      </p:ext>
    </p:extLst>
  </p:cSld>
  <p:clrMapOvr>
    <a:masterClrMapping/>
  </p:clrMapOvr>
</p:sld>
</file>

<file path=ppt/theme/theme1.xml><?xml version="1.0" encoding="utf-8"?>
<a:theme xmlns:a="http://schemas.openxmlformats.org/drawingml/2006/main" name="Воздушный поток">
  <a:themeElements>
    <a:clrScheme name="Воздушный поток">
      <a:dk1>
        <a:sysClr val="windowText" lastClr="000000"/>
      </a:dk1>
      <a:lt1>
        <a:sysClr val="window" lastClr="FFFFFF"/>
      </a:lt1>
      <a:dk2>
        <a:srgbClr val="212745"/>
      </a:dk2>
      <a:lt2>
        <a:srgbClr val="B4DCFA"/>
      </a:lt2>
      <a:accent1>
        <a:srgbClr val="4E67C8"/>
      </a:accent1>
      <a:accent2>
        <a:srgbClr val="5ECCF3"/>
      </a:accent2>
      <a:accent3>
        <a:srgbClr val="A7EA52"/>
      </a:accent3>
      <a:accent4>
        <a:srgbClr val="5DCEAF"/>
      </a:accent4>
      <a:accent5>
        <a:srgbClr val="FF8021"/>
      </a:accent5>
      <a:accent6>
        <a:srgbClr val="F14124"/>
      </a:accent6>
      <a:hlink>
        <a:srgbClr val="56C7AA"/>
      </a:hlink>
      <a:folHlink>
        <a:srgbClr val="59A8D1"/>
      </a:folHlink>
    </a:clrScheme>
    <a:fontScheme name="Воздушный поток">
      <a:majorFont>
        <a:latin typeface="Trebuchet MS"/>
        <a:ea typeface=""/>
        <a:cs typeface=""/>
        <a:font script="Jpan" typeface="HGｺﾞｼｯｸM"/>
        <a:font script="Hang" typeface="HY그래픽B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HGｺﾞｼｯｸM"/>
        <a:font script="Hang" typeface="HY그래픽M"/>
        <a:font script="Hans" typeface="方正姚体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Воздушный поток">
      <a:fillStyleLst>
        <a:solidFill>
          <a:schemeClr val="phClr"/>
        </a:solidFill>
        <a:gradFill rotWithShape="1">
          <a:gsLst>
            <a:gs pos="28000">
              <a:schemeClr val="phClr">
                <a:tint val="18000"/>
                <a:satMod val="120000"/>
                <a:lumMod val="88000"/>
              </a:schemeClr>
            </a:gs>
            <a:gs pos="100000">
              <a:schemeClr val="phClr">
                <a:tint val="40000"/>
                <a:satMod val="100000"/>
                <a:lumMod val="7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lumMod val="95000"/>
              </a:schemeClr>
            </a:gs>
            <a:gs pos="100000">
              <a:schemeClr val="phClr">
                <a:shade val="82000"/>
                <a:satMod val="125000"/>
                <a:lumMod val="74000"/>
              </a:schemeClr>
            </a:gs>
          </a:gsLst>
          <a:lin ang="54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>
              <a:shade val="75000"/>
              <a:satMod val="125000"/>
              <a:lumMod val="7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63500" dist="50800" dir="5400000" sx="98000" sy="98000" rotWithShape="0">
              <a:srgbClr val="000000">
                <a:alpha val="20000"/>
              </a:srgbClr>
            </a:outerShdw>
          </a:effectLst>
        </a:effectStyle>
        <a:effectStyle>
          <a:effectLst>
            <a:outerShdw blurRad="40005" dist="22984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alanced" dir="tr"/>
          </a:scene3d>
          <a:sp3d prstMaterial="matte">
            <a:bevelT w="19050" h="38100"/>
          </a:sp3d>
        </a:effectStyle>
        <a:effectStyle>
          <a:effectLst>
            <a:reflection blurRad="38100" stA="26000" endPos="23000" dist="25400" dir="5400000" sy="-100000" rotWithShape="0"/>
          </a:effectLst>
          <a:scene3d>
            <a:camera prst="orthographicFront">
              <a:rot lat="0" lon="0" rev="0"/>
            </a:camera>
            <a:lightRig rig="balanced" dir="tr"/>
          </a:scene3d>
          <a:sp3d contourW="14605" prstMaterial="plastic">
            <a:bevelT w="50800"/>
            <a:contourClr>
              <a:schemeClr val="phClr">
                <a:shade val="30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shade val="90000"/>
                <a:satMod val="160000"/>
                <a:lumMod val="100000"/>
              </a:schemeClr>
            </a:gs>
            <a:gs pos="60000">
              <a:schemeClr val="phClr">
                <a:tint val="95000"/>
                <a:shade val="100000"/>
                <a:satMod val="130000"/>
                <a:lumMod val="130000"/>
              </a:schemeClr>
            </a:gs>
            <a:gs pos="100000">
              <a:schemeClr val="phClr">
                <a:tint val="97000"/>
                <a:shade val="100000"/>
                <a:hueMod val="100000"/>
                <a:satMod val="140000"/>
                <a:lumMod val="80000"/>
              </a:schemeClr>
            </a:gs>
          </a:gsLst>
          <a:path path="circle">
            <a:fillToRect l="20000" t="10000" r="20000" b="60000"/>
          </a:path>
        </a:gradFill>
        <a:gradFill rotWithShape="1">
          <a:gsLst>
            <a:gs pos="0">
              <a:schemeClr val="phClr">
                <a:tint val="94000"/>
                <a:satMod val="160000"/>
                <a:lumMod val="160000"/>
              </a:schemeClr>
            </a:gs>
            <a:gs pos="42000">
              <a:schemeClr val="phClr">
                <a:tint val="94000"/>
                <a:shade val="94000"/>
                <a:satMod val="160000"/>
                <a:lumMod val="130000"/>
              </a:schemeClr>
            </a:gs>
            <a:gs pos="100000">
              <a:schemeClr val="phClr">
                <a:tint val="97000"/>
                <a:shade val="94000"/>
                <a:satMod val="180000"/>
                <a:lumMod val="84000"/>
              </a:schemeClr>
            </a:gs>
          </a:gsLst>
          <a:path path="circle">
            <a:fillToRect l="24000" t="44000" r="24000" b="12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Slipstream</Template>
  <TotalTime>48</TotalTime>
  <Words>75</Words>
  <Application>Microsoft Office PowerPoint</Application>
  <PresentationFormat>Экран (4:3)</PresentationFormat>
  <Paragraphs>45</Paragraphs>
  <Slides>12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12</vt:i4>
      </vt:variant>
    </vt:vector>
  </HeadingPairs>
  <TitlesOfParts>
    <vt:vector size="13" baseType="lpstr">
      <vt:lpstr>Воздушный поток</vt:lpstr>
      <vt:lpstr>10 английских слов,  которые сложно выговорить даже носителям языка.  А вам? </vt:lpstr>
      <vt:lpstr>1. Thunderstorm</vt:lpstr>
      <vt:lpstr>2. Invulnerability </vt:lpstr>
      <vt:lpstr>3. Entrepreneurial </vt:lpstr>
      <vt:lpstr>4. Inconspicuous </vt:lpstr>
      <vt:lpstr>5. Maneuverability </vt:lpstr>
      <vt:lpstr>6. Circumstances </vt:lpstr>
      <vt:lpstr>7. Penitentiary </vt:lpstr>
      <vt:lpstr>8. Depressurization </vt:lpstr>
      <vt:lpstr>9. Interchangeability </vt:lpstr>
      <vt:lpstr>10. Outmanoeuvre </vt:lpstr>
      <vt:lpstr>Спасибо за внимание!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10 английских слов,  которые сложно выговорить даже носителям языка.  А вам?</dc:title>
  <dc:creator>И.В. Бодрова</dc:creator>
  <cp:lastModifiedBy>СОШ1</cp:lastModifiedBy>
  <cp:revision>6</cp:revision>
  <dcterms:created xsi:type="dcterms:W3CDTF">2019-02-26T18:59:35Z</dcterms:created>
  <dcterms:modified xsi:type="dcterms:W3CDTF">2020-01-24T12:36:48Z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name="NXPowerLiteLastOptimized" pid="2">
    <vt:lpwstr>226031</vt:lpwstr>
  </property>
  <property fmtid="{D5CDD505-2E9C-101B-9397-08002B2CF9AE}" name="NXPowerLiteSettings" pid="3">
    <vt:lpwstr>F7000400038000</vt:lpwstr>
  </property>
  <property fmtid="{D5CDD505-2E9C-101B-9397-08002B2CF9AE}" name="NXPowerLiteVersion" pid="4">
    <vt:lpwstr>D5.1.2</vt:lpwstr>
  </property>
</Properties>
</file>