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63BF656-24E4-4C04-9254-5EDA2F1B1190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F75B61F-7FED-4211-A10D-550887FCB6A9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3BF656-24E4-4C04-9254-5EDA2F1B1190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75B61F-7FED-4211-A10D-550887FCB6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3BF656-24E4-4C04-9254-5EDA2F1B1190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75B61F-7FED-4211-A10D-550887FCB6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3BF656-24E4-4C04-9254-5EDA2F1B1190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75B61F-7FED-4211-A10D-550887FCB6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63BF656-24E4-4C04-9254-5EDA2F1B1190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F75B61F-7FED-4211-A10D-550887FCB6A9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3BF656-24E4-4C04-9254-5EDA2F1B1190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CF75B61F-7FED-4211-A10D-550887FCB6A9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3BF656-24E4-4C04-9254-5EDA2F1B1190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CF75B61F-7FED-4211-A10D-550887FCB6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3BF656-24E4-4C04-9254-5EDA2F1B1190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75B61F-7FED-4211-A10D-550887FCB6A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3BF656-24E4-4C04-9254-5EDA2F1B1190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75B61F-7FED-4211-A10D-550887FCB6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63BF656-24E4-4C04-9254-5EDA2F1B1190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F75B61F-7FED-4211-A10D-550887FCB6A9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63BF656-24E4-4C04-9254-5EDA2F1B1190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F75B61F-7FED-4211-A10D-550887FCB6A9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763BF656-24E4-4C04-9254-5EDA2F1B1190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CF75B61F-7FED-4211-A10D-550887FCB6A9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4234" y="260648"/>
            <a:ext cx="8229600" cy="3096343"/>
          </a:xfrm>
        </p:spPr>
        <p:txBody>
          <a:bodyPr>
            <a:normAutofit/>
          </a:bodyPr>
          <a:lstStyle/>
          <a:p>
            <a:r>
              <a:rPr lang="ru-RU" dirty="0"/>
              <a:t>Английские фразы,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которые </a:t>
            </a:r>
            <a:r>
              <a:rPr lang="ru-RU" dirty="0"/>
              <a:t>не стоит переводить буквально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33600" y="3933056"/>
            <a:ext cx="6560234" cy="1656184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Бодрова И.В.,</a:t>
            </a:r>
          </a:p>
          <a:p>
            <a:r>
              <a:rPr lang="ru-RU" dirty="0" smtClean="0"/>
              <a:t> учитель английского языка</a:t>
            </a:r>
            <a:endParaRPr lang="en-US" dirty="0" smtClean="0"/>
          </a:p>
          <a:p>
            <a:r>
              <a:rPr lang="ru-RU" dirty="0" smtClean="0"/>
              <a:t>МОУ </a:t>
            </a:r>
            <a:r>
              <a:rPr lang="ru-RU" dirty="0" smtClean="0"/>
              <a:t>«</a:t>
            </a:r>
            <a:r>
              <a:rPr lang="ru-RU" dirty="0" err="1" smtClean="0"/>
              <a:t>Жарковская</a:t>
            </a:r>
            <a:r>
              <a:rPr lang="ru-RU" dirty="0" smtClean="0"/>
              <a:t> СОШ №1»</a:t>
            </a:r>
          </a:p>
          <a:p>
            <a:r>
              <a:rPr lang="ru-RU" dirty="0" smtClean="0"/>
              <a:t>2019г.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6268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584176"/>
          </a:xfrm>
        </p:spPr>
        <p:txBody>
          <a:bodyPr>
            <a:normAutofit fontScale="90000"/>
          </a:bodyPr>
          <a:lstStyle/>
          <a:p>
            <a:r>
              <a:rPr lang="ru-RU" sz="4000" dirty="0"/>
              <a:t>Повседневные фразы и </a:t>
            </a:r>
            <a:r>
              <a:rPr lang="ru-RU" sz="4000" dirty="0" smtClean="0"/>
              <a:t>инструкции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1600" dirty="0"/>
              <a:t>стоит отметить, что в английском довольно много фразовых глаголов, которые очень популярны, особенно в разговорной речи. Понятное дело, что </a:t>
            </a:r>
            <a:r>
              <a:rPr lang="ru-RU" sz="1600" i="1" dirty="0" err="1"/>
              <a:t>sit</a:t>
            </a:r>
            <a:r>
              <a:rPr lang="ru-RU" sz="1600" i="1" dirty="0"/>
              <a:t> </a:t>
            </a:r>
            <a:r>
              <a:rPr lang="ru-RU" sz="1600" i="1" dirty="0" err="1"/>
              <a:t>down</a:t>
            </a:r>
            <a:r>
              <a:rPr lang="ru-RU" sz="1600" i="1" dirty="0"/>
              <a:t>, </a:t>
            </a:r>
            <a:r>
              <a:rPr lang="ru-RU" sz="1600" i="1" dirty="0" err="1"/>
              <a:t>stand</a:t>
            </a:r>
            <a:r>
              <a:rPr lang="ru-RU" sz="1600" i="1" dirty="0"/>
              <a:t> </a:t>
            </a:r>
            <a:r>
              <a:rPr lang="ru-RU" sz="1600" i="1" dirty="0" err="1"/>
              <a:t>up</a:t>
            </a:r>
            <a:r>
              <a:rPr lang="ru-RU" sz="1600" dirty="0"/>
              <a:t> или </a:t>
            </a:r>
            <a:r>
              <a:rPr lang="ru-RU" sz="1600" i="1" dirty="0" err="1"/>
              <a:t>come</a:t>
            </a:r>
            <a:r>
              <a:rPr lang="ru-RU" sz="1600" i="1" dirty="0"/>
              <a:t> </a:t>
            </a:r>
            <a:r>
              <a:rPr lang="ru-RU" sz="1600" i="1" dirty="0" err="1"/>
              <a:t>up</a:t>
            </a:r>
            <a:r>
              <a:rPr lang="ru-RU" sz="1600" dirty="0"/>
              <a:t> уже никого не удивят, но есть другие интересные случаи, и не только с фразовыми глаголами.</a:t>
            </a:r>
            <a:br>
              <a:rPr lang="ru-RU" sz="1600" dirty="0"/>
            </a:br>
            <a:endParaRPr lang="ru-RU" sz="16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916832"/>
            <a:ext cx="4038600" cy="4824536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/>
              <a:t>Take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second</a:t>
            </a:r>
            <a:r>
              <a:rPr lang="ru-RU" dirty="0"/>
              <a:t> </a:t>
            </a:r>
            <a:r>
              <a:rPr lang="ru-RU" dirty="0" err="1"/>
              <a:t>left</a:t>
            </a:r>
            <a:endParaRPr lang="ru-RU" dirty="0"/>
          </a:p>
          <a:p>
            <a:pPr marL="0" indent="0">
              <a:buNone/>
            </a:pPr>
            <a:r>
              <a:rPr lang="ru-RU" sz="1800" dirty="0" smtClean="0"/>
              <a:t>Это </a:t>
            </a:r>
            <a:r>
              <a:rPr lang="ru-RU" sz="1800" dirty="0"/>
              <a:t>не “возьмите второе лево”, как хочется перевести буквально, а “второй поворот налево” или “поверните налево на втором перекрестке”.</a:t>
            </a:r>
          </a:p>
          <a:p>
            <a:r>
              <a:rPr lang="en-US" dirty="0"/>
              <a:t>How do you do? — All right!</a:t>
            </a:r>
            <a:endParaRPr lang="ru-RU" dirty="0"/>
          </a:p>
          <a:p>
            <a:pPr marL="0" indent="0">
              <a:buNone/>
            </a:pPr>
            <a:r>
              <a:rPr lang="ru-RU" sz="1800" dirty="0"/>
              <a:t>Помните эту классику? “Как вы делаете? — Все правой!” Конечно же, смысл у фразы другой. Помимо “как дела”, </a:t>
            </a:r>
            <a:r>
              <a:rPr lang="ru-RU" sz="1800" i="1" dirty="0" err="1"/>
              <a:t>how</a:t>
            </a:r>
            <a:r>
              <a:rPr lang="ru-RU" sz="1800" i="1" dirty="0"/>
              <a:t> </a:t>
            </a:r>
            <a:r>
              <a:rPr lang="ru-RU" sz="1800" i="1" dirty="0" err="1"/>
              <a:t>do</a:t>
            </a:r>
            <a:r>
              <a:rPr lang="ru-RU" sz="1800" i="1" dirty="0"/>
              <a:t> </a:t>
            </a:r>
            <a:r>
              <a:rPr lang="ru-RU" sz="1800" i="1" dirty="0" err="1"/>
              <a:t>you</a:t>
            </a:r>
            <a:r>
              <a:rPr lang="ru-RU" sz="1800" dirty="0"/>
              <a:t> вообще может быть аналогом слова “привет”, а </a:t>
            </a:r>
            <a:r>
              <a:rPr lang="ru-RU" sz="1800" i="1" dirty="0" err="1"/>
              <a:t>all</a:t>
            </a:r>
            <a:r>
              <a:rPr lang="ru-RU" sz="1800" i="1" dirty="0"/>
              <a:t> </a:t>
            </a:r>
            <a:r>
              <a:rPr lang="ru-RU" sz="1800" i="1" dirty="0" err="1"/>
              <a:t>right</a:t>
            </a:r>
            <a:r>
              <a:rPr lang="ru-RU" sz="1800" dirty="0"/>
              <a:t> лучше переводить как “все хорошо</a:t>
            </a:r>
            <a:r>
              <a:rPr lang="ru-RU" sz="1800" dirty="0" smtClean="0"/>
              <a:t>”</a:t>
            </a:r>
          </a:p>
          <a:p>
            <a:r>
              <a:rPr lang="ru-RU" dirty="0" err="1"/>
              <a:t>Shame</a:t>
            </a:r>
            <a:r>
              <a:rPr lang="ru-RU" dirty="0"/>
              <a:t> </a:t>
            </a:r>
            <a:r>
              <a:rPr lang="ru-RU" dirty="0" err="1"/>
              <a:t>on</a:t>
            </a:r>
            <a:r>
              <a:rPr lang="ru-RU" dirty="0"/>
              <a:t> </a:t>
            </a:r>
            <a:r>
              <a:rPr lang="ru-RU" dirty="0" err="1"/>
              <a:t>you</a:t>
            </a:r>
            <a:endParaRPr lang="ru-RU" dirty="0"/>
          </a:p>
          <a:p>
            <a:pPr marL="0" indent="0">
              <a:buNone/>
            </a:pPr>
            <a:r>
              <a:rPr lang="ru-RU" sz="1900" dirty="0" err="1"/>
              <a:t>Ааа</a:t>
            </a:r>
            <a:r>
              <a:rPr lang="ru-RU" sz="1900" dirty="0"/>
              <a:t>, уберите его, уберите этот стыд с меня! Зато смысл можно понять почти сразу, ведь перевод тут будет “как тебе не стыдно”!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04864"/>
            <a:ext cx="4038600" cy="4536504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/>
              <a:t>Time</a:t>
            </a:r>
            <a:r>
              <a:rPr lang="ru-RU" dirty="0"/>
              <a:t> </a:t>
            </a:r>
            <a:r>
              <a:rPr lang="ru-RU" dirty="0" err="1"/>
              <a:t>is</a:t>
            </a:r>
            <a:r>
              <a:rPr lang="ru-RU" dirty="0"/>
              <a:t> </a:t>
            </a:r>
            <a:r>
              <a:rPr lang="ru-RU" dirty="0" err="1"/>
              <a:t>up</a:t>
            </a:r>
            <a:endParaRPr lang="ru-RU" dirty="0"/>
          </a:p>
          <a:p>
            <a:pPr marL="0" indent="0">
              <a:buNone/>
            </a:pPr>
            <a:r>
              <a:rPr lang="ru-RU" sz="1800" dirty="0"/>
              <a:t>“Время наверху”, правильно? Хотя нет, стоп, это переводится как “время истекло” или “время вышло”.</a:t>
            </a:r>
            <a:r>
              <a:rPr lang="ru-RU" dirty="0"/>
              <a:t> </a:t>
            </a:r>
            <a:endParaRPr lang="ru-RU" dirty="0" smtClean="0"/>
          </a:p>
          <a:p>
            <a:r>
              <a:rPr lang="ru-RU" dirty="0" err="1"/>
              <a:t>Help</a:t>
            </a:r>
            <a:r>
              <a:rPr lang="ru-RU" dirty="0"/>
              <a:t> </a:t>
            </a:r>
            <a:r>
              <a:rPr lang="ru-RU" dirty="0" err="1"/>
              <a:t>yourself</a:t>
            </a:r>
            <a:endParaRPr lang="ru-RU" dirty="0"/>
          </a:p>
          <a:p>
            <a:pPr marL="0" indent="0">
              <a:buNone/>
            </a:pPr>
            <a:r>
              <a:rPr lang="ru-RU" sz="1900" dirty="0"/>
              <a:t>“Помоги себе сам”, понял! На самом деле, очень близко по смыслу. Но фраза чаще значит “угощайтесь” или “не надо стесняться, кушайте / берите”. </a:t>
            </a:r>
            <a:endParaRPr lang="ru-RU" sz="1900" dirty="0" smtClean="0"/>
          </a:p>
          <a:p>
            <a:r>
              <a:rPr lang="ru-RU" sz="2000" dirty="0" err="1"/>
              <a:t>Help</a:t>
            </a:r>
            <a:r>
              <a:rPr lang="ru-RU" sz="2000" dirty="0"/>
              <a:t> </a:t>
            </a:r>
            <a:r>
              <a:rPr lang="ru-RU" sz="2000" dirty="0" err="1"/>
              <a:t>yourself</a:t>
            </a:r>
            <a:endParaRPr lang="ru-RU" sz="2000" dirty="0"/>
          </a:p>
          <a:p>
            <a:pPr marL="0" indent="0">
              <a:buNone/>
            </a:pPr>
            <a:r>
              <a:rPr lang="ru-RU" sz="1900" dirty="0"/>
              <a:t>“Помоги себе сам”, понял! На самом деле, очень близко по смыслу. Но фраза чаще значит “угощайтесь” или “не надо стесняться, кушайте / берите”. </a:t>
            </a:r>
          </a:p>
          <a:p>
            <a:pPr marL="0" indent="0">
              <a:buNone/>
            </a:pPr>
            <a:endParaRPr lang="ru-RU" sz="1900" dirty="0"/>
          </a:p>
        </p:txBody>
      </p:sp>
    </p:spTree>
    <p:extLst>
      <p:ext uri="{BB962C8B-B14F-4D97-AF65-F5344CB8AC3E}">
        <p14:creationId xmlns:p14="http://schemas.microsoft.com/office/powerpoint/2010/main" val="2981278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Повседневные фразы и инструкции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997152"/>
          </a:xfrm>
        </p:spPr>
        <p:txBody>
          <a:bodyPr>
            <a:normAutofit fontScale="77500" lnSpcReduction="20000"/>
          </a:bodyPr>
          <a:lstStyle/>
          <a:p>
            <a:r>
              <a:rPr lang="ru-RU" sz="3400" dirty="0" err="1"/>
              <a:t>Give</a:t>
            </a:r>
            <a:r>
              <a:rPr lang="ru-RU" sz="3400" dirty="0"/>
              <a:t> </a:t>
            </a:r>
            <a:r>
              <a:rPr lang="ru-RU" sz="3400" dirty="0" err="1"/>
              <a:t>me</a:t>
            </a:r>
            <a:r>
              <a:rPr lang="ru-RU" sz="3400" dirty="0"/>
              <a:t> a </a:t>
            </a:r>
            <a:r>
              <a:rPr lang="ru-RU" sz="3400" dirty="0" err="1"/>
              <a:t>kiss</a:t>
            </a:r>
            <a:endParaRPr lang="ru-RU" sz="3400" dirty="0"/>
          </a:p>
          <a:p>
            <a:pPr marL="0" indent="0">
              <a:buNone/>
            </a:pPr>
            <a:r>
              <a:rPr lang="ru-RU" dirty="0"/>
              <a:t>Ну-ка дай мне этот поцелуй! Да, тут все понятно и так, но буквальный перевод фразы звучит </a:t>
            </a:r>
            <a:r>
              <a:rPr lang="ru-RU" dirty="0" err="1"/>
              <a:t>забавнее</a:t>
            </a:r>
            <a:r>
              <a:rPr lang="ru-RU" dirty="0"/>
              <a:t>, чем “поцелуй меня”.</a:t>
            </a:r>
          </a:p>
          <a:p>
            <a:r>
              <a:rPr lang="ru-RU" sz="3400" dirty="0" err="1"/>
              <a:t>Over</a:t>
            </a:r>
            <a:r>
              <a:rPr lang="ru-RU" sz="3400" dirty="0"/>
              <a:t> </a:t>
            </a:r>
            <a:r>
              <a:rPr lang="ru-RU" sz="3400" dirty="0" err="1"/>
              <a:t>here</a:t>
            </a:r>
            <a:endParaRPr lang="ru-RU" sz="3400" dirty="0"/>
          </a:p>
          <a:p>
            <a:pPr marL="0" indent="0">
              <a:buNone/>
            </a:pPr>
            <a:r>
              <a:rPr lang="ru-RU" dirty="0"/>
              <a:t>Здесь конец! Хотя стоп, это же просто более разговорный способ сказать “тут” или “здесь”.</a:t>
            </a:r>
          </a:p>
          <a:p>
            <a:r>
              <a:rPr lang="ru-RU" sz="3400" dirty="0" err="1"/>
              <a:t>Make</a:t>
            </a:r>
            <a:r>
              <a:rPr lang="ru-RU" sz="3400" dirty="0"/>
              <a:t> </a:t>
            </a:r>
            <a:r>
              <a:rPr lang="ru-RU" sz="3400" dirty="0" err="1"/>
              <a:t>up</a:t>
            </a:r>
            <a:r>
              <a:rPr lang="ru-RU" sz="3400" dirty="0"/>
              <a:t> </a:t>
            </a:r>
            <a:r>
              <a:rPr lang="ru-RU" sz="3400" dirty="0" err="1"/>
              <a:t>your</a:t>
            </a:r>
            <a:r>
              <a:rPr lang="ru-RU" sz="3400" dirty="0"/>
              <a:t> </a:t>
            </a:r>
            <a:r>
              <a:rPr lang="ru-RU" sz="3400" dirty="0" err="1"/>
              <a:t>mind</a:t>
            </a:r>
            <a:endParaRPr lang="ru-RU" sz="3400" dirty="0"/>
          </a:p>
          <a:p>
            <a:pPr marL="0" indent="0">
              <a:buNone/>
            </a:pPr>
            <a:r>
              <a:rPr lang="ru-RU" dirty="0"/>
              <a:t>Тут нас не призывают сделать себе ум или разум. А просто просят определиться или решиться на что-то.</a:t>
            </a: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997152"/>
          </a:xfrm>
        </p:spPr>
        <p:txBody>
          <a:bodyPr>
            <a:normAutofit fontScale="77500" lnSpcReduction="20000"/>
          </a:bodyPr>
          <a:lstStyle/>
          <a:p>
            <a:r>
              <a:rPr lang="ru-RU" sz="3400" dirty="0" err="1"/>
              <a:t>Come</a:t>
            </a:r>
            <a:r>
              <a:rPr lang="ru-RU" sz="3400" dirty="0"/>
              <a:t> </a:t>
            </a:r>
            <a:r>
              <a:rPr lang="ru-RU" sz="3400" dirty="0" err="1"/>
              <a:t>up</a:t>
            </a:r>
            <a:r>
              <a:rPr lang="ru-RU" sz="3400" dirty="0"/>
              <a:t> </a:t>
            </a:r>
            <a:r>
              <a:rPr lang="ru-RU" sz="3400" dirty="0" err="1"/>
              <a:t>with</a:t>
            </a:r>
            <a:r>
              <a:rPr lang="ru-RU" sz="3400" dirty="0"/>
              <a:t> </a:t>
            </a:r>
            <a:r>
              <a:rPr lang="ru-RU" sz="3400" dirty="0" err="1"/>
              <a:t>new</a:t>
            </a:r>
            <a:r>
              <a:rPr lang="ru-RU" sz="3400" dirty="0"/>
              <a:t> </a:t>
            </a:r>
            <a:r>
              <a:rPr lang="ru-RU" sz="3400" dirty="0" err="1"/>
              <a:t>ideas</a:t>
            </a:r>
            <a:endParaRPr lang="ru-RU" sz="3400" dirty="0"/>
          </a:p>
          <a:p>
            <a:pPr marL="0" indent="0">
              <a:buNone/>
            </a:pPr>
            <a:r>
              <a:rPr lang="ru-RU" dirty="0"/>
              <a:t>Свистать всех наверх с новыми идеями, так можно было бы перевести дословно. Хотя вернее будет сказать “готовьте новые идеи” или “предлагайте новые варианты”.</a:t>
            </a:r>
          </a:p>
          <a:p>
            <a:r>
              <a:rPr lang="en-US" sz="3400" dirty="0"/>
              <a:t>What are you up to?</a:t>
            </a:r>
            <a:endParaRPr lang="ru-RU" sz="3400" dirty="0"/>
          </a:p>
          <a:p>
            <a:pPr marL="0" indent="0">
              <a:buNone/>
            </a:pPr>
            <a:r>
              <a:rPr lang="ru-RU" dirty="0"/>
              <a:t>Эту фразу точно не стоит дословно переводить как “в чем ты наверх” или что-то подобное. На самом деле перевод звучит как “чем занимаешься?”.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4926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66329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Идиомы</a:t>
            </a:r>
            <a:r>
              <a:rPr lang="ru-RU" dirty="0"/>
              <a:t/>
            </a:r>
            <a:br>
              <a:rPr lang="ru-RU" dirty="0"/>
            </a:br>
            <a:r>
              <a:rPr lang="ru-RU" sz="2000" dirty="0" smtClean="0"/>
              <a:t>Тут-то </a:t>
            </a:r>
            <a:r>
              <a:rPr lang="ru-RU" sz="2000" dirty="0"/>
              <a:t>и начинается веселье, ведь идиомы изначально не предназначены для дословного перевода. А их в английском языке и повседневном обиходе немало.</a:t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781128"/>
          </a:xfrm>
        </p:spPr>
        <p:txBody>
          <a:bodyPr>
            <a:normAutofit fontScale="62500" lnSpcReduction="20000"/>
          </a:bodyPr>
          <a:lstStyle/>
          <a:p>
            <a:r>
              <a:rPr lang="ru-RU" sz="4200" dirty="0" err="1"/>
              <a:t>As</a:t>
            </a:r>
            <a:r>
              <a:rPr lang="ru-RU" sz="4200" dirty="0"/>
              <a:t> </a:t>
            </a:r>
            <a:r>
              <a:rPr lang="ru-RU" sz="4200" dirty="0" err="1"/>
              <a:t>cool</a:t>
            </a:r>
            <a:r>
              <a:rPr lang="ru-RU" sz="4200" dirty="0"/>
              <a:t> </a:t>
            </a:r>
            <a:r>
              <a:rPr lang="ru-RU" sz="4200" dirty="0" err="1"/>
              <a:t>as</a:t>
            </a:r>
            <a:r>
              <a:rPr lang="ru-RU" sz="4200" dirty="0"/>
              <a:t> a </a:t>
            </a:r>
            <a:r>
              <a:rPr lang="ru-RU" sz="4200" dirty="0" err="1"/>
              <a:t>cucumber</a:t>
            </a:r>
            <a:endParaRPr lang="ru-RU" sz="4200" dirty="0"/>
          </a:p>
          <a:p>
            <a:pPr marL="0" indent="0">
              <a:buNone/>
            </a:pPr>
            <a:r>
              <a:rPr lang="ru-RU" dirty="0"/>
              <a:t>«Прохладный как огурец», что ли? На самом деле, это просто «крут и спокоен», или же «сама невозмутимость».</a:t>
            </a:r>
          </a:p>
          <a:p>
            <a:r>
              <a:rPr lang="ru-RU" sz="4200" dirty="0" err="1"/>
              <a:t>Kick</a:t>
            </a:r>
            <a:r>
              <a:rPr lang="ru-RU" sz="4200" dirty="0"/>
              <a:t> </a:t>
            </a:r>
            <a:r>
              <a:rPr lang="ru-RU" sz="4200" dirty="0" err="1"/>
              <a:t>the</a:t>
            </a:r>
            <a:r>
              <a:rPr lang="ru-RU" sz="4200" dirty="0"/>
              <a:t> </a:t>
            </a:r>
            <a:r>
              <a:rPr lang="ru-RU" sz="4200" dirty="0" err="1"/>
              <a:t>bucket</a:t>
            </a:r>
            <a:endParaRPr lang="ru-RU" sz="4200" dirty="0"/>
          </a:p>
          <a:p>
            <a:pPr marL="0" indent="0">
              <a:buNone/>
            </a:pPr>
            <a:r>
              <a:rPr lang="ru-RU" dirty="0"/>
              <a:t>Это не “пинать ведро”, а “умереть”. Вот так печально, да. Но английский полон эвфемизмов (таких слов или фраз, чтобы более деликатно описывать темы жизни и смерти, религии и многие другие щекотливые вопросы).</a:t>
            </a:r>
          </a:p>
          <a:p>
            <a:r>
              <a:rPr lang="ru-RU" sz="4200" dirty="0" err="1"/>
              <a:t>Let’s</a:t>
            </a:r>
            <a:r>
              <a:rPr lang="ru-RU" sz="4200" dirty="0"/>
              <a:t> </a:t>
            </a:r>
            <a:r>
              <a:rPr lang="ru-RU" sz="4200" dirty="0" err="1"/>
              <a:t>get</a:t>
            </a:r>
            <a:r>
              <a:rPr lang="ru-RU" sz="4200" dirty="0"/>
              <a:t> </a:t>
            </a:r>
            <a:r>
              <a:rPr lang="ru-RU" sz="4200" dirty="0" err="1"/>
              <a:t>hammered</a:t>
            </a:r>
            <a:endParaRPr lang="ru-RU" sz="4200" dirty="0"/>
          </a:p>
          <a:p>
            <a:pPr marL="0" indent="0">
              <a:buNone/>
            </a:pPr>
            <a:r>
              <a:rPr lang="ru-RU" dirty="0"/>
              <a:t>«Давай напьемся», такой вот правильный перевод. А дословно это бы звучало как “пусть по нам молотком пройдутся”. </a:t>
            </a: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781128"/>
          </a:xfrm>
        </p:spPr>
        <p:txBody>
          <a:bodyPr>
            <a:normAutofit fontScale="62500" lnSpcReduction="20000"/>
          </a:bodyPr>
          <a:lstStyle/>
          <a:p>
            <a:r>
              <a:rPr lang="ru-RU" sz="4200" dirty="0" err="1" smtClean="0"/>
              <a:t>Bob’s</a:t>
            </a:r>
            <a:r>
              <a:rPr lang="ru-RU" sz="4200" dirty="0" smtClean="0"/>
              <a:t> </a:t>
            </a:r>
            <a:r>
              <a:rPr lang="ru-RU" sz="4200" dirty="0" err="1" smtClean="0"/>
              <a:t>your</a:t>
            </a:r>
            <a:r>
              <a:rPr lang="ru-RU" sz="4200" dirty="0" smtClean="0"/>
              <a:t> </a:t>
            </a:r>
            <a:r>
              <a:rPr lang="ru-RU" sz="4200" dirty="0" err="1" smtClean="0"/>
              <a:t>uncle</a:t>
            </a:r>
            <a:endParaRPr lang="ru-RU" sz="4200" dirty="0"/>
          </a:p>
          <a:p>
            <a:pPr marL="0" indent="0">
              <a:buNone/>
            </a:pPr>
            <a:r>
              <a:rPr lang="ru-RU" dirty="0"/>
              <a:t>Не спешите переводить как “тамбовский Боб тебе дядя”. Фраза на самом деле означает “дело в шляпе”, или “дело сделано”, или “</a:t>
            </a:r>
            <a:r>
              <a:rPr lang="ru-RU" dirty="0" err="1"/>
              <a:t>вуаля</a:t>
            </a:r>
            <a:r>
              <a:rPr lang="ru-RU" dirty="0"/>
              <a:t>, и готово”.</a:t>
            </a:r>
          </a:p>
          <a:p>
            <a:r>
              <a:rPr lang="ru-RU" sz="4200" dirty="0" err="1"/>
              <a:t>All</a:t>
            </a:r>
            <a:r>
              <a:rPr lang="ru-RU" sz="4200" dirty="0"/>
              <a:t> </a:t>
            </a:r>
            <a:r>
              <a:rPr lang="ru-RU" sz="4200" dirty="0" err="1"/>
              <a:t>talk</a:t>
            </a:r>
            <a:r>
              <a:rPr lang="ru-RU" sz="4200" dirty="0"/>
              <a:t> </a:t>
            </a:r>
            <a:r>
              <a:rPr lang="ru-RU" sz="4200" dirty="0" err="1"/>
              <a:t>and</a:t>
            </a:r>
            <a:r>
              <a:rPr lang="ru-RU" sz="4200" dirty="0"/>
              <a:t> </a:t>
            </a:r>
            <a:r>
              <a:rPr lang="ru-RU" sz="4200" dirty="0" err="1"/>
              <a:t>no</a:t>
            </a:r>
            <a:r>
              <a:rPr lang="ru-RU" sz="4200" dirty="0"/>
              <a:t> </a:t>
            </a:r>
            <a:r>
              <a:rPr lang="ru-RU" sz="4200" dirty="0" err="1"/>
              <a:t>trousers</a:t>
            </a:r>
            <a:endParaRPr lang="ru-RU" sz="4200" dirty="0"/>
          </a:p>
          <a:p>
            <a:pPr marL="0" indent="0">
              <a:buNone/>
            </a:pPr>
            <a:r>
              <a:rPr lang="ru-RU" dirty="0"/>
              <a:t>Все говоришь и говоришь, а штанов нет! В принципе, и по дословному переводу можно понять смысл — “одни разговоры” или “пустозвон”.</a:t>
            </a:r>
          </a:p>
          <a:p>
            <a:r>
              <a:rPr lang="en-US" sz="4200" dirty="0"/>
              <a:t>This party is on fire!</a:t>
            </a:r>
            <a:endParaRPr lang="ru-RU" sz="4200" dirty="0"/>
          </a:p>
          <a:p>
            <a:pPr marL="0" indent="0">
              <a:buNone/>
            </a:pPr>
            <a:r>
              <a:rPr lang="ru-RU" dirty="0"/>
              <a:t>Эта вечеринка «горит»! Но не нужно бросаться и что-то тушить. Наоборот, можно присоединяться к тусовке, ведь реально значение будет “на этой вечеринке круто зажигают”.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3737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015224"/>
          </a:xfrm>
        </p:spPr>
        <p:txBody>
          <a:bodyPr/>
          <a:lstStyle/>
          <a:p>
            <a:r>
              <a:rPr lang="ru-RU" dirty="0"/>
              <a:t>Идиомы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5184576"/>
          </a:xfrm>
        </p:spPr>
        <p:txBody>
          <a:bodyPr>
            <a:normAutofit fontScale="70000" lnSpcReduction="20000"/>
          </a:bodyPr>
          <a:lstStyle/>
          <a:p>
            <a:r>
              <a:rPr lang="ru-RU" sz="3700" dirty="0" err="1"/>
              <a:t>Cut</a:t>
            </a:r>
            <a:r>
              <a:rPr lang="ru-RU" sz="3700" dirty="0"/>
              <a:t> </a:t>
            </a:r>
            <a:r>
              <a:rPr lang="ru-RU" sz="3700" dirty="0" err="1"/>
              <a:t>the</a:t>
            </a:r>
            <a:r>
              <a:rPr lang="ru-RU" sz="3700" dirty="0"/>
              <a:t> </a:t>
            </a:r>
            <a:r>
              <a:rPr lang="ru-RU" sz="3700" dirty="0" err="1"/>
              <a:t>mustard</a:t>
            </a:r>
            <a:endParaRPr lang="ru-RU" sz="3700" dirty="0"/>
          </a:p>
          <a:p>
            <a:pPr marL="0" indent="0">
              <a:buNone/>
            </a:pPr>
            <a:r>
              <a:rPr lang="ru-RU" dirty="0"/>
              <a:t>Буквально звучит как “резать горчицу”. Даже британцы против таких зверских переводов, поэтому реальное значение фразы — это “оправдать надежды”.</a:t>
            </a:r>
          </a:p>
          <a:p>
            <a:r>
              <a:rPr lang="ru-RU" sz="3700" dirty="0" err="1"/>
              <a:t>Heart</a:t>
            </a:r>
            <a:r>
              <a:rPr lang="ru-RU" sz="3700" dirty="0"/>
              <a:t> </a:t>
            </a:r>
            <a:r>
              <a:rPr lang="ru-RU" sz="3700" dirty="0" err="1"/>
              <a:t>in</a:t>
            </a:r>
            <a:r>
              <a:rPr lang="ru-RU" sz="3700" dirty="0"/>
              <a:t> </a:t>
            </a:r>
            <a:r>
              <a:rPr lang="ru-RU" sz="3700" dirty="0" err="1"/>
              <a:t>your</a:t>
            </a:r>
            <a:r>
              <a:rPr lang="ru-RU" sz="3700" dirty="0"/>
              <a:t> </a:t>
            </a:r>
            <a:r>
              <a:rPr lang="ru-RU" sz="3700" dirty="0" err="1"/>
              <a:t>mouth</a:t>
            </a:r>
            <a:endParaRPr lang="ru-RU" sz="3700" dirty="0"/>
          </a:p>
          <a:p>
            <a:pPr marL="0" indent="0">
              <a:buNone/>
            </a:pPr>
            <a:r>
              <a:rPr lang="ru-RU" dirty="0"/>
              <a:t>Фраза вовсе не означает очередную сцену ужасов (сердце во рту), а лишь показывает, что человек «до смерти напуган».</a:t>
            </a:r>
          </a:p>
          <a:p>
            <a:r>
              <a:rPr lang="ru-RU" sz="3700" dirty="0" err="1"/>
              <a:t>Hairy</a:t>
            </a:r>
            <a:r>
              <a:rPr lang="ru-RU" sz="3700" dirty="0"/>
              <a:t> </a:t>
            </a:r>
            <a:r>
              <a:rPr lang="ru-RU" sz="3700" dirty="0" err="1"/>
              <a:t>at</a:t>
            </a:r>
            <a:r>
              <a:rPr lang="ru-RU" sz="3700" dirty="0"/>
              <a:t> </a:t>
            </a:r>
            <a:r>
              <a:rPr lang="ru-RU" sz="3700" dirty="0" err="1"/>
              <a:t>the</a:t>
            </a:r>
            <a:r>
              <a:rPr lang="ru-RU" sz="3700" dirty="0"/>
              <a:t> </a:t>
            </a:r>
            <a:r>
              <a:rPr lang="ru-RU" sz="3700" dirty="0" err="1"/>
              <a:t>heel</a:t>
            </a:r>
            <a:endParaRPr lang="ru-RU" sz="3700" dirty="0"/>
          </a:p>
          <a:p>
            <a:pPr marL="0" indent="0">
              <a:buNone/>
            </a:pPr>
            <a:r>
              <a:rPr lang="ru-RU" dirty="0"/>
              <a:t>Дословно означает “волосатая пятка”. Но переносное значение фразы звучит как “невоспитанный” или “грубый”. </a:t>
            </a: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038600" cy="5256584"/>
          </a:xfrm>
        </p:spPr>
        <p:txBody>
          <a:bodyPr>
            <a:normAutofit fontScale="70000" lnSpcReduction="20000"/>
          </a:bodyPr>
          <a:lstStyle/>
          <a:p>
            <a:r>
              <a:rPr lang="ru-RU" sz="3700" dirty="0" err="1"/>
              <a:t>Cat</a:t>
            </a:r>
            <a:r>
              <a:rPr lang="ru-RU" sz="3700" dirty="0"/>
              <a:t> </a:t>
            </a:r>
            <a:r>
              <a:rPr lang="ru-RU" sz="3700" dirty="0" err="1"/>
              <a:t>got</a:t>
            </a:r>
            <a:r>
              <a:rPr lang="ru-RU" sz="3700" dirty="0"/>
              <a:t> </a:t>
            </a:r>
            <a:r>
              <a:rPr lang="ru-RU" sz="3700" dirty="0" err="1"/>
              <a:t>your</a:t>
            </a:r>
            <a:r>
              <a:rPr lang="ru-RU" sz="3700" dirty="0"/>
              <a:t> </a:t>
            </a:r>
            <a:r>
              <a:rPr lang="ru-RU" sz="3700" dirty="0" err="1"/>
              <a:t>tongue</a:t>
            </a:r>
            <a:endParaRPr lang="ru-RU" sz="3700" dirty="0"/>
          </a:p>
          <a:p>
            <a:pPr marL="0" indent="0">
              <a:buNone/>
            </a:pPr>
            <a:r>
              <a:rPr lang="ru-RU" dirty="0"/>
              <a:t>Спокойно, никакой кот не собирается «захватить ваш язык». Образно выражаясь, это что-то типа “ты что, язык проглотил?”.</a:t>
            </a:r>
          </a:p>
          <a:p>
            <a:r>
              <a:rPr lang="en-US" sz="3700" dirty="0"/>
              <a:t>More holes than a Swiss cheese</a:t>
            </a:r>
            <a:endParaRPr lang="ru-RU" sz="3700" dirty="0"/>
          </a:p>
          <a:p>
            <a:pPr marL="0" indent="0">
              <a:buNone/>
            </a:pPr>
            <a:r>
              <a:rPr lang="ru-RU" dirty="0"/>
              <a:t>«Больше дыр, чем в швейцарском сыре». В смысле, «больше проблем, чем пользы». </a:t>
            </a:r>
          </a:p>
          <a:p>
            <a:r>
              <a:rPr lang="en-US" sz="3700" dirty="0"/>
              <a:t>You are the apple of my eye!</a:t>
            </a:r>
            <a:endParaRPr lang="ru-RU" sz="3700" dirty="0"/>
          </a:p>
          <a:p>
            <a:pPr marL="0" indent="0">
              <a:buNone/>
            </a:pPr>
            <a:r>
              <a:rPr lang="ru-RU" dirty="0"/>
              <a:t>«Да ты просто мое глазное яблоко», хочется перевести дословно. Только вот значение у фразы совсем другое — “ты свет моих очей” или “ты мне очень дорог(а)”.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22538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Идиомы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3700" dirty="0"/>
              <a:t>I’ve got my eye on you!</a:t>
            </a:r>
            <a:endParaRPr lang="ru-RU" sz="3700" dirty="0"/>
          </a:p>
          <a:p>
            <a:pPr marL="0" indent="0">
              <a:buNone/>
            </a:pPr>
            <a:r>
              <a:rPr lang="ru-RU" dirty="0"/>
              <a:t>Прямо </a:t>
            </a:r>
            <a:r>
              <a:rPr lang="ru-RU" dirty="0" err="1"/>
              <a:t>Сайлент</a:t>
            </a:r>
            <a:r>
              <a:rPr lang="ru-RU" dirty="0"/>
              <a:t> Хилл какой-то! Если серьезно, то это просто означает, что за вами пристально следят (глаз с нас не сводят).</a:t>
            </a:r>
          </a:p>
          <a:p>
            <a:r>
              <a:rPr lang="ru-RU" sz="3700" dirty="0" err="1"/>
              <a:t>I've</a:t>
            </a:r>
            <a:r>
              <a:rPr lang="ru-RU" sz="3700" dirty="0"/>
              <a:t> </a:t>
            </a:r>
            <a:r>
              <a:rPr lang="ru-RU" sz="3700" dirty="0" err="1"/>
              <a:t>got</a:t>
            </a:r>
            <a:r>
              <a:rPr lang="ru-RU" sz="3700" dirty="0"/>
              <a:t> </a:t>
            </a:r>
            <a:r>
              <a:rPr lang="ru-RU" sz="3700" dirty="0" err="1"/>
              <a:t>my</a:t>
            </a:r>
            <a:r>
              <a:rPr lang="ru-RU" sz="3700" dirty="0"/>
              <a:t> </a:t>
            </a:r>
            <a:r>
              <a:rPr lang="ru-RU" sz="3700" dirty="0" err="1"/>
              <a:t>father's</a:t>
            </a:r>
            <a:r>
              <a:rPr lang="ru-RU" sz="3700" dirty="0"/>
              <a:t> </a:t>
            </a:r>
            <a:r>
              <a:rPr lang="ru-RU" sz="3700" dirty="0" err="1"/>
              <a:t>eyes</a:t>
            </a:r>
            <a:endParaRPr lang="ru-RU" sz="3700" dirty="0"/>
          </a:p>
          <a:p>
            <a:pPr marL="0" indent="0">
              <a:buNone/>
            </a:pPr>
            <a:r>
              <a:rPr lang="ru-RU" dirty="0"/>
              <a:t>Говорит главный герой старой комедии “Горячие головы” и буквально достает их из красивого чехольчика. Шутка здесь в том, что эта фраза означает “мои глаза очень похожи на глаза отца”, а не в том, чтобы их постоянно с собой таскать.</a:t>
            </a: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sz="3700" dirty="0" err="1"/>
              <a:t>Cry</a:t>
            </a:r>
            <a:r>
              <a:rPr lang="ru-RU" sz="3700" dirty="0"/>
              <a:t> </a:t>
            </a:r>
            <a:r>
              <a:rPr lang="ru-RU" sz="3700" dirty="0" err="1"/>
              <a:t>me</a:t>
            </a:r>
            <a:r>
              <a:rPr lang="ru-RU" sz="3700" dirty="0"/>
              <a:t> a </a:t>
            </a:r>
            <a:r>
              <a:rPr lang="ru-RU" sz="3700" dirty="0" err="1"/>
              <a:t>river</a:t>
            </a:r>
            <a:endParaRPr lang="ru-RU" sz="3700" dirty="0"/>
          </a:p>
          <a:p>
            <a:pPr marL="0" indent="0">
              <a:buNone/>
            </a:pPr>
            <a:r>
              <a:rPr lang="ru-RU" dirty="0"/>
              <a:t>Старательно пел </a:t>
            </a:r>
            <a:r>
              <a:rPr lang="ru-RU" dirty="0" err="1"/>
              <a:t>Тимберлейк</a:t>
            </a:r>
            <a:r>
              <a:rPr lang="ru-RU" dirty="0"/>
              <a:t>. И это не было его просьбой, он просто немного злорадствовал над девушкой, которая упустила свое счастье и бросила </a:t>
            </a:r>
            <a:r>
              <a:rPr lang="ru-RU" dirty="0" err="1"/>
              <a:t>Джастина</a:t>
            </a:r>
            <a:r>
              <a:rPr lang="ru-RU" dirty="0"/>
              <a:t>. Вот он и не выдержал, и сказал ей с сарказмом “сейчас расплачусь”. </a:t>
            </a:r>
          </a:p>
          <a:p>
            <a:r>
              <a:rPr lang="ru-RU" sz="3700" dirty="0" err="1"/>
              <a:t>You</a:t>
            </a:r>
            <a:r>
              <a:rPr lang="ru-RU" sz="3700" dirty="0"/>
              <a:t> </a:t>
            </a:r>
            <a:r>
              <a:rPr lang="ru-RU" sz="3700" dirty="0" err="1"/>
              <a:t>stole</a:t>
            </a:r>
            <a:r>
              <a:rPr lang="ru-RU" sz="3700" dirty="0"/>
              <a:t> </a:t>
            </a:r>
            <a:r>
              <a:rPr lang="ru-RU" sz="3700" dirty="0" err="1"/>
              <a:t>my</a:t>
            </a:r>
            <a:r>
              <a:rPr lang="ru-RU" sz="3700" dirty="0"/>
              <a:t> </a:t>
            </a:r>
            <a:r>
              <a:rPr lang="ru-RU" sz="3700" dirty="0" err="1"/>
              <a:t>thunder</a:t>
            </a:r>
            <a:endParaRPr lang="ru-RU" sz="3700" dirty="0"/>
          </a:p>
          <a:p>
            <a:pPr marL="0" indent="0">
              <a:buNone/>
            </a:pPr>
            <a:r>
              <a:rPr lang="ru-RU" dirty="0"/>
              <a:t>Хватит «красть мой гром»! Хотя стоп, реальное значение другое — “перехватить инициативу”.</a:t>
            </a:r>
          </a:p>
        </p:txBody>
      </p:sp>
    </p:spTree>
    <p:extLst>
      <p:ext uri="{BB962C8B-B14F-4D97-AF65-F5344CB8AC3E}">
        <p14:creationId xmlns:p14="http://schemas.microsoft.com/office/powerpoint/2010/main" val="4722538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208823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Милитаризмы</a:t>
            </a:r>
            <a:br>
              <a:rPr lang="ru-RU" dirty="0" smtClean="0"/>
            </a:br>
            <a:r>
              <a:rPr lang="ru-RU" sz="2000" dirty="0" smtClean="0"/>
              <a:t>Вы </a:t>
            </a:r>
            <a:r>
              <a:rPr lang="ru-RU" sz="2000" dirty="0"/>
              <a:t>знали, что в английском языке, особенно американской версии, нередко звучат милитаризмы? Так исторически сложилось, что моряки и военные оказали сильное влияние на язык.</a:t>
            </a:r>
            <a:br>
              <a:rPr lang="ru-RU" sz="2000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132856"/>
            <a:ext cx="4038600" cy="4536504"/>
          </a:xfrm>
        </p:spPr>
        <p:txBody>
          <a:bodyPr>
            <a:normAutofit fontScale="70000" lnSpcReduction="20000"/>
          </a:bodyPr>
          <a:lstStyle/>
          <a:p>
            <a:r>
              <a:rPr lang="en-US" sz="3400" dirty="0"/>
              <a:t>We start at nine hundred hours</a:t>
            </a:r>
            <a:endParaRPr lang="ru-RU" sz="3400" dirty="0"/>
          </a:p>
          <a:p>
            <a:pPr marL="0" indent="0">
              <a:buNone/>
            </a:pPr>
            <a:r>
              <a:rPr lang="ru-RU" dirty="0"/>
              <a:t>Вроде и о времени сказано, но что за девятьсот часов? Это просто такой способ сказать “ровно в 9” (время 9.00 внешне напоминает цифру 900).</a:t>
            </a:r>
          </a:p>
          <a:p>
            <a:r>
              <a:rPr lang="ru-RU" sz="3400" dirty="0" err="1"/>
              <a:t>Do</a:t>
            </a:r>
            <a:r>
              <a:rPr lang="ru-RU" sz="3400" dirty="0"/>
              <a:t> </a:t>
            </a:r>
            <a:r>
              <a:rPr lang="ru-RU" sz="3400" dirty="0" err="1"/>
              <a:t>you</a:t>
            </a:r>
            <a:r>
              <a:rPr lang="ru-RU" sz="3400" dirty="0"/>
              <a:t> </a:t>
            </a:r>
            <a:r>
              <a:rPr lang="ru-RU" sz="3400" dirty="0" err="1"/>
              <a:t>read</a:t>
            </a:r>
            <a:r>
              <a:rPr lang="ru-RU" sz="3400" dirty="0"/>
              <a:t> </a:t>
            </a:r>
            <a:r>
              <a:rPr lang="ru-RU" sz="3400" dirty="0" err="1"/>
              <a:t>me</a:t>
            </a:r>
            <a:r>
              <a:rPr lang="ru-RU" sz="3400" dirty="0"/>
              <a:t>?</a:t>
            </a:r>
          </a:p>
          <a:p>
            <a:pPr marL="0" indent="0">
              <a:buNone/>
            </a:pPr>
            <a:r>
              <a:rPr lang="ru-RU" dirty="0"/>
              <a:t>Речь не идет о том, чтобы читать кого-то в </a:t>
            </a:r>
            <a:r>
              <a:rPr lang="ru-RU" dirty="0" err="1"/>
              <a:t>соцсеточках</a:t>
            </a:r>
            <a:r>
              <a:rPr lang="ru-RU" dirty="0"/>
              <a:t>. Это просто аналог нашего “Как слышно меня?” или “прием”.</a:t>
            </a:r>
          </a:p>
          <a:p>
            <a:r>
              <a:rPr lang="ru-RU" sz="3400" dirty="0" err="1"/>
              <a:t>Do</a:t>
            </a:r>
            <a:r>
              <a:rPr lang="ru-RU" sz="3400" dirty="0"/>
              <a:t> </a:t>
            </a:r>
            <a:r>
              <a:rPr lang="ru-RU" sz="3400" dirty="0" err="1"/>
              <a:t>you</a:t>
            </a:r>
            <a:r>
              <a:rPr lang="ru-RU" sz="3400" dirty="0"/>
              <a:t> </a:t>
            </a:r>
            <a:r>
              <a:rPr lang="ru-RU" sz="3400" dirty="0" err="1"/>
              <a:t>copy</a:t>
            </a:r>
            <a:r>
              <a:rPr lang="ru-RU" sz="3400" dirty="0"/>
              <a:t>?</a:t>
            </a:r>
          </a:p>
          <a:p>
            <a:pPr marL="0" indent="0">
              <a:buNone/>
            </a:pPr>
            <a:r>
              <a:rPr lang="ru-RU" dirty="0"/>
              <a:t>Копируешь там, небось? Шутка. Перед нами еще один способ сказать “прием</a:t>
            </a:r>
            <a:r>
              <a:rPr lang="ru-RU" dirty="0" smtClean="0"/>
              <a:t>”.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04864"/>
            <a:ext cx="4038600" cy="4248472"/>
          </a:xfrm>
        </p:spPr>
        <p:txBody>
          <a:bodyPr>
            <a:normAutofit fontScale="70000" lnSpcReduction="20000"/>
          </a:bodyPr>
          <a:lstStyle/>
          <a:p>
            <a:r>
              <a:rPr lang="ru-RU" sz="3400" dirty="0" err="1"/>
              <a:t>Roger</a:t>
            </a:r>
            <a:r>
              <a:rPr lang="ru-RU" sz="3400" dirty="0"/>
              <a:t> </a:t>
            </a:r>
            <a:r>
              <a:rPr lang="ru-RU" sz="3400" dirty="0" err="1"/>
              <a:t>that</a:t>
            </a:r>
            <a:endParaRPr lang="ru-RU" sz="3400" dirty="0"/>
          </a:p>
          <a:p>
            <a:pPr marL="0" indent="0">
              <a:buNone/>
            </a:pPr>
            <a:r>
              <a:rPr lang="ru-RU" dirty="0"/>
              <a:t>Роджер это (а кто ж еще). Реальный перевод звучит как “принято” или “вас понял”. Кстати, можно и просто “</a:t>
            </a:r>
            <a:r>
              <a:rPr lang="ru-RU" dirty="0" err="1"/>
              <a:t>Roger</a:t>
            </a:r>
            <a:r>
              <a:rPr lang="ru-RU" dirty="0"/>
              <a:t>” сказать.</a:t>
            </a:r>
          </a:p>
          <a:p>
            <a:r>
              <a:rPr lang="ru-RU" sz="3400" dirty="0" err="1"/>
              <a:t>Stand</a:t>
            </a:r>
            <a:r>
              <a:rPr lang="ru-RU" sz="3400" dirty="0"/>
              <a:t> </a:t>
            </a:r>
            <a:r>
              <a:rPr lang="ru-RU" sz="3400" dirty="0" err="1"/>
              <a:t>by</a:t>
            </a:r>
            <a:endParaRPr lang="ru-RU" sz="3400" dirty="0"/>
          </a:p>
          <a:p>
            <a:pPr marL="0" indent="0">
              <a:buNone/>
            </a:pPr>
            <a:r>
              <a:rPr lang="ru-RU" dirty="0"/>
              <a:t>Не просто стоять рядом. Это значить “быть наготове”.</a:t>
            </a:r>
          </a:p>
          <a:p>
            <a:r>
              <a:rPr lang="ru-RU" sz="3400" dirty="0" err="1"/>
              <a:t>Stand</a:t>
            </a:r>
            <a:r>
              <a:rPr lang="ru-RU" sz="3400" dirty="0"/>
              <a:t> </a:t>
            </a:r>
            <a:r>
              <a:rPr lang="ru-RU" sz="3400" dirty="0" err="1"/>
              <a:t>down</a:t>
            </a:r>
            <a:endParaRPr lang="ru-RU" sz="3400" dirty="0"/>
          </a:p>
          <a:p>
            <a:pPr marL="0" indent="0">
              <a:buNone/>
            </a:pPr>
            <a:r>
              <a:rPr lang="ru-RU" dirty="0"/>
              <a:t>Ну вот как можно стоять вниз? Поэтому и значение другое — “отступать” или “не вмешиваться”, или даже “отменить боевую готовность”.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22538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Милитаризмы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sz="3400" dirty="0"/>
              <a:t>WILCO</a:t>
            </a:r>
          </a:p>
          <a:p>
            <a:pPr marL="0" indent="0">
              <a:buNone/>
            </a:pPr>
            <a:r>
              <a:rPr lang="ru-RU" dirty="0"/>
              <a:t>Вы скажите, что это вообще не фраза, а имя какое-то. Хотя это значит “</a:t>
            </a:r>
            <a:r>
              <a:rPr lang="ru-RU" dirty="0" err="1"/>
              <a:t>will</a:t>
            </a:r>
            <a:r>
              <a:rPr lang="ru-RU" dirty="0"/>
              <a:t> </a:t>
            </a:r>
            <a:r>
              <a:rPr lang="ru-RU" dirty="0" err="1"/>
              <a:t>comply</a:t>
            </a:r>
            <a:r>
              <a:rPr lang="ru-RU" dirty="0"/>
              <a:t>” — аналог нашего “будет сделано”.</a:t>
            </a:r>
          </a:p>
          <a:p>
            <a:r>
              <a:rPr lang="ru-RU" sz="3400" dirty="0" err="1"/>
              <a:t>Fire</a:t>
            </a:r>
            <a:r>
              <a:rPr lang="ru-RU" sz="3400" dirty="0"/>
              <a:t> </a:t>
            </a:r>
            <a:r>
              <a:rPr lang="ru-RU" sz="3400" dirty="0" err="1"/>
              <a:t>in</a:t>
            </a:r>
            <a:r>
              <a:rPr lang="ru-RU" sz="3400" dirty="0"/>
              <a:t> </a:t>
            </a:r>
            <a:r>
              <a:rPr lang="ru-RU" sz="3400" dirty="0" err="1"/>
              <a:t>the</a:t>
            </a:r>
            <a:r>
              <a:rPr lang="ru-RU" sz="3400" dirty="0"/>
              <a:t> </a:t>
            </a:r>
            <a:r>
              <a:rPr lang="ru-RU" sz="3400" dirty="0" err="1"/>
              <a:t>hole</a:t>
            </a:r>
            <a:endParaRPr lang="ru-RU" sz="3400" dirty="0"/>
          </a:p>
          <a:p>
            <a:pPr marL="0" indent="0">
              <a:buNone/>
            </a:pPr>
            <a:r>
              <a:rPr lang="ru-RU" dirty="0"/>
              <a:t>Огонь в дыре или дыра в огне, так хочется перевести дословно. Реальное же значение фразы не так уж далеко от такого перевода: “осторожно, граната” или “сейчас рванет”.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sz="3400" dirty="0" err="1"/>
              <a:t>Enemy</a:t>
            </a:r>
            <a:r>
              <a:rPr lang="ru-RU" sz="3400" dirty="0"/>
              <a:t> </a:t>
            </a:r>
            <a:r>
              <a:rPr lang="ru-RU" sz="3400" dirty="0" err="1"/>
              <a:t>spotted</a:t>
            </a:r>
            <a:endParaRPr lang="ru-RU" sz="3400" dirty="0"/>
          </a:p>
          <a:p>
            <a:pPr marL="0" indent="0">
              <a:buNone/>
            </a:pPr>
            <a:r>
              <a:rPr lang="ru-RU" dirty="0"/>
              <a:t>Берегись, там у врага какая-то сыпь по телу! Или аллергия. Но у слова “</a:t>
            </a:r>
            <a:r>
              <a:rPr lang="ru-RU" dirty="0" err="1"/>
              <a:t>spot</a:t>
            </a:r>
            <a:r>
              <a:rPr lang="ru-RU" dirty="0"/>
              <a:t>” есть еще значение “замечать”, которое тут и используется — “замечен противник”.</a:t>
            </a:r>
          </a:p>
          <a:p>
            <a:r>
              <a:rPr lang="ru-RU" sz="3400" dirty="0" err="1" smtClean="0"/>
              <a:t>Mayday</a:t>
            </a:r>
            <a:endParaRPr lang="ru-RU" sz="3400" dirty="0"/>
          </a:p>
          <a:p>
            <a:pPr marL="0" indent="0">
              <a:buNone/>
            </a:pPr>
            <a:r>
              <a:rPr lang="ru-RU" dirty="0"/>
              <a:t>Не только «</a:t>
            </a:r>
            <a:r>
              <a:rPr lang="ru-RU" dirty="0" err="1"/>
              <a:t>первомай</a:t>
            </a:r>
            <a:r>
              <a:rPr lang="ru-RU" dirty="0"/>
              <a:t>». Чаще всего это ситуация СОС, особенно если повторить фразу пару раз — будет сразу понятно, что вы просите о помощи.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22538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772816"/>
            <a:ext cx="8229600" cy="1512168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22538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30</TotalTime>
  <Words>1025</Words>
  <Application>Microsoft Office PowerPoint</Application>
  <PresentationFormat>Экран (4:3)</PresentationFormat>
  <Paragraphs>87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Литейная</vt:lpstr>
      <vt:lpstr>Английские фразы,  которые не стоит переводить буквально </vt:lpstr>
      <vt:lpstr>Повседневные фразы и инструкции стоит отметить, что в английском довольно много фразовых глаголов, которые очень популярны, особенно в разговорной речи. Понятное дело, что sit down, stand up или come up уже никого не удивят, но есть другие интересные случаи, и не только с фразовыми глаголами. </vt:lpstr>
      <vt:lpstr>Повседневные фразы и инструкции</vt:lpstr>
      <vt:lpstr>Идиомы Тут-то и начинается веселье, ведь идиомы изначально не предназначены для дословного перевода. А их в английском языке и повседневном обиходе немало. </vt:lpstr>
      <vt:lpstr>Идиомы</vt:lpstr>
      <vt:lpstr>Идиомы</vt:lpstr>
      <vt:lpstr>  Милитаризмы Вы знали, что в английском языке, особенно американской версии, нередко звучат милитаризмы? Так исторически сложилось, что моряки и военные оказали сильное влияние на язык.  </vt:lpstr>
      <vt:lpstr>Милитаризмы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Английские фразы, которые не стоит переводить буквально </dc:title>
  <dc:creator>И.В. Бодрова</dc:creator>
  <cp:lastModifiedBy>Fedor Swan</cp:lastModifiedBy>
  <cp:revision>5</cp:revision>
  <dcterms:created xsi:type="dcterms:W3CDTF">2019-02-26T18:02:50Z</dcterms:created>
  <dcterms:modified xsi:type="dcterms:W3CDTF">2020-01-25T14:09:27Z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86139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D5.1.2</vt:lpwstr>
  </property>
</Properties>
</file>