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2" r:id="rId3"/>
    <p:sldId id="283" r:id="rId4"/>
    <p:sldId id="263" r:id="rId5"/>
    <p:sldId id="261" r:id="rId6"/>
    <p:sldId id="265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81" r:id="rId16"/>
    <p:sldId id="279" r:id="rId1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314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FEC0B-2FA9-499F-B9C0-18F99FE45E9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D63C8-9E67-41AA-AA54-EAD360F65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1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548B-C962-474D-B2F0-41F170610E78}" type="datetimeFigureOut">
              <a:rPr lang="ru-RU" smtClean="0"/>
              <a:pPr/>
              <a:t>13.10.2020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4FA4-FA76-4203-B292-80B2D56E13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42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548B-C962-474D-B2F0-41F170610E78}" type="datetimeFigureOut">
              <a:rPr lang="ru-RU" smtClean="0"/>
              <a:pPr/>
              <a:t>13.10.2020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4FA4-FA76-4203-B292-80B2D56E13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87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548B-C962-474D-B2F0-41F170610E78}" type="datetimeFigureOut">
              <a:rPr lang="ru-RU" smtClean="0"/>
              <a:pPr/>
              <a:t>13.10.2020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4FA4-FA76-4203-B292-80B2D56E13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88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548B-C962-474D-B2F0-41F170610E78}" type="datetimeFigureOut">
              <a:rPr lang="ru-RU" smtClean="0"/>
              <a:pPr/>
              <a:t>13.10.2020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4FA4-FA76-4203-B292-80B2D56E13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30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548B-C962-474D-B2F0-41F170610E78}" type="datetimeFigureOut">
              <a:rPr lang="ru-RU" smtClean="0"/>
              <a:pPr/>
              <a:t>13.10.2020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4FA4-FA76-4203-B292-80B2D56E13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01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548B-C962-474D-B2F0-41F170610E78}" type="datetimeFigureOut">
              <a:rPr lang="ru-RU" smtClean="0"/>
              <a:pPr/>
              <a:t>13.10.2020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4FA4-FA76-4203-B292-80B2D56E13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50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548B-C962-474D-B2F0-41F170610E78}" type="datetimeFigureOut">
              <a:rPr lang="ru-RU" smtClean="0"/>
              <a:pPr/>
              <a:t>13.10.2020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4FA4-FA76-4203-B292-80B2D56E13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81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548B-C962-474D-B2F0-41F170610E78}" type="datetimeFigureOut">
              <a:rPr lang="ru-RU" smtClean="0"/>
              <a:pPr/>
              <a:t>13.10.2020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4FA4-FA76-4203-B292-80B2D56E13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56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548B-C962-474D-B2F0-41F170610E78}" type="datetimeFigureOut">
              <a:rPr lang="ru-RU" smtClean="0"/>
              <a:pPr/>
              <a:t>13.10.2020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4FA4-FA76-4203-B292-80B2D56E13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44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548B-C962-474D-B2F0-41F170610E78}" type="datetimeFigureOut">
              <a:rPr lang="ru-RU" smtClean="0"/>
              <a:pPr/>
              <a:t>13.10.2020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4FA4-FA76-4203-B292-80B2D56E13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06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548B-C962-474D-B2F0-41F170610E78}" type="datetimeFigureOut">
              <a:rPr lang="ru-RU" smtClean="0"/>
              <a:pPr/>
              <a:t>13.10.2020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4FA4-FA76-4203-B292-80B2D56E13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1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1548B-C962-474D-B2F0-41F170610E78}" type="datetimeFigureOut">
              <a:rPr lang="ru-RU" smtClean="0"/>
              <a:pPr/>
              <a:t>13.10.2020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C4FA4-FA76-4203-B292-80B2D56E13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67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3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3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amyat-naroda.ru/heroes/podvig-chelovek_nagrazhdenie17562168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8AD671-6515-4D8D-BAEF-0490870F1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76145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606CB76-B062-4BD8-9050-F57E20BCF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9115" y="3891884"/>
            <a:ext cx="4587716" cy="258359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dirty="0">
                <a:solidFill>
                  <a:schemeClr val="tx1"/>
                </a:solidFill>
              </a:rPr>
              <a:t>Работу </a:t>
            </a:r>
            <a:r>
              <a:rPr lang="ru-RU" dirty="0" smtClean="0">
                <a:solidFill>
                  <a:schemeClr val="tx1"/>
                </a:solidFill>
              </a:rPr>
              <a:t>выполнила: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Бадявина</a:t>
            </a:r>
            <a:r>
              <a:rPr lang="ru-RU" b="1" dirty="0" smtClean="0">
                <a:solidFill>
                  <a:schemeClr val="tx1"/>
                </a:solidFill>
              </a:rPr>
              <a:t> Варвара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8 </a:t>
            </a:r>
            <a:r>
              <a:rPr lang="ru-RU" dirty="0" smtClean="0">
                <a:solidFill>
                  <a:schemeClr val="tx1"/>
                </a:solidFill>
              </a:rPr>
              <a:t>«б» класс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«</a:t>
            </a:r>
            <a:r>
              <a:rPr lang="ru-RU" dirty="0" err="1" smtClean="0">
                <a:solidFill>
                  <a:schemeClr val="tx1"/>
                </a:solidFill>
              </a:rPr>
              <a:t>Жарковская</a:t>
            </a:r>
            <a:r>
              <a:rPr lang="ru-RU" dirty="0" smtClean="0">
                <a:solidFill>
                  <a:schemeClr val="tx1"/>
                </a:solidFill>
              </a:rPr>
              <a:t> СОШ №1»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Руководитель</a:t>
            </a:r>
            <a:r>
              <a:rPr lang="ru-RU" dirty="0" smtClean="0">
                <a:solidFill>
                  <a:schemeClr val="tx1"/>
                </a:solidFill>
              </a:rPr>
              <a:t>: Афанасьева </a:t>
            </a:r>
            <a:r>
              <a:rPr lang="ru-RU" dirty="0">
                <a:solidFill>
                  <a:schemeClr val="tx1"/>
                </a:solidFill>
              </a:rPr>
              <a:t>О.В</a:t>
            </a:r>
            <a:r>
              <a:rPr lang="ru-RU" dirty="0" smtClean="0">
                <a:solidFill>
                  <a:schemeClr val="tx1"/>
                </a:solidFill>
              </a:rPr>
              <a:t>.,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учитель математики и физики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482329" y="2137558"/>
            <a:ext cx="101791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«Моя Родина –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помним, верим, чтим»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6253" y="6689557"/>
            <a:ext cx="1116530" cy="96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1948" y="182122"/>
            <a:ext cx="877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Епархиальный конкурс детского и юношеского творчества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948" y="1075279"/>
            <a:ext cx="9191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ГЕРОИ ОТЕЧЕСТВА</a:t>
            </a:r>
            <a:r>
              <a:rPr lang="en-US" sz="2800" b="1" dirty="0" smtClean="0">
                <a:solidFill>
                  <a:srgbClr val="C00000"/>
                </a:solidFill>
              </a:rPr>
              <a:t> XIII – XXI </a:t>
            </a:r>
            <a:r>
              <a:rPr lang="ru-RU" sz="2800" b="1" dirty="0" smtClean="0">
                <a:solidFill>
                  <a:srgbClr val="C00000"/>
                </a:solidFill>
              </a:rPr>
              <a:t>веков 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1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85"/>
    </mc:Choice>
    <mc:Fallback>
      <p:transition spd="slow" advTm="1158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0CA78D-1924-49C1-876C-0D6BB800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9" y="274638"/>
            <a:ext cx="9548261" cy="1143000"/>
          </a:xfrm>
        </p:spPr>
        <p:txBody>
          <a:bodyPr>
            <a:normAutofit fontScale="90000"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kern="14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Матченков</a:t>
            </a:r>
            <a:r>
              <a:rPr lang="ru-RU" b="1" kern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Александр Александрович</a:t>
            </a:r>
            <a:r>
              <a:rPr lang="ru-RU" sz="1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5D9B439-8A9A-48F3-A669-BD7D3D9B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1" y="1675378"/>
            <a:ext cx="3364430" cy="4450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/>
              <a:t>Год рождения: </a:t>
            </a:r>
            <a:r>
              <a:rPr lang="ru-RU" sz="2200" dirty="0"/>
              <a:t>1905 </a:t>
            </a:r>
            <a:br>
              <a:rPr lang="ru-RU" sz="2200" dirty="0"/>
            </a:br>
            <a:r>
              <a:rPr lang="ru-RU" sz="2200" b="1" dirty="0"/>
              <a:t>в РККА с   </a:t>
            </a:r>
            <a:r>
              <a:rPr lang="ru-RU" sz="2200" dirty="0"/>
              <a:t>1941 года </a:t>
            </a:r>
            <a:br>
              <a:rPr lang="ru-RU" sz="2200" dirty="0"/>
            </a:br>
            <a:r>
              <a:rPr lang="ru-RU" sz="2200" b="1" dirty="0"/>
              <a:t>Место рождения: </a:t>
            </a:r>
            <a:r>
              <a:rPr lang="ru-RU" sz="2200" dirty="0"/>
              <a:t>Великолукская обл., Жарковский р-н, Троицкий с/с, </a:t>
            </a:r>
            <a:r>
              <a:rPr lang="ru-RU" sz="2200" dirty="0" smtClean="0"/>
              <a:t>д</a:t>
            </a:r>
            <a:r>
              <a:rPr lang="ru-RU" sz="2200" dirty="0"/>
              <a:t>. Прусохово </a:t>
            </a:r>
            <a:br>
              <a:rPr lang="ru-RU" sz="2200" dirty="0"/>
            </a:br>
            <a:r>
              <a:rPr lang="ru-RU" sz="2200" b="1" dirty="0"/>
              <a:t>№ записи</a:t>
            </a:r>
            <a:r>
              <a:rPr lang="ru-RU" sz="2200" dirty="0"/>
              <a:t>: 1273435525</a:t>
            </a:r>
          </a:p>
          <a:p>
            <a:pPr marL="0" indent="0">
              <a:buNone/>
            </a:pPr>
            <a:r>
              <a:rPr lang="ru-RU" sz="2200" b="1" dirty="0"/>
              <a:t>Перечень наград</a:t>
            </a:r>
            <a:r>
              <a:rPr lang="ru-RU" sz="2200" dirty="0"/>
              <a:t> 1 28/н 29.05.1945 Медаль «За отвагу»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59EA7959-BAB7-4CB9-B90B-4E0F96E0CD0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00875" y="1249198"/>
            <a:ext cx="4581625" cy="22810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480F4BF-4836-4B95-A73A-3A8BDC28B4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0501" y="3530289"/>
            <a:ext cx="4572000" cy="30621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3A6A24A-BB04-484C-8A0B-ACBF11B6B28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151" y="204313"/>
            <a:ext cx="589042" cy="1471065"/>
          </a:xfrm>
          <a:prstGeom prst="rect">
            <a:avLst/>
          </a:prstGeom>
        </p:spPr>
      </p:pic>
      <p:pic>
        <p:nvPicPr>
          <p:cNvPr id="10" name="Picture 2" descr="I:\проект 9 мая\ogon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29" y="5748492"/>
            <a:ext cx="1523724" cy="1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3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16"/>
    </mc:Choice>
    <mc:Fallback>
      <p:transition spd="slow" advTm="2501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BEA7A2-ECD4-48B9-BEA3-3E8AA8FB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</a:t>
            </a:r>
            <a:r>
              <a:rPr lang="ru-RU" b="1" kern="14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Лосманов</a:t>
            </a:r>
            <a:r>
              <a:rPr lang="ru-RU" b="1" kern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kern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b="1" kern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Василий Алексеевич 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A4246B-DC5D-4DC3-BC96-8E7EFEFC5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1" y="1655545"/>
            <a:ext cx="3653187" cy="4470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  </a:t>
            </a:r>
            <a:r>
              <a:rPr lang="ru-RU" sz="2000" b="1" dirty="0" smtClean="0"/>
              <a:t>Дата </a:t>
            </a:r>
            <a:r>
              <a:rPr lang="ru-RU" sz="2000" b="1" dirty="0"/>
              <a:t>рождения </a:t>
            </a:r>
            <a:r>
              <a:rPr lang="ru-RU" sz="2000" dirty="0"/>
              <a:t>1913</a:t>
            </a:r>
          </a:p>
          <a:p>
            <a:pPr marL="0" indent="0">
              <a:buNone/>
            </a:pPr>
            <a:r>
              <a:rPr lang="ru-RU" sz="2000" b="1" dirty="0"/>
              <a:t>в РККА </a:t>
            </a:r>
            <a:r>
              <a:rPr lang="ru-RU" sz="2000" dirty="0"/>
              <a:t>с 07.1941 года </a:t>
            </a:r>
          </a:p>
          <a:p>
            <a:pPr marL="0" indent="0">
              <a:buNone/>
            </a:pPr>
            <a:r>
              <a:rPr lang="ru-RU" sz="2000" b="1" dirty="0"/>
              <a:t>Место призыва</a:t>
            </a:r>
            <a:r>
              <a:rPr lang="ru-RU" sz="2000" dirty="0"/>
              <a:t>: Ильинский РВК, Смоленская обл., Ильинский р-н </a:t>
            </a:r>
            <a:br>
              <a:rPr lang="ru-RU" sz="2000" dirty="0"/>
            </a:br>
            <a:r>
              <a:rPr lang="ru-RU" sz="2000" b="1" dirty="0"/>
              <a:t>Место службы: </a:t>
            </a:r>
            <a:r>
              <a:rPr lang="ru-RU" sz="2000" dirty="0"/>
              <a:t>52 гв. оминдн 11 гв. ск 9 А ЗакФ </a:t>
            </a:r>
            <a:br>
              <a:rPr lang="ru-RU" sz="2000" dirty="0"/>
            </a:br>
            <a:r>
              <a:rPr lang="ru-RU" sz="2000" b="1" dirty="0"/>
              <a:t>Дата подвига: </a:t>
            </a:r>
            <a:r>
              <a:rPr lang="ru-RU" sz="2000" dirty="0"/>
              <a:t>03.09.1942 </a:t>
            </a:r>
          </a:p>
          <a:p>
            <a:pPr marL="0" indent="0">
              <a:buNone/>
            </a:pPr>
            <a:r>
              <a:rPr lang="ru-RU" sz="2000" b="1" dirty="0"/>
              <a:t>№ записи: </a:t>
            </a:r>
            <a:r>
              <a:rPr lang="ru-RU" sz="2000" dirty="0" smtClean="0"/>
              <a:t>11845378 </a:t>
            </a:r>
            <a:endParaRPr lang="ru-RU" sz="20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56B428F-7502-45B6-AF3C-73F0975E7C2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00875" y="1150996"/>
            <a:ext cx="4687503" cy="54904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6A57726-3031-49EA-98E1-4842D46138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602" y="365282"/>
            <a:ext cx="665477" cy="1571429"/>
          </a:xfrm>
          <a:prstGeom prst="rect">
            <a:avLst/>
          </a:prstGeom>
        </p:spPr>
      </p:pic>
      <p:pic>
        <p:nvPicPr>
          <p:cNvPr id="9" name="Picture 2" descr="I:\проект 9 мая\ogon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29" y="5748492"/>
            <a:ext cx="1523724" cy="1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4C7FF96-303B-4A3D-90F8-7FBF5FCC305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2404" y="371988"/>
            <a:ext cx="715764" cy="146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4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55"/>
    </mc:Choice>
    <mc:Fallback>
      <p:transition spd="slow" advTm="3285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AE350A-5DC5-40BB-B798-B24655BB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>
              <a:lnSpc>
                <a:spcPct val="25000"/>
              </a:lnSpc>
              <a:spcBef>
                <a:spcPts val="1650"/>
              </a:spcBef>
              <a:spcAft>
                <a:spcPts val="825"/>
              </a:spcAft>
            </a:pPr>
            <a:r>
              <a:rPr lang="ru-RU" b="1" kern="1400" dirty="0">
                <a:solidFill>
                  <a:srgbClr val="C00000"/>
                </a:solidFill>
                <a:latin typeface="Times New Roman" panose="02020603050405020304" pitchFamily="18" charset="0"/>
              </a:rPr>
              <a:t>Степанов Михаил Петрович 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5851BDC-7055-41C1-B99E-BB3039B4F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1" y="1260909"/>
            <a:ext cx="3460682" cy="4865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Дата рождения </a:t>
            </a:r>
            <a:r>
              <a:rPr lang="ru-RU" dirty="0"/>
              <a:t>1919 г.</a:t>
            </a:r>
            <a:br>
              <a:rPr lang="ru-RU" dirty="0"/>
            </a:br>
            <a:r>
              <a:rPr lang="ru-RU" b="1" dirty="0"/>
              <a:t>в РККА </a:t>
            </a:r>
            <a:r>
              <a:rPr lang="ru-RU" dirty="0"/>
              <a:t>с 10.02.1939 года </a:t>
            </a:r>
          </a:p>
          <a:p>
            <a:pPr marL="0" indent="0">
              <a:buNone/>
            </a:pPr>
            <a:r>
              <a:rPr lang="ru-RU" b="1" dirty="0"/>
              <a:t>Место призыва</a:t>
            </a:r>
            <a:r>
              <a:rPr lang="ru-RU" dirty="0"/>
              <a:t>: Ильинский РВК, </a:t>
            </a:r>
          </a:p>
          <a:p>
            <a:pPr marL="0" indent="0">
              <a:buNone/>
            </a:pPr>
            <a:r>
              <a:rPr lang="ru-RU" dirty="0"/>
              <a:t>Смоленская обл., Ильинский р-н </a:t>
            </a:r>
            <a:br>
              <a:rPr lang="ru-RU" dirty="0"/>
            </a:br>
            <a:r>
              <a:rPr lang="ru-RU" b="1" dirty="0"/>
              <a:t>Место службы</a:t>
            </a:r>
            <a:r>
              <a:rPr lang="ru-RU" dirty="0"/>
              <a:t>: 868 сп 287 сд </a:t>
            </a:r>
            <a:br>
              <a:rPr lang="ru-RU" dirty="0"/>
            </a:br>
            <a:r>
              <a:rPr lang="ru-RU" b="1" dirty="0"/>
              <a:t>Дата подвига</a:t>
            </a:r>
            <a:r>
              <a:rPr lang="ru-RU" dirty="0"/>
              <a:t>: 17.07.1944 </a:t>
            </a:r>
          </a:p>
          <a:p>
            <a:pPr marL="0" indent="0">
              <a:buNone/>
            </a:pPr>
            <a:r>
              <a:rPr lang="ru-RU" b="1" dirty="0"/>
              <a:t>№ записи</a:t>
            </a:r>
            <a:r>
              <a:rPr lang="ru-RU" dirty="0"/>
              <a:t>: 36341988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D2DFD77A-0E33-4069-AF4A-7C669C0ADF4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45255" y="1072076"/>
            <a:ext cx="4543124" cy="556935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3236C30-2FD3-4815-B1E4-04FBBAEAF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8" y="86884"/>
            <a:ext cx="1060251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2" descr="I:\проект 9 мая\ogon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29" y="5748492"/>
            <a:ext cx="1523724" cy="1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8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51"/>
    </mc:Choice>
    <mc:Fallback>
      <p:transition spd="slow" advTm="2765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431E6-411E-4E93-A572-ECB6A251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>
              <a:lnSpc>
                <a:spcPct val="25000"/>
              </a:lnSpc>
              <a:spcBef>
                <a:spcPts val="1650"/>
              </a:spcBef>
              <a:spcAft>
                <a:spcPts val="825"/>
              </a:spcAft>
            </a:pPr>
            <a:r>
              <a:rPr lang="ru-RU" b="1" kern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</a:t>
            </a:r>
            <a:r>
              <a:rPr lang="ru-RU" b="1" kern="14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Будченков</a:t>
            </a:r>
            <a:r>
              <a:rPr lang="ru-RU" b="1" kern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kern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Иосиф Трофимович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C3A7DE1-7F02-41B9-9A0C-0C2DBBBD07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/>
              <a:t>Дата рождения </a:t>
            </a:r>
            <a:r>
              <a:rPr lang="ru-RU" sz="2800" dirty="0"/>
              <a:t>1911г.</a:t>
            </a:r>
          </a:p>
          <a:p>
            <a:pPr marL="0" indent="0">
              <a:buNone/>
            </a:pPr>
            <a:r>
              <a:rPr lang="ru-RU" sz="2800" b="1" dirty="0"/>
              <a:t>в РККА </a:t>
            </a:r>
            <a:r>
              <a:rPr lang="ru-RU" sz="2800" dirty="0"/>
              <a:t>с 1941 года </a:t>
            </a:r>
          </a:p>
          <a:p>
            <a:pPr marL="0" indent="0">
              <a:buNone/>
            </a:pPr>
            <a:r>
              <a:rPr lang="ru-RU" sz="2800" b="1" dirty="0"/>
              <a:t>Место призыва: </a:t>
            </a:r>
            <a:r>
              <a:rPr lang="ru-RU" sz="2800" dirty="0"/>
              <a:t>Ильинский РВК, </a:t>
            </a:r>
          </a:p>
          <a:p>
            <a:pPr marL="0" indent="0">
              <a:buNone/>
            </a:pPr>
            <a:r>
              <a:rPr lang="ru-RU" sz="2800" dirty="0"/>
              <a:t>Смоленская обл., Ильинский р-н </a:t>
            </a:r>
            <a:br>
              <a:rPr lang="ru-RU" sz="2800" dirty="0"/>
            </a:br>
            <a:r>
              <a:rPr lang="ru-RU" sz="2800" b="1" dirty="0"/>
              <a:t>Место службы</a:t>
            </a:r>
            <a:r>
              <a:rPr lang="ru-RU" sz="2800" dirty="0"/>
              <a:t>: 59 сп 85 сд 1 Уд. А 3 ПрибФ </a:t>
            </a:r>
          </a:p>
          <a:p>
            <a:pPr marL="0" indent="0">
              <a:buNone/>
            </a:pPr>
            <a:r>
              <a:rPr lang="ru-RU" sz="2800" b="1" dirty="0"/>
              <a:t>Дата подвига</a:t>
            </a:r>
            <a:r>
              <a:rPr lang="ru-RU" sz="2800" dirty="0"/>
              <a:t>: 14.09.1944 </a:t>
            </a:r>
          </a:p>
          <a:p>
            <a:pPr marL="0" indent="0">
              <a:buNone/>
            </a:pPr>
            <a:r>
              <a:rPr lang="ru-RU" sz="2800" b="1" dirty="0"/>
              <a:t>№ записи: </a:t>
            </a:r>
            <a:r>
              <a:rPr lang="ru-RU" sz="2800" dirty="0"/>
              <a:t>37450242</a:t>
            </a:r>
          </a:p>
          <a:p>
            <a:pPr marL="0" indent="0">
              <a:buNone/>
            </a:pPr>
            <a:r>
              <a:rPr lang="ru-RU" sz="2800" b="1" dirty="0"/>
              <a:t>Дата подвига: </a:t>
            </a:r>
            <a:r>
              <a:rPr lang="ru-RU" sz="2800" dirty="0"/>
              <a:t>01.10.1944 </a:t>
            </a:r>
          </a:p>
          <a:p>
            <a:pPr marL="0" indent="0">
              <a:buNone/>
            </a:pPr>
            <a:r>
              <a:rPr lang="ru-RU" sz="2800" b="1" dirty="0"/>
              <a:t>№ записи</a:t>
            </a:r>
            <a:r>
              <a:rPr lang="ru-RU" sz="2800" dirty="0"/>
              <a:t>: 26842900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ABB3EBA9-7EF3-4A5B-B38D-EBA0B69CA5C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61272" y="1195939"/>
            <a:ext cx="4235115" cy="53203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1543BA8-1474-4CB5-83EF-FF511157CD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302" y="391177"/>
            <a:ext cx="626786" cy="16095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DC47F55-929D-4DCC-B0E4-797A309AFF0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24" y="391177"/>
            <a:ext cx="611309" cy="1504762"/>
          </a:xfrm>
          <a:prstGeom prst="rect">
            <a:avLst/>
          </a:prstGeom>
        </p:spPr>
      </p:pic>
      <p:pic>
        <p:nvPicPr>
          <p:cNvPr id="12" name="Picture 2" descr="I:\проект 9 мая\ogon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29" y="5748492"/>
            <a:ext cx="1523724" cy="1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8816741" y="5476775"/>
            <a:ext cx="625642" cy="28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46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84"/>
    </mc:Choice>
    <mc:Fallback>
      <p:transition spd="slow" advTm="2338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B374E-9158-4022-8460-317C3E85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>
              <a:lnSpc>
                <a:spcPct val="25000"/>
              </a:lnSpc>
              <a:spcBef>
                <a:spcPts val="1650"/>
              </a:spcBef>
              <a:spcAft>
                <a:spcPts val="825"/>
              </a:spcAft>
            </a:pPr>
            <a:r>
              <a:rPr lang="ru-RU" b="1" kern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Бантиков </a:t>
            </a:r>
            <a:r>
              <a:rPr lang="ru-RU" b="1" kern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Дмитрий Михайлович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828F32B-AD91-4C61-B1E1-098584824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1" y="1742124"/>
            <a:ext cx="3451057" cy="43840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/>
              <a:t>Год рождения</a:t>
            </a:r>
            <a:r>
              <a:rPr lang="ru-RU" sz="2800" dirty="0"/>
              <a:t>: 1914 </a:t>
            </a:r>
            <a:br>
              <a:rPr lang="ru-RU" sz="2800" dirty="0"/>
            </a:br>
            <a:r>
              <a:rPr lang="ru-RU" sz="2800" b="1" dirty="0"/>
              <a:t>в РККА </a:t>
            </a:r>
            <a:r>
              <a:rPr lang="ru-RU" sz="2800" dirty="0"/>
              <a:t>с  1942 года </a:t>
            </a:r>
          </a:p>
          <a:p>
            <a:pPr marL="0" indent="0">
              <a:buNone/>
            </a:pPr>
            <a:r>
              <a:rPr lang="ru-RU" sz="2800" b="1" dirty="0"/>
              <a:t>Место призыва</a:t>
            </a:r>
            <a:r>
              <a:rPr lang="ru-RU" sz="2800" dirty="0"/>
              <a:t>: Ильинский РВК, </a:t>
            </a:r>
          </a:p>
          <a:p>
            <a:pPr marL="0" indent="0">
              <a:buNone/>
            </a:pPr>
            <a:r>
              <a:rPr lang="ru-RU" sz="2800" dirty="0"/>
              <a:t>Смоленская обл., Ильинский р-н </a:t>
            </a:r>
            <a:br>
              <a:rPr lang="ru-RU" sz="2800" dirty="0"/>
            </a:br>
            <a:r>
              <a:rPr lang="ru-RU" sz="2800" b="1" dirty="0"/>
              <a:t>Перечень наград</a:t>
            </a: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/>
              <a:t>72   23.05.1944   </a:t>
            </a:r>
            <a:r>
              <a:rPr lang="ru-RU" sz="2800" b="1" dirty="0"/>
              <a:t>Медаль «За отвагу»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101 03.07.1944 </a:t>
            </a:r>
            <a:r>
              <a:rPr lang="ru-RU" sz="2800" b="1" dirty="0"/>
              <a:t>Орден Красной Звезды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8/н  05.05.1945  </a:t>
            </a:r>
            <a:r>
              <a:rPr lang="ru-RU" sz="2800" b="1" dirty="0"/>
              <a:t>Медаль «За отвагу»</a:t>
            </a:r>
            <a:endParaRPr lang="ru-RU" sz="28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D9649B87-921B-4278-B92A-18D10B4CDB2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26004" y="1062675"/>
            <a:ext cx="4610501" cy="5507826"/>
          </a:xfrm>
          <a:prstGeom prst="rect">
            <a:avLst/>
          </a:prstGeom>
        </p:spPr>
      </p:pic>
      <p:pic>
        <p:nvPicPr>
          <p:cNvPr id="8" name="Picture 2" descr="I:\проект 9 мая\ogo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29" y="5748492"/>
            <a:ext cx="1523724" cy="1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224"/>
            <a:ext cx="64611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9" y="886093"/>
            <a:ext cx="859608" cy="8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97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27"/>
    </mc:Choice>
    <mc:Fallback>
      <p:transition spd="slow" advTm="1792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Ольга\Desktop\чисти\фото 9 мая\Новая папка\Фото-00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59" y="1159315"/>
            <a:ext cx="4358964" cy="3805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:\проект 9 мая\ogo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29" y="5748492"/>
            <a:ext cx="1523724" cy="1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286" y="871671"/>
            <a:ext cx="46916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На территории бывшего Троицкого сельского совета два воинских захоронения: в д. Ордынок и в д. Гряда. В 1975 году в </a:t>
            </a:r>
            <a:r>
              <a:rPr lang="ru-RU" dirty="0" smtClean="0"/>
              <a:t>д. Троицкое </a:t>
            </a:r>
            <a:r>
              <a:rPr lang="ru-RU" dirty="0"/>
              <a:t>были установлены мемориальные плиты с фамилиями погибших воинов, уроженцев Троицкого сельсовета. К 35-летию Победы около плит учениками Троицкой школы была посажена липовая аллея. Каждый год на 9 мая сюда приходят жители наших деревень, школьники.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30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54"/>
    </mc:Choice>
    <mc:Fallback>
      <p:transition spd="slow" advTm="1875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Источники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 </a:t>
            </a:r>
            <a:r>
              <a:rPr lang="ru-RU" dirty="0"/>
              <a:t>Книга Памяти:  Тверская  обл., т. 3 –   Изд-во «Тверские ведомости», 1993 г. </a:t>
            </a:r>
          </a:p>
          <a:p>
            <a:pPr marL="0" indent="0">
              <a:buNone/>
            </a:pPr>
            <a:r>
              <a:rPr lang="ru-RU" dirty="0" smtClean="0"/>
              <a:t>2.  </a:t>
            </a:r>
            <a:r>
              <a:rPr lang="ru-RU" dirty="0"/>
              <a:t>https://pamyat-naroda.ru/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http://podvignaroda.ru/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http://obd-memorial.ru/</a:t>
            </a:r>
          </a:p>
        </p:txBody>
      </p:sp>
      <p:pic>
        <p:nvPicPr>
          <p:cNvPr id="4" name="Picture 2" descr="I:\проект 9 мая\og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29" y="5748492"/>
            <a:ext cx="1523724" cy="1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9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31"/>
    </mc:Choice>
    <mc:Fallback>
      <p:transition spd="slow" advTm="543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проект 9 мая\og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29" y="5748492"/>
            <a:ext cx="1523724" cy="1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954" y="796413"/>
            <a:ext cx="914400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/>
              <a:t>Все </a:t>
            </a:r>
            <a:r>
              <a:rPr lang="ru-RU" sz="2400" dirty="0"/>
              <a:t>стремительнее уводит нас время от ужасов войны. Все меньше и меньше остается в селах и городах ветеранов Великой Отечественной, тружеников тыла. И тем значимее для нас, молодого поколения XXI века, живые воспоминания свидетелей той суровой эпохи. Тем ценнее память, которую хранят потомки, передавая из поколения в поколение.</a:t>
            </a:r>
          </a:p>
          <a:p>
            <a:pPr indent="457200" algn="just"/>
            <a:r>
              <a:rPr lang="ru-RU" sz="2400" dirty="0"/>
              <a:t>  Я  хочу  знать о   своих земляках,  которые своими поступками  ковали  нелегкий  путь  победы  и  оставили  героический след  в  истории  государства. </a:t>
            </a:r>
            <a:endParaRPr lang="ru-RU" sz="2400" dirty="0" smtClean="0"/>
          </a:p>
          <a:p>
            <a:pPr indent="457200" algn="just"/>
            <a:r>
              <a:rPr lang="ru-RU" sz="2400" dirty="0"/>
              <a:t>Наши земляки служили в различных родах войск (есть среди них разведчики, связисты, сапёры, пулемётчики и танкисты),  приняли участие в самых крупных сражениях, дошли до Берлина. Почти все фронтовики, вернувшиеся с войны, имели ранения различной степени тяжести. </a:t>
            </a:r>
            <a:endParaRPr lang="ru-RU" sz="2400" dirty="0"/>
          </a:p>
          <a:p>
            <a:pPr indent="457200" algn="just"/>
            <a:r>
              <a:rPr lang="ru-RU" sz="2400" dirty="0" smtClean="0"/>
              <a:t>Один из них – мой прадедушка  Зимин Фёдор Иванович.</a:t>
            </a:r>
            <a:endParaRPr lang="ru-RU" sz="2400" dirty="0"/>
          </a:p>
          <a:p>
            <a:pPr indent="457200" algn="just"/>
            <a:r>
              <a:rPr lang="ru-RU" sz="2400" dirty="0"/>
              <a:t>Расскажем о них.</a:t>
            </a:r>
          </a:p>
          <a:p>
            <a:pPr indent="457200" algn="just"/>
            <a:r>
              <a:rPr lang="ru-RU" sz="2400" b="1" dirty="0"/>
              <a:t> 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53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99"/>
    </mc:Choice>
    <mc:Fallback>
      <p:transition spd="slow" advTm="2609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49DD7F-B087-4984-B515-0548C2A8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     </a:t>
            </a:r>
            <a:r>
              <a:rPr lang="ru-RU" b="1" kern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Зимин Фёдор Иванович</a:t>
            </a:r>
            <a:r>
              <a:rPr lang="ru-RU" sz="1800" kern="1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1800" kern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2DD393E-BFC3-45F3-A4CB-D94151FAB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723" y="1751798"/>
            <a:ext cx="4321277" cy="43743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Дата </a:t>
            </a:r>
            <a:r>
              <a:rPr lang="ru-RU" sz="2000" b="1" dirty="0"/>
              <a:t>рождения </a:t>
            </a:r>
            <a:r>
              <a:rPr lang="ru-RU" sz="2000" dirty="0" smtClean="0"/>
              <a:t>1914</a:t>
            </a:r>
          </a:p>
          <a:p>
            <a:pPr marL="0" indent="0">
              <a:buNone/>
            </a:pPr>
            <a:r>
              <a:rPr lang="ru-RU" sz="2000" dirty="0" err="1"/>
              <a:t>г</a:t>
            </a:r>
            <a:r>
              <a:rPr lang="ru-RU" sz="2000" dirty="0" err="1" smtClean="0"/>
              <a:t>в</a:t>
            </a:r>
            <a:r>
              <a:rPr lang="ru-RU" sz="2000" dirty="0" smtClean="0"/>
              <a:t>. ст. сержант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/>
              <a:t>в РККА </a:t>
            </a:r>
            <a:r>
              <a:rPr lang="ru-RU" sz="2000" dirty="0"/>
              <a:t>с </a:t>
            </a:r>
            <a:r>
              <a:rPr lang="ru-RU" sz="2000" dirty="0" smtClean="0"/>
              <a:t> 1939 </a:t>
            </a:r>
            <a:r>
              <a:rPr lang="ru-RU" sz="2000" dirty="0"/>
              <a:t>года </a:t>
            </a:r>
          </a:p>
          <a:p>
            <a:pPr marL="0" indent="0">
              <a:buNone/>
            </a:pPr>
            <a:r>
              <a:rPr lang="ru-RU" sz="2000" b="1" dirty="0"/>
              <a:t>Место </a:t>
            </a:r>
            <a:r>
              <a:rPr lang="ru-RU" sz="2000" b="1" dirty="0" smtClean="0"/>
              <a:t>рождения: </a:t>
            </a:r>
            <a:r>
              <a:rPr lang="ru-RU" sz="2000" dirty="0"/>
              <a:t>Великолукская обл., Жарковский р-н, </a:t>
            </a:r>
            <a:r>
              <a:rPr lang="ru-RU" sz="2000" dirty="0" err="1"/>
              <a:t>Гороватский</a:t>
            </a:r>
            <a:r>
              <a:rPr lang="ru-RU" sz="2000" dirty="0"/>
              <a:t> с/с</a:t>
            </a:r>
            <a:r>
              <a:rPr lang="ru-RU" sz="2000" dirty="0" smtClean="0"/>
              <a:t>,  </a:t>
            </a:r>
            <a:r>
              <a:rPr lang="ru-RU" sz="2000" dirty="0"/>
              <a:t>д. </a:t>
            </a:r>
            <a:r>
              <a:rPr lang="ru-RU" sz="2000" dirty="0" err="1"/>
              <a:t>Гороватка</a:t>
            </a: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b="1" dirty="0" smtClean="0"/>
              <a:t>№ </a:t>
            </a:r>
            <a:r>
              <a:rPr lang="ru-RU" sz="2000" b="1" dirty="0"/>
              <a:t>записи: </a:t>
            </a:r>
            <a:r>
              <a:rPr lang="ru-RU" sz="2000" dirty="0"/>
              <a:t>1265452958</a:t>
            </a:r>
          </a:p>
        </p:txBody>
      </p:sp>
      <p:pic>
        <p:nvPicPr>
          <p:cNvPr id="1026" name="Picture 2" descr="I:\проект 9 мая\og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29" y="5748492"/>
            <a:ext cx="1523724" cy="1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podvignaroda.mil.ru/img/awards/new/Medal_Za_Otvagu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2" y="478709"/>
            <a:ext cx="157162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8" descr="http://podvignaroda.mil.ru/filter/filterimage?path=VS/001/033-0717037-0079/00000219.jpg&amp;id=150826348&amp;id1=51b2886cbac5eeeb72003b94ea560c9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9"/>
          <a:stretch/>
        </p:blipFill>
        <p:spPr bwMode="auto">
          <a:xfrm>
            <a:off x="4409769" y="1177975"/>
            <a:ext cx="4999702" cy="2376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Объект 3" descr="http://podvignaroda.mil.ru/filter/filterimage?path=VS/001/033-0717037-0079/00000222.jpg&amp;id=150826363&amp;id1=b2e56d76d2fc4b166353e469ff17e8f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01"/>
          <a:stretch/>
        </p:blipFill>
        <p:spPr bwMode="auto">
          <a:xfrm>
            <a:off x="4409769" y="3838247"/>
            <a:ext cx="4999702" cy="1910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255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62"/>
    </mc:Choice>
    <mc:Fallback>
      <p:transition spd="slow" advTm="1676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49DD7F-B087-4984-B515-0548C2A8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     Страхов </a:t>
            </a:r>
            <a:r>
              <a:rPr lang="ru-RU" b="1" kern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Иван Петрович</a:t>
            </a:r>
            <a:r>
              <a:rPr lang="ru-RU" sz="1800" kern="1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1800" kern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2DD393E-BFC3-45F3-A4CB-D94151FAB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1" y="1751798"/>
            <a:ext cx="3556935" cy="43743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Дата </a:t>
            </a:r>
            <a:r>
              <a:rPr lang="ru-RU" sz="2000" b="1" dirty="0"/>
              <a:t>рождения </a:t>
            </a:r>
            <a:r>
              <a:rPr lang="ru-RU" sz="2000" dirty="0"/>
              <a:t>1915</a:t>
            </a:r>
          </a:p>
          <a:p>
            <a:pPr marL="0" indent="0">
              <a:buNone/>
            </a:pPr>
            <a:r>
              <a:rPr lang="ru-RU" sz="2000" b="1" dirty="0"/>
              <a:t>в РККА </a:t>
            </a:r>
            <a:r>
              <a:rPr lang="ru-RU" sz="2000" dirty="0"/>
              <a:t>с 05.08.1941 года </a:t>
            </a:r>
          </a:p>
          <a:p>
            <a:pPr marL="0" indent="0">
              <a:buNone/>
            </a:pPr>
            <a:r>
              <a:rPr lang="ru-RU" sz="2000" b="1" dirty="0"/>
              <a:t>Место призыва: </a:t>
            </a:r>
            <a:r>
              <a:rPr lang="ru-RU" sz="2000" dirty="0"/>
              <a:t>Ильинский РВК, Смоленская обл., Ильинский р-н </a:t>
            </a:r>
            <a:br>
              <a:rPr lang="ru-RU" sz="2000" dirty="0"/>
            </a:br>
            <a:r>
              <a:rPr lang="ru-RU" sz="2000" b="1" dirty="0"/>
              <a:t>Место службы</a:t>
            </a:r>
            <a:r>
              <a:rPr lang="ru-RU" sz="2000" dirty="0"/>
              <a:t>: 440 орр 372 сд 2 БелФ </a:t>
            </a:r>
            <a:br>
              <a:rPr lang="ru-RU" sz="2000" dirty="0"/>
            </a:br>
            <a:r>
              <a:rPr lang="ru-RU" sz="2000" b="1" dirty="0"/>
              <a:t>№ записи: </a:t>
            </a:r>
            <a:r>
              <a:rPr lang="ru-RU" sz="2000" dirty="0"/>
              <a:t>27027167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F45DE5F3-8C39-4743-9A8A-E7379CCDC2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45255" y="1078028"/>
            <a:ext cx="4206479" cy="54626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8AEA67-445B-4157-A611-E91FF5AD8C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1140" y="451705"/>
            <a:ext cx="797024" cy="13475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E3D6C97-A49A-425C-A39F-2E120053B87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6698" y="451705"/>
            <a:ext cx="648654" cy="1300093"/>
          </a:xfrm>
          <a:prstGeom prst="rect">
            <a:avLst/>
          </a:prstGeom>
        </p:spPr>
      </p:pic>
      <p:pic>
        <p:nvPicPr>
          <p:cNvPr id="1026" name="Picture 2" descr="I:\проект 9 мая\ogon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29" y="5748492"/>
            <a:ext cx="1523724" cy="1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4" y="451705"/>
            <a:ext cx="1487410" cy="193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14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56"/>
    </mc:Choice>
    <mc:Fallback>
      <p:transition spd="slow" advTm="1855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156831-1E86-47C0-B3C9-63FD97EB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01580"/>
            <a:ext cx="8915400" cy="816059"/>
          </a:xfrm>
        </p:spPr>
        <p:txBody>
          <a:bodyPr>
            <a:normAutofit fontScale="90000"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  </a:t>
            </a:r>
            <a:r>
              <a:rPr lang="ru-RU" b="1" kern="14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Шалденков</a:t>
            </a:r>
            <a:r>
              <a:rPr lang="ru-RU" b="1" kern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kern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Павел Григорьевич</a:t>
            </a:r>
            <a:r>
              <a:rPr lang="ru-RU" sz="1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br>
              <a:rPr lang="ru-RU" sz="1800" kern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B5EEEF9-0221-43CF-9947-1AF4D8F28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1" y="1925053"/>
            <a:ext cx="4376870" cy="420111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/>
              <a:t>Дата рождения </a:t>
            </a:r>
            <a:r>
              <a:rPr lang="ru-RU" sz="2000" dirty="0" smtClean="0"/>
              <a:t>1914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/>
              <a:t>в </a:t>
            </a:r>
            <a:r>
              <a:rPr lang="ru-RU" sz="2000" b="1" dirty="0"/>
              <a:t>РККА </a:t>
            </a:r>
            <a:r>
              <a:rPr lang="ru-RU" sz="2000" dirty="0"/>
              <a:t>с 1936 </a:t>
            </a:r>
            <a:r>
              <a:rPr lang="ru-RU" sz="2000" dirty="0" smtClean="0"/>
              <a:t>года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/>
              <a:t>Место </a:t>
            </a:r>
            <a:r>
              <a:rPr lang="ru-RU" sz="2000" b="1" dirty="0"/>
              <a:t>призыва: </a:t>
            </a:r>
            <a:r>
              <a:rPr lang="ru-RU" sz="2000" dirty="0"/>
              <a:t>Ильинский РВК,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Смоленская обл., Ильинский р-н </a:t>
            </a:r>
            <a:endParaRPr lang="ru-RU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/>
              <a:t>Место </a:t>
            </a:r>
            <a:r>
              <a:rPr lang="ru-RU" sz="2000" b="1" dirty="0"/>
              <a:t>службы</a:t>
            </a:r>
            <a:r>
              <a:rPr lang="ru-RU" sz="2000" dirty="0"/>
              <a:t>: 151 гв. сп 52 гв. сд 23 гв.ск </a:t>
            </a:r>
            <a:br>
              <a:rPr lang="ru-RU" sz="2000" dirty="0"/>
            </a:br>
            <a:r>
              <a:rPr lang="ru-RU" sz="2000" b="1" dirty="0"/>
              <a:t>Дата подвига: </a:t>
            </a:r>
            <a:r>
              <a:rPr lang="ru-RU" sz="2000" dirty="0"/>
              <a:t>29.08.1943-30.08.1943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/>
              <a:t>№ записи</a:t>
            </a:r>
            <a:r>
              <a:rPr lang="ru-RU" sz="2000" dirty="0"/>
              <a:t>: </a:t>
            </a:r>
            <a:r>
              <a:rPr lang="ru-RU" sz="2000" dirty="0" smtClean="0"/>
              <a:t>21209587</a:t>
            </a:r>
            <a:endParaRPr lang="ru-RU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79314DC-584C-45D2-B50A-01B796108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50CEA581-B98D-49FD-A188-EC6D213E9C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85886" y="1114194"/>
            <a:ext cx="4494998" cy="5488737"/>
          </a:xfrm>
          <a:prstGeom prst="rect">
            <a:avLst/>
          </a:prstGeom>
        </p:spPr>
      </p:pic>
      <p:pic>
        <p:nvPicPr>
          <p:cNvPr id="2050" name="Picture 2" descr="сталингра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r="20212"/>
          <a:stretch>
            <a:fillRect/>
          </a:stretch>
        </p:blipFill>
        <p:spPr bwMode="auto">
          <a:xfrm>
            <a:off x="211289" y="434173"/>
            <a:ext cx="780114" cy="136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1" name="Picture 3" descr="кр знам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01" y="434174"/>
            <a:ext cx="617460" cy="125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2" descr="I:\проект 9 мая\ogon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29" y="5748492"/>
            <a:ext cx="1523724" cy="1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86" y="837641"/>
            <a:ext cx="1030288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00" y="971634"/>
            <a:ext cx="9715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37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27"/>
    </mc:Choice>
    <mc:Fallback>
      <p:transition spd="slow" advTm="1922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34720E-D5D0-4F09-87FF-7E3B5D22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Голубков </a:t>
            </a:r>
            <a:r>
              <a:rPr lang="ru-RU" b="1" kern="1400" dirty="0">
                <a:solidFill>
                  <a:srgbClr val="C00000"/>
                </a:solidFill>
                <a:latin typeface="Times New Roman" panose="02020603050405020304" pitchFamily="18" charset="0"/>
              </a:rPr>
              <a:t>Роман Витальевич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FDE135-F0BA-42E9-B473-5A958C601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1" y="1780676"/>
            <a:ext cx="4376870" cy="45960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000" b="1" dirty="0"/>
              <a:t>Дата рождения </a:t>
            </a:r>
            <a:r>
              <a:rPr lang="ru-RU" sz="4000" dirty="0"/>
              <a:t>1913</a:t>
            </a:r>
          </a:p>
          <a:p>
            <a:pPr marL="0" indent="0">
              <a:buNone/>
            </a:pPr>
            <a:r>
              <a:rPr lang="ru-RU" sz="4000" b="1" dirty="0"/>
              <a:t>Место рождения  </a:t>
            </a:r>
            <a:r>
              <a:rPr lang="ru-RU" sz="4000" dirty="0"/>
              <a:t>Великолукская обл., </a:t>
            </a:r>
            <a:r>
              <a:rPr lang="ru-RU" sz="4000" dirty="0" smtClean="0"/>
              <a:t>Жарковский </a:t>
            </a:r>
            <a:r>
              <a:rPr lang="ru-RU" sz="4000" dirty="0"/>
              <a:t>р-н, д. Рысное</a:t>
            </a:r>
          </a:p>
          <a:p>
            <a:pPr marL="0" indent="0">
              <a:buNone/>
            </a:pPr>
            <a:r>
              <a:rPr lang="ru-RU" sz="4000" b="1" dirty="0"/>
              <a:t>Место призыва  </a:t>
            </a:r>
            <a:r>
              <a:rPr lang="ru-RU" sz="4000" dirty="0"/>
              <a:t>Ильинский РВК, Смоленская обл., Ильинский р-н </a:t>
            </a:r>
            <a:r>
              <a:rPr lang="ru-RU" sz="4000" dirty="0">
                <a:hlinkClick r:id="rId2"/>
              </a:rPr>
              <a:t> </a:t>
            </a:r>
            <a:endParaRPr lang="ru-RU" sz="4000" dirty="0"/>
          </a:p>
          <a:p>
            <a:pPr marL="0" indent="0">
              <a:buNone/>
            </a:pPr>
            <a:r>
              <a:rPr lang="ru-RU" sz="4000" b="1" dirty="0"/>
              <a:t>Воинская часть  </a:t>
            </a:r>
            <a:r>
              <a:rPr lang="ru-RU" sz="4000" dirty="0"/>
              <a:t>130 гв. сп 44 гв. сд</a:t>
            </a:r>
          </a:p>
          <a:p>
            <a:pPr marL="0" indent="0">
              <a:buNone/>
            </a:pPr>
            <a:r>
              <a:rPr lang="ru-RU" sz="4000" b="1" dirty="0"/>
              <a:t>Дата поступления на службу </a:t>
            </a:r>
            <a:r>
              <a:rPr lang="ru-RU" sz="4000" dirty="0"/>
              <a:t>1941</a:t>
            </a:r>
          </a:p>
          <a:p>
            <a:pPr marL="0" indent="0">
              <a:buNone/>
            </a:pPr>
            <a:r>
              <a:rPr lang="ru-RU" sz="4000" b="1" dirty="0"/>
              <a:t>Кто наградил     </a:t>
            </a:r>
            <a:r>
              <a:rPr lang="ru-RU" sz="4000" dirty="0"/>
              <a:t>44 гв. сд</a:t>
            </a:r>
          </a:p>
          <a:p>
            <a:pPr marL="0" indent="0">
              <a:buNone/>
            </a:pPr>
            <a:r>
              <a:rPr lang="ru-RU" sz="4000" b="1" dirty="0"/>
              <a:t>Наименование награды </a:t>
            </a:r>
            <a:r>
              <a:rPr lang="ru-RU" sz="4000" dirty="0"/>
              <a:t>Орден Красной Звезды</a:t>
            </a:r>
          </a:p>
          <a:p>
            <a:pPr marL="0" indent="0">
              <a:buNone/>
            </a:pPr>
            <a:r>
              <a:rPr lang="ru-RU" sz="4000" b="1" dirty="0"/>
              <a:t>Даты подвига </a:t>
            </a:r>
            <a:r>
              <a:rPr lang="ru-RU" sz="4000" dirty="0"/>
              <a:t>17.07.1943</a:t>
            </a:r>
          </a:p>
          <a:p>
            <a:pPr marL="0" indent="0">
              <a:buNone/>
            </a:pPr>
            <a:r>
              <a:rPr lang="ru-RU" sz="4000" b="1" dirty="0"/>
              <a:t>Номер фонда ист. информации </a:t>
            </a:r>
            <a:r>
              <a:rPr lang="ru-RU" sz="4000" dirty="0"/>
              <a:t>33</a:t>
            </a:r>
          </a:p>
          <a:p>
            <a:pPr marL="0" indent="0">
              <a:buNone/>
            </a:pPr>
            <a:r>
              <a:rPr lang="ru-RU" sz="4000" b="1" dirty="0"/>
              <a:t>Номер описи ист. информации </a:t>
            </a:r>
            <a:r>
              <a:rPr lang="ru-RU" sz="4000" dirty="0"/>
              <a:t>682526</a:t>
            </a:r>
          </a:p>
          <a:p>
            <a:pPr marL="0" indent="0">
              <a:buNone/>
            </a:pPr>
            <a:r>
              <a:rPr lang="ru-RU" sz="4000" b="1" dirty="0"/>
              <a:t>Номер дела ист. информации </a:t>
            </a:r>
            <a:r>
              <a:rPr lang="ru-RU" sz="4000" dirty="0"/>
              <a:t>1846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DA80E34-D1D4-481B-89CD-F7EB007357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738" y="447766"/>
            <a:ext cx="835714" cy="1000000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9669E262-2B89-4856-BB5E-5159445B02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6519" y="1347538"/>
            <a:ext cx="4542470" cy="517839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2" y="600242"/>
            <a:ext cx="8858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I:\проект 9 мая\ogon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29" y="5748492"/>
            <a:ext cx="1523724" cy="1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27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35"/>
    </mc:Choice>
    <mc:Fallback>
      <p:transition spd="slow" advTm="2033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FFAA66-0638-4E2E-BC4D-0E03E439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  Забалуев </a:t>
            </a:r>
            <a:r>
              <a:rPr lang="ru-RU" b="1" kern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Василий Степанович  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47666E-6B43-4D63-80B3-730FFA653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1" y="1366787"/>
            <a:ext cx="4376870" cy="4759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Год </a:t>
            </a:r>
            <a:r>
              <a:rPr lang="ru-RU" sz="2000" b="1" dirty="0"/>
              <a:t>рождения</a:t>
            </a:r>
            <a:r>
              <a:rPr lang="ru-RU" sz="2000" dirty="0"/>
              <a:t>: 1920</a:t>
            </a:r>
          </a:p>
          <a:p>
            <a:pPr marL="0" indent="0">
              <a:buNone/>
            </a:pPr>
            <a:r>
              <a:rPr lang="ru-RU" sz="2000" b="1" dirty="0"/>
              <a:t>в РККА </a:t>
            </a:r>
            <a:r>
              <a:rPr lang="ru-RU" sz="2000" dirty="0"/>
              <a:t>с 09.1940 года </a:t>
            </a:r>
          </a:p>
          <a:p>
            <a:pPr marL="0" indent="0">
              <a:buNone/>
            </a:pPr>
            <a:r>
              <a:rPr lang="ru-RU" sz="2000" b="1" dirty="0"/>
              <a:t>Место призыва</a:t>
            </a:r>
            <a:r>
              <a:rPr lang="ru-RU" sz="2000" dirty="0"/>
              <a:t>: Ильинский РВК, </a:t>
            </a:r>
          </a:p>
          <a:p>
            <a:pPr marL="0" indent="0">
              <a:buNone/>
            </a:pPr>
            <a:r>
              <a:rPr lang="ru-RU" sz="2000" dirty="0"/>
              <a:t>Смоленская обл., Ильинский р-н </a:t>
            </a:r>
            <a:br>
              <a:rPr lang="ru-RU" sz="2000" dirty="0"/>
            </a:br>
            <a:r>
              <a:rPr lang="ru-RU" sz="2000" b="1" dirty="0"/>
              <a:t>Место службы: </a:t>
            </a:r>
            <a:r>
              <a:rPr lang="ru-RU" sz="2000" dirty="0"/>
              <a:t>177 сд 54 А ВолхФ </a:t>
            </a:r>
            <a:br>
              <a:rPr lang="ru-RU" sz="2000" dirty="0"/>
            </a:br>
            <a:r>
              <a:rPr lang="ru-RU" sz="2000" b="1" dirty="0"/>
              <a:t>№ записи</a:t>
            </a:r>
            <a:r>
              <a:rPr lang="ru-RU" sz="2000" dirty="0"/>
              <a:t>: 150471430</a:t>
            </a: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56927074-DC4F-44FE-B768-37FF5894EE6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97128" y="1164657"/>
            <a:ext cx="4677878" cy="54286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03D884E-040D-4F3A-B7A6-5772CA3356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376" y="341244"/>
            <a:ext cx="800277" cy="1466929"/>
          </a:xfrm>
          <a:prstGeom prst="rect">
            <a:avLst/>
          </a:prstGeom>
        </p:spPr>
      </p:pic>
      <p:pic>
        <p:nvPicPr>
          <p:cNvPr id="9" name="Picture 2" descr="I:\проект 9 мая\ogon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29" y="5748492"/>
            <a:ext cx="1523724" cy="1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5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47"/>
    </mc:Choice>
    <mc:Fallback>
      <p:transition spd="slow" advTm="2474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BA5030-DB39-4FA2-BBA6-A313D81A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 Калинкин </a:t>
            </a:r>
            <a:r>
              <a:rPr lang="ru-RU" b="1" kern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Василий Иванович 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62AEC0E-9F00-4C55-ADA1-F37C63646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509" y="2174875"/>
            <a:ext cx="4350619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Дата рождения </a:t>
            </a:r>
            <a:r>
              <a:rPr lang="ru-RU" sz="2000" dirty="0"/>
              <a:t>1918</a:t>
            </a:r>
          </a:p>
          <a:p>
            <a:pPr marL="0" indent="0">
              <a:buNone/>
            </a:pPr>
            <a:r>
              <a:rPr lang="ru-RU" sz="2000" b="1" dirty="0"/>
              <a:t>Место рождения: </a:t>
            </a:r>
            <a:r>
              <a:rPr lang="ru-RU" sz="2000" dirty="0"/>
              <a:t>Смоленская обл., Ильинский р-н, с. Прусохово  </a:t>
            </a:r>
          </a:p>
          <a:p>
            <a:pPr marL="0" indent="0">
              <a:buNone/>
            </a:pPr>
            <a:r>
              <a:rPr lang="ru-RU" sz="2000" b="1" dirty="0"/>
              <a:t>в РККА </a:t>
            </a:r>
            <a:r>
              <a:rPr lang="ru-RU" sz="2000" dirty="0"/>
              <a:t>с 10.1939 года</a:t>
            </a:r>
          </a:p>
          <a:p>
            <a:pPr marL="0" indent="0">
              <a:buNone/>
            </a:pPr>
            <a:r>
              <a:rPr lang="ru-RU" sz="2000" dirty="0"/>
              <a:t> </a:t>
            </a:r>
            <a:r>
              <a:rPr lang="ru-RU" sz="2000" b="1" dirty="0"/>
              <a:t>Место призыва</a:t>
            </a:r>
            <a:r>
              <a:rPr lang="ru-RU" sz="2000" dirty="0"/>
              <a:t>: Ильинский РВК, Смоленская обл., Ильинский р-н </a:t>
            </a:r>
            <a:br>
              <a:rPr lang="ru-RU" sz="2000" dirty="0"/>
            </a:br>
            <a:r>
              <a:rPr lang="ru-RU" sz="2000" b="1" dirty="0"/>
              <a:t>Место службы</a:t>
            </a:r>
            <a:r>
              <a:rPr lang="ru-RU" sz="2000" dirty="0"/>
              <a:t>: 25 гв. тп 6 гв. мех. бр 2 гв. мехк </a:t>
            </a:r>
            <a:br>
              <a:rPr lang="ru-RU" sz="2000" dirty="0"/>
            </a:br>
            <a:r>
              <a:rPr lang="ru-RU" sz="2000" b="1" dirty="0"/>
              <a:t>Дата подвига</a:t>
            </a:r>
            <a:r>
              <a:rPr lang="ru-RU" sz="2000" dirty="0"/>
              <a:t>: 29.10.1944-14.02.1945 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A4B17E9-6291-40FA-A725-DB1115AD9D6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18509" y="1274637"/>
            <a:ext cx="4668253" cy="53051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1B95036-A471-48FB-9BE4-6793E029DC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6957" y="1143311"/>
            <a:ext cx="822236" cy="9838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3" y="354715"/>
            <a:ext cx="1304617" cy="183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I:\проект 9 мая\ogon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29" y="5748492"/>
            <a:ext cx="1523724" cy="1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8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33"/>
    </mc:Choice>
    <mc:Fallback>
      <p:transition spd="slow" advTm="2533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C6727F-3BAB-4D03-A724-005A07BE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Иванов </a:t>
            </a:r>
            <a:r>
              <a:rPr lang="ru-RU" b="1" kern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Григорий Иванович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CFB2A0-B792-44F3-82EA-9A1169AE2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1" y="1936234"/>
            <a:ext cx="3479933" cy="4189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Дата рождения </a:t>
            </a:r>
            <a:r>
              <a:rPr lang="ru-RU" sz="2000" dirty="0"/>
              <a:t>1915</a:t>
            </a:r>
            <a:br>
              <a:rPr lang="ru-RU" sz="2000" dirty="0"/>
            </a:br>
            <a:r>
              <a:rPr lang="ru-RU" sz="2000" b="1" dirty="0"/>
              <a:t>в РККА </a:t>
            </a:r>
            <a:r>
              <a:rPr lang="ru-RU" sz="2000" dirty="0"/>
              <a:t>с 25.06.1941 года</a:t>
            </a:r>
          </a:p>
          <a:p>
            <a:pPr marL="0" indent="0">
              <a:buNone/>
            </a:pPr>
            <a:r>
              <a:rPr lang="ru-RU" sz="2000" dirty="0"/>
              <a:t> </a:t>
            </a:r>
            <a:r>
              <a:rPr lang="ru-RU" sz="2000" b="1" dirty="0"/>
              <a:t>Место призыва</a:t>
            </a:r>
            <a:r>
              <a:rPr lang="ru-RU" sz="2000" dirty="0"/>
              <a:t>: Ильинский РВК, </a:t>
            </a:r>
            <a:r>
              <a:rPr lang="ru-RU" sz="2000" dirty="0" smtClean="0"/>
              <a:t>Смоленская </a:t>
            </a:r>
            <a:r>
              <a:rPr lang="ru-RU" sz="2000" dirty="0"/>
              <a:t>обл., Ильинский р-н </a:t>
            </a:r>
            <a:br>
              <a:rPr lang="ru-RU" sz="2000" dirty="0"/>
            </a:br>
            <a:r>
              <a:rPr lang="ru-RU" sz="2000" b="1" dirty="0"/>
              <a:t>Место службы: </a:t>
            </a:r>
            <a:r>
              <a:rPr lang="ru-RU" sz="2000" dirty="0"/>
              <a:t>497 опаб 153 УР 19 А </a:t>
            </a:r>
            <a:br>
              <a:rPr lang="ru-RU" sz="2000" dirty="0"/>
            </a:br>
            <a:r>
              <a:rPr lang="ru-RU" sz="2000" b="1" dirty="0"/>
              <a:t>Дата подвига: </a:t>
            </a:r>
            <a:r>
              <a:rPr lang="ru-RU" sz="2000" dirty="0"/>
              <a:t>22.03.1945 </a:t>
            </a:r>
          </a:p>
          <a:p>
            <a:pPr marL="0" indent="0">
              <a:buNone/>
            </a:pPr>
            <a:r>
              <a:rPr lang="ru-RU" sz="2000" b="1" dirty="0"/>
              <a:t>№ записи: </a:t>
            </a:r>
            <a:r>
              <a:rPr lang="ru-RU" sz="2000" dirty="0"/>
              <a:t>40192504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6DF002F-1381-44B1-87EA-C86EB58D5F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705" y="460044"/>
            <a:ext cx="650000" cy="147619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8A890F9-F057-4D56-851F-21AD05A63E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41507" y="1198138"/>
            <a:ext cx="4889634" cy="54625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4A601E5-ADE6-4FE0-9DA9-68F366CDF7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0200" y="599275"/>
            <a:ext cx="773809" cy="942857"/>
          </a:xfrm>
          <a:prstGeom prst="rect">
            <a:avLst/>
          </a:prstGeom>
        </p:spPr>
      </p:pic>
      <p:pic>
        <p:nvPicPr>
          <p:cNvPr id="10" name="Picture 2" descr="I:\проект 9 мая\ogon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29" y="5748492"/>
            <a:ext cx="1523724" cy="1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8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16"/>
    </mc:Choice>
    <mc:Fallback>
      <p:transition spd="slow" advTm="2571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n_Pobedy_02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Den_Pobedy_02</Template>
  <TotalTime>463</TotalTime>
  <Words>438</Words>
  <Application>Microsoft Office PowerPoint</Application>
  <PresentationFormat>Лист A4 (210x297 мм)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Den_Pobedy_02</vt:lpstr>
      <vt:lpstr> </vt:lpstr>
      <vt:lpstr>Презентация PowerPoint</vt:lpstr>
      <vt:lpstr>                        Зимин Фёдор Иванович  </vt:lpstr>
      <vt:lpstr>                        Страхов Иван Петрович  </vt:lpstr>
      <vt:lpstr>          Шалденков Павел Григорьевич  </vt:lpstr>
      <vt:lpstr>        Голубков Роман Витальевич</vt:lpstr>
      <vt:lpstr>          Забалуев Василий Степанович  </vt:lpstr>
      <vt:lpstr>         Калинкин Василий Иванович </vt:lpstr>
      <vt:lpstr>        Иванов Григорий Иванович</vt:lpstr>
      <vt:lpstr> Матченков Александр Александрович </vt:lpstr>
      <vt:lpstr>     Лосманов  Василий Алексеевич </vt:lpstr>
      <vt:lpstr>Степанов Михаил Петрович </vt:lpstr>
      <vt:lpstr>    Будченков Иосиф Трофимович</vt:lpstr>
      <vt:lpstr> Бантиков Дмитрий Михайлович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Никита Северьянов</dc:creator>
  <cp:lastModifiedBy>Ольга</cp:lastModifiedBy>
  <cp:revision>30</cp:revision>
  <dcterms:created xsi:type="dcterms:W3CDTF">2017-05-09T11:16:32Z</dcterms:created>
  <dcterms:modified xsi:type="dcterms:W3CDTF">2020-10-13T20:43:13Z</dcterms:modified>
</cp:coreProperties>
</file>